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8" r:id="rId9"/>
    <p:sldId id="279" r:id="rId10"/>
    <p:sldId id="277" r:id="rId11"/>
    <p:sldId id="280" r:id="rId12"/>
    <p:sldId id="281" r:id="rId13"/>
    <p:sldId id="282" r:id="rId14"/>
    <p:sldId id="26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7B679F-7A22-4B17-8CB9-AF18DFE2A01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821FEB-D3CB-4BB4-9BC8-630555BACB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756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989EAC-8CCD-43D4-A88E-FA581526B2AE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703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38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563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8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FDA9445-B949-4458-9198-12400D781E7C}" type="slidenum">
              <a:rPr lang="cs-CZ" smtClean="0"/>
              <a:pPr eaLnBrk="1" hangingPunct="1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979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448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15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24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200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262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2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821FEB-D3CB-4BB4-9BC8-630555BACB6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02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ABB0D-2496-42A3-84CF-A4D874AE770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ADF28-6DF7-4CCF-9E3B-5E6A9F04AC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342482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FA1BE-CC24-4778-9719-A4752DCDE6F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9D74-0C5E-4054-92C3-B6A39CE2F2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226767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0F58-2775-4DE4-9AA7-0A8F0B87C27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1444-56EA-4FF9-A57D-57C09CB11E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558898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87E9-F176-48D9-BBF2-A19D3965464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49CE7-4AAB-40B5-B506-1F4E56A107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781910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560FA-71D3-4948-B640-EDB746FD5F5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A498-17E1-4D04-AB0E-41502C3D4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532134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E515-3521-4836-90FF-553B4A7DDCA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7F19-72DF-4C22-AC04-A5A2AD109B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76059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5246C-EBBB-4007-8A6E-883684BF0F1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0C7E7-1FF1-4612-8B36-12E36B02A8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30490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60659-9315-4C1B-8685-7AAF83EB56D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03FFE-D962-4070-A439-D47F68FC2D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989292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3B53-CA61-43A3-8221-B86F92FDCD9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40370-64E1-4087-A0CF-F0BC60C4BC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50125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3E14A-3BE0-4015-B054-26B6129066C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11B47-17D6-4BB3-B605-65FC7FDDE8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814015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7020-3361-4967-AEE5-140653861DF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39AE1-1D95-4A7D-A567-DEF9190850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6119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0548-6BB5-4D59-888F-F0DF0EAD76D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59CD-6D7A-41E4-B5AA-B0ED5DA6B4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603330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D1A457-91BD-4DBA-BF22-C5B83F8D2F5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91FEBC-76B0-41F5-9A00-526AD01F85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5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Popisné ukazatele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VY_32_INOVACE_21-20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Práce s tabulkou – úkoly:</a:t>
            </a:r>
            <a:br>
              <a:rPr lang="cs-CZ" b="1" dirty="0"/>
            </a:br>
            <a:r>
              <a:rPr lang="cs-CZ" b="1" dirty="0"/>
              <a:t>- vysvětli pojem absolutní četnost</a:t>
            </a:r>
            <a:br>
              <a:rPr lang="cs-CZ" b="1" dirty="0"/>
            </a:br>
            <a:r>
              <a:rPr lang="cs-CZ" b="1" dirty="0"/>
              <a:t>- vysvětli pojem kumulativní četnost</a:t>
            </a:r>
            <a:br>
              <a:rPr lang="cs-CZ" b="1" dirty="0"/>
            </a:br>
            <a:r>
              <a:rPr lang="cs-CZ" b="1" dirty="0"/>
              <a:t>- vysvětli druhý řádek tabulky</a:t>
            </a:r>
          </a:p>
          <a:p>
            <a:r>
              <a:rPr lang="cs-CZ" b="1" dirty="0"/>
              <a:t>jestliže jsem získal v testu 24 bodů</a:t>
            </a:r>
            <a:br>
              <a:rPr lang="cs-CZ" b="1" dirty="0"/>
            </a:br>
            <a:r>
              <a:rPr lang="cs-CZ" b="1" dirty="0"/>
              <a:t>kolikátý můžu být v absolutním</a:t>
            </a:r>
            <a:br>
              <a:rPr lang="cs-CZ" b="1" dirty="0"/>
            </a:br>
            <a:r>
              <a:rPr lang="cs-CZ" b="1" dirty="0"/>
              <a:t>pořadí ?</a:t>
            </a:r>
          </a:p>
          <a:p>
            <a:r>
              <a:rPr lang="cs-CZ" b="1" dirty="0"/>
              <a:t>V kolikátém percentilu se nacházím?</a:t>
            </a:r>
          </a:p>
        </p:txBody>
      </p:sp>
    </p:spTree>
    <p:extLst>
      <p:ext uri="{BB962C8B-B14F-4D97-AF65-F5344CB8AC3E}">
        <p14:creationId xmlns:p14="http://schemas.microsoft.com/office/powerpoint/2010/main" val="42552242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Kde je v tabulce 56 bod percentilu ?</a:t>
            </a:r>
          </a:p>
          <a:p>
            <a:r>
              <a:rPr lang="cs-CZ" b="1" dirty="0"/>
              <a:t>56 percentil je hranice mezi 560 a 561</a:t>
            </a:r>
            <a:br>
              <a:rPr lang="cs-CZ" b="1" dirty="0"/>
            </a:br>
            <a:r>
              <a:rPr lang="cs-CZ" b="1" dirty="0"/>
              <a:t>nejhorším výsledkem testu. Musí se</a:t>
            </a:r>
            <a:br>
              <a:rPr lang="cs-CZ" b="1" dirty="0"/>
            </a:br>
            <a:r>
              <a:rPr lang="cs-CZ" b="1" dirty="0"/>
              <a:t>nacházet mezi 25 a 26 správnými</a:t>
            </a:r>
            <a:br>
              <a:rPr lang="cs-CZ" b="1" dirty="0"/>
            </a:br>
            <a:r>
              <a:rPr lang="cs-CZ" b="1" dirty="0"/>
              <a:t>odpověďmi.</a:t>
            </a:r>
          </a:p>
          <a:p>
            <a:r>
              <a:rPr lang="cs-CZ" b="1" dirty="0"/>
              <a:t>Na kolik bodů minimálně musím</a:t>
            </a:r>
            <a:br>
              <a:rPr lang="cs-CZ" b="1" dirty="0"/>
            </a:br>
            <a:r>
              <a:rPr lang="cs-CZ" b="1" dirty="0"/>
              <a:t>napsat test, abych byl na 90 percentilu?</a:t>
            </a:r>
          </a:p>
          <a:p>
            <a:r>
              <a:rPr lang="cs-CZ" b="1" dirty="0"/>
              <a:t>Musím napsat aspoň na 35 bodů.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67891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 základě předchozí tabulky</a:t>
            </a:r>
            <a:br>
              <a:rPr lang="cs-CZ" b="1" dirty="0"/>
            </a:br>
            <a:r>
              <a:rPr lang="cs-CZ" b="1" dirty="0"/>
              <a:t>vypočti </a:t>
            </a:r>
            <a:r>
              <a:rPr lang="cs-CZ" b="1" dirty="0" err="1"/>
              <a:t>mezikvartilové</a:t>
            </a:r>
            <a:r>
              <a:rPr lang="cs-CZ" b="1" dirty="0"/>
              <a:t> rozpětí.</a:t>
            </a:r>
          </a:p>
          <a:p>
            <a:r>
              <a:rPr lang="cs-CZ" b="1" dirty="0"/>
              <a:t>První </a:t>
            </a:r>
            <a:r>
              <a:rPr lang="cs-CZ" b="1" dirty="0" err="1"/>
              <a:t>kvartil</a:t>
            </a:r>
            <a:r>
              <a:rPr lang="cs-CZ" b="1" dirty="0"/>
              <a:t> je mezi výsledky</a:t>
            </a:r>
            <a:br>
              <a:rPr lang="cs-CZ" b="1" dirty="0"/>
            </a:br>
            <a:r>
              <a:rPr lang="cs-CZ" b="1" dirty="0"/>
              <a:t>16 a 17 bodů, třetí </a:t>
            </a:r>
            <a:r>
              <a:rPr lang="cs-CZ" b="1" dirty="0" err="1"/>
              <a:t>kvartil</a:t>
            </a:r>
            <a:r>
              <a:rPr lang="cs-CZ" b="1" dirty="0"/>
              <a:t> mezi</a:t>
            </a:r>
            <a:br>
              <a:rPr lang="cs-CZ" b="1" dirty="0"/>
            </a:br>
            <a:r>
              <a:rPr lang="cs-CZ" b="1" dirty="0"/>
              <a:t>výsledky 31 a 32 bodů. Proto je</a:t>
            </a:r>
          </a:p>
          <a:p>
            <a:r>
              <a:rPr lang="cs-CZ" b="1" dirty="0"/>
              <a:t>IQR = 31 – 16 = 15</a:t>
            </a:r>
          </a:p>
        </p:txBody>
      </p:sp>
    </p:spTree>
    <p:extLst>
      <p:ext uri="{BB962C8B-B14F-4D97-AF65-F5344CB8AC3E}">
        <p14:creationId xmlns:p14="http://schemas.microsoft.com/office/powerpoint/2010/main" val="13948160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Pokud bychom zadali podobný </a:t>
            </a:r>
            <a:br>
              <a:rPr lang="cs-CZ" b="1" dirty="0"/>
            </a:br>
            <a:r>
              <a:rPr lang="cs-CZ" b="1" dirty="0"/>
              <a:t>test se 40 otázkami, jehož výsledky</a:t>
            </a:r>
            <a:br>
              <a:rPr lang="cs-CZ" b="1" dirty="0"/>
            </a:br>
            <a:r>
              <a:rPr lang="cs-CZ" b="1" dirty="0"/>
              <a:t>by byly více soustředěny než </a:t>
            </a:r>
            <a:br>
              <a:rPr lang="cs-CZ" b="1" dirty="0"/>
            </a:br>
            <a:r>
              <a:rPr lang="cs-CZ" b="1" dirty="0"/>
              <a:t>u předchozího testu,  IQR by se:</a:t>
            </a:r>
            <a:br>
              <a:rPr lang="cs-CZ" b="1" dirty="0"/>
            </a:br>
            <a:r>
              <a:rPr lang="cs-CZ" b="1" dirty="0"/>
              <a:t>a) nezměnilo</a:t>
            </a:r>
            <a:br>
              <a:rPr lang="cs-CZ" b="1" dirty="0"/>
            </a:br>
            <a:r>
              <a:rPr lang="cs-CZ" b="1" dirty="0"/>
              <a:t>b) zmenšilo</a:t>
            </a:r>
            <a:br>
              <a:rPr lang="cs-CZ" b="1" dirty="0"/>
            </a:br>
            <a:r>
              <a:rPr lang="cs-CZ" b="1" dirty="0"/>
              <a:t>c) zvětšilo ?</a:t>
            </a:r>
          </a:p>
          <a:p>
            <a:r>
              <a:rPr lang="cs-CZ" b="1" dirty="0"/>
              <a:t>(zmenšilo, protože Q1 a Q3 jsou </a:t>
            </a:r>
            <a:br>
              <a:rPr lang="cs-CZ" b="1" dirty="0"/>
            </a:br>
            <a:r>
              <a:rPr lang="cs-CZ" b="1" dirty="0"/>
              <a:t>vzájemně blíže sebe ) </a:t>
            </a:r>
          </a:p>
        </p:txBody>
      </p:sp>
    </p:spTree>
    <p:extLst>
      <p:ext uri="{BB962C8B-B14F-4D97-AF65-F5344CB8AC3E}">
        <p14:creationId xmlns:p14="http://schemas.microsoft.com/office/powerpoint/2010/main" val="71604984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Autor DUM: Mgr. Jan </a:t>
            </a:r>
            <a:r>
              <a:rPr lang="cs-CZ" dirty="0" err="1"/>
              <a:t>Bajnar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5 -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Jestliže analyzujeme nějaké větší</a:t>
            </a:r>
            <a:br>
              <a:rPr lang="cs-CZ" b="1" dirty="0"/>
            </a:br>
            <a:r>
              <a:rPr lang="cs-CZ" b="1" dirty="0"/>
              <a:t>množství dat, bývá někdy užitečné</a:t>
            </a:r>
            <a:br>
              <a:rPr lang="cs-CZ" b="1" dirty="0"/>
            </a:br>
            <a:r>
              <a:rPr lang="cs-CZ" b="1" dirty="0"/>
              <a:t>rozložit tato data do určitých intervalů,</a:t>
            </a:r>
            <a:br>
              <a:rPr lang="cs-CZ" b="1" dirty="0"/>
            </a:br>
            <a:r>
              <a:rPr lang="cs-CZ" b="1" dirty="0"/>
              <a:t>zobrazit data do grafu nebo popsat</a:t>
            </a:r>
            <a:br>
              <a:rPr lang="cs-CZ" b="1" dirty="0"/>
            </a:br>
            <a:r>
              <a:rPr lang="cs-CZ" b="1" dirty="0"/>
              <a:t>vlastnosti dat pomocí vzorců.</a:t>
            </a:r>
          </a:p>
          <a:p>
            <a:r>
              <a:rPr lang="cs-CZ" b="1" dirty="0"/>
              <a:t>Tyto postupy se nazývají popisné</a:t>
            </a:r>
            <a:br>
              <a:rPr lang="cs-CZ" b="1" dirty="0"/>
            </a:br>
            <a:r>
              <a:rPr lang="cs-CZ" b="1" dirty="0"/>
              <a:t>neboli deskriptivní ukazatele.</a:t>
            </a:r>
          </a:p>
        </p:txBody>
      </p:sp>
    </p:spTree>
    <p:extLst>
      <p:ext uri="{BB962C8B-B14F-4D97-AF65-F5344CB8AC3E}">
        <p14:creationId xmlns:p14="http://schemas.microsoft.com/office/powerpoint/2010/main" val="36357343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5 – teorie</a:t>
            </a:r>
            <a:br>
              <a:rPr lang="cs-CZ" b="1" dirty="0"/>
            </a:br>
            <a:r>
              <a:rPr lang="cs-CZ" sz="1200" b="1" dirty="0"/>
              <a:t>Stan </a:t>
            </a:r>
            <a:r>
              <a:rPr lang="cs-CZ" sz="1200" b="1" dirty="0" err="1"/>
              <a:t>Giblisco</a:t>
            </a:r>
            <a:r>
              <a:rPr lang="cs-CZ" sz="1200" b="1" dirty="0"/>
              <a:t>, Statistika bez předchozích znalostí, Nakladatelství C- </a:t>
            </a:r>
            <a:r>
              <a:rPr lang="cs-CZ" sz="1200" b="1" dirty="0" err="1"/>
              <a:t>press</a:t>
            </a:r>
            <a:r>
              <a:rPr lang="cs-CZ" sz="1200" b="1" dirty="0"/>
              <a:t>, 2009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Pokud potřebujeme objektivní srovnání</a:t>
            </a:r>
            <a:br>
              <a:rPr lang="cs-CZ" b="1" dirty="0"/>
            </a:br>
            <a:r>
              <a:rPr lang="cs-CZ" b="1" dirty="0"/>
              <a:t>účastníků několika různě obtížných</a:t>
            </a:r>
            <a:br>
              <a:rPr lang="cs-CZ" b="1" dirty="0"/>
            </a:br>
            <a:r>
              <a:rPr lang="cs-CZ" b="1" dirty="0"/>
              <a:t>verzí testů a určení jejich celkového pořadí,</a:t>
            </a:r>
            <a:br>
              <a:rPr lang="cs-CZ" b="1" dirty="0"/>
            </a:br>
            <a:r>
              <a:rPr lang="cs-CZ" b="1" dirty="0"/>
              <a:t>přepočítáváme pořadí na percentily.</a:t>
            </a:r>
            <a:br>
              <a:rPr lang="cs-CZ" b="1" dirty="0"/>
            </a:br>
            <a:r>
              <a:rPr lang="cs-CZ" b="1" dirty="0"/>
              <a:t>( viz Národní srovnávací zkoušky SCIO,</a:t>
            </a:r>
            <a:br>
              <a:rPr lang="cs-CZ" b="1" dirty="0"/>
            </a:br>
            <a:r>
              <a:rPr lang="cs-CZ" b="1" dirty="0"/>
              <a:t>protokol o výsledku maturitní zkoušky</a:t>
            </a:r>
            <a:br>
              <a:rPr lang="cs-CZ" b="1" dirty="0"/>
            </a:br>
            <a:r>
              <a:rPr lang="cs-CZ" b="1" dirty="0"/>
              <a:t>CERMAT )</a:t>
            </a:r>
          </a:p>
        </p:txBody>
      </p:sp>
    </p:spTree>
    <p:extLst>
      <p:ext uri="{BB962C8B-B14F-4D97-AF65-F5344CB8AC3E}">
        <p14:creationId xmlns:p14="http://schemas.microsoft.com/office/powerpoint/2010/main" val="841816834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5 -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PERCENTILY dělí celou množinu </a:t>
            </a:r>
            <a:br>
              <a:rPr lang="cs-CZ" b="1" dirty="0"/>
            </a:br>
            <a:r>
              <a:rPr lang="cs-CZ" b="1" dirty="0"/>
              <a:t>čísel na 100 intervalů, z nichž každý</a:t>
            </a:r>
            <a:br>
              <a:rPr lang="cs-CZ" b="1" dirty="0"/>
            </a:br>
            <a:r>
              <a:rPr lang="cs-CZ" b="1" dirty="0"/>
              <a:t>obsahuje 1 % prvků v množině.</a:t>
            </a:r>
          </a:p>
          <a:p>
            <a:r>
              <a:rPr lang="cs-CZ" b="1" dirty="0"/>
              <a:t>Percentil je tedy HRANICE mezi</a:t>
            </a:r>
            <a:br>
              <a:rPr lang="cs-CZ" b="1" dirty="0"/>
            </a:br>
            <a:r>
              <a:rPr lang="cs-CZ" b="1" dirty="0"/>
              <a:t>jednotlivými intervaly.</a:t>
            </a:r>
          </a:p>
          <a:p>
            <a:r>
              <a:rPr lang="cs-CZ" b="1" dirty="0"/>
              <a:t>Proto nemůže </a:t>
            </a:r>
            <a:r>
              <a:rPr lang="cs-CZ" b="1" dirty="0" err="1"/>
              <a:t>exitovat</a:t>
            </a:r>
            <a:r>
              <a:rPr lang="cs-CZ" b="1" dirty="0"/>
              <a:t> nultý a stý</a:t>
            </a:r>
            <a:br>
              <a:rPr lang="cs-CZ" b="1" dirty="0"/>
            </a:br>
            <a:r>
              <a:rPr lang="cs-CZ" b="1" dirty="0"/>
              <a:t>percentil, pouze první až devadesátý</a:t>
            </a:r>
            <a:br>
              <a:rPr lang="cs-CZ" b="1" dirty="0"/>
            </a:br>
            <a:r>
              <a:rPr lang="cs-CZ" b="1" dirty="0"/>
              <a:t>devátý percentil</a:t>
            </a:r>
          </a:p>
        </p:txBody>
      </p:sp>
    </p:spTree>
    <p:extLst>
      <p:ext uri="{BB962C8B-B14F-4D97-AF65-F5344CB8AC3E}">
        <p14:creationId xmlns:p14="http://schemas.microsoft.com/office/powerpoint/2010/main" val="22753953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5 -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DECIL je číslo, které dělí množinu dat</a:t>
            </a:r>
            <a:br>
              <a:rPr lang="cs-CZ" b="1" dirty="0"/>
            </a:br>
            <a:r>
              <a:rPr lang="cs-CZ" b="1" dirty="0"/>
              <a:t>na 10 intervalů, z nichž každý obsahuje</a:t>
            </a:r>
            <a:br>
              <a:rPr lang="cs-CZ" b="1" dirty="0"/>
            </a:br>
            <a:r>
              <a:rPr lang="cs-CZ" b="1" dirty="0"/>
              <a:t>10% prvků množiny. Existuje tedy pouze</a:t>
            </a:r>
            <a:br>
              <a:rPr lang="cs-CZ" b="1" dirty="0"/>
            </a:br>
            <a:r>
              <a:rPr lang="cs-CZ" b="1" dirty="0"/>
              <a:t>devět decilů.</a:t>
            </a:r>
          </a:p>
          <a:p>
            <a:r>
              <a:rPr lang="cs-CZ" b="1" dirty="0"/>
              <a:t>KVARTIL je číslo, které dělí množinu dat</a:t>
            </a:r>
            <a:br>
              <a:rPr lang="cs-CZ" b="1" dirty="0"/>
            </a:br>
            <a:r>
              <a:rPr lang="cs-CZ" b="1" dirty="0"/>
              <a:t>na 4 intervaly, z nichž každý obsahuje</a:t>
            </a:r>
            <a:br>
              <a:rPr lang="cs-CZ" b="1" dirty="0"/>
            </a:br>
            <a:r>
              <a:rPr lang="cs-CZ" b="1" dirty="0"/>
              <a:t>25% prvků množiny. Existují tedy pouze</a:t>
            </a:r>
            <a:br>
              <a:rPr lang="cs-CZ" b="1" dirty="0"/>
            </a:br>
            <a:r>
              <a:rPr lang="cs-CZ" b="1" dirty="0"/>
              <a:t>tři </a:t>
            </a:r>
            <a:r>
              <a:rPr lang="cs-CZ" b="1" dirty="0" err="1"/>
              <a:t>kvartily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6497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5 -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potřebujeme znát pouze</a:t>
            </a:r>
            <a:br>
              <a:rPr lang="cs-CZ" dirty="0"/>
            </a:br>
            <a:r>
              <a:rPr lang="cs-CZ" dirty="0"/>
              <a:t>„střední polovinu“ dat v množině,</a:t>
            </a:r>
            <a:br>
              <a:rPr lang="cs-CZ" dirty="0"/>
            </a:br>
            <a:r>
              <a:rPr lang="cs-CZ" dirty="0"/>
              <a:t>neboli </a:t>
            </a:r>
            <a:r>
              <a:rPr lang="cs-CZ" dirty="0" err="1"/>
              <a:t>mezikvartilové</a:t>
            </a:r>
            <a:r>
              <a:rPr lang="cs-CZ" dirty="0"/>
              <a:t> rozpětí</a:t>
            </a:r>
            <a:br>
              <a:rPr lang="cs-CZ" dirty="0"/>
            </a:br>
            <a:r>
              <a:rPr lang="cs-CZ" dirty="0"/>
              <a:t>(označujeme také IQR).</a:t>
            </a:r>
          </a:p>
          <a:p>
            <a:r>
              <a:rPr lang="cs-CZ" dirty="0"/>
              <a:t>IQR se rovná hodnotě bodu 3. </a:t>
            </a:r>
            <a:r>
              <a:rPr lang="cs-CZ" dirty="0" err="1"/>
              <a:t>kvartilu</a:t>
            </a:r>
            <a:br>
              <a:rPr lang="cs-CZ" dirty="0"/>
            </a:br>
            <a:r>
              <a:rPr lang="cs-CZ" dirty="0"/>
              <a:t>od něhož odečteme hodnotu bodu</a:t>
            </a:r>
            <a:br>
              <a:rPr lang="cs-CZ" dirty="0"/>
            </a:br>
            <a:r>
              <a:rPr lang="cs-CZ" dirty="0"/>
              <a:t>prvního </a:t>
            </a:r>
            <a:r>
              <a:rPr lang="cs-CZ" dirty="0" err="1"/>
              <a:t>kvartilu</a:t>
            </a:r>
            <a:br>
              <a:rPr lang="cs-CZ" dirty="0"/>
            </a:br>
            <a:r>
              <a:rPr lang="cs-CZ" sz="1400" dirty="0"/>
              <a:t>( požaduje např. Fuchs, Kubát  -Standardy a testové úlohy, str.36, př.9 )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398965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  <a:br>
              <a:rPr lang="cs-CZ" b="1" dirty="0"/>
            </a:br>
            <a:r>
              <a:rPr lang="cs-CZ" sz="1200" b="1" dirty="0"/>
              <a:t>Stan </a:t>
            </a:r>
            <a:r>
              <a:rPr lang="cs-CZ" sz="1200" b="1" dirty="0" err="1"/>
              <a:t>Gibilisco</a:t>
            </a:r>
            <a:r>
              <a:rPr lang="cs-CZ" sz="1200" b="1" dirty="0"/>
              <a:t>, Statistika bez předchozích znalostí, str.83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Soubor 1000 žáků psal test se 40</a:t>
            </a:r>
            <a:br>
              <a:rPr lang="cs-CZ" b="1" dirty="0"/>
            </a:br>
            <a:r>
              <a:rPr lang="cs-CZ" b="1" dirty="0"/>
              <a:t>otázkami, přičemž bylo dosaženo </a:t>
            </a:r>
            <a:br>
              <a:rPr lang="cs-CZ" b="1" dirty="0"/>
            </a:br>
            <a:r>
              <a:rPr lang="cs-CZ" b="1" dirty="0"/>
              <a:t>všech 41 možných výsledků, které</a:t>
            </a:r>
            <a:br>
              <a:rPr lang="cs-CZ" b="1" dirty="0"/>
            </a:br>
            <a:r>
              <a:rPr lang="cs-CZ" b="1" dirty="0"/>
              <a:t>jsou zaznamenány v tabulce.</a:t>
            </a:r>
          </a:p>
          <a:p>
            <a:r>
              <a:rPr lang="cs-CZ" b="1" dirty="0"/>
              <a:t>První sloupec udává výsledek testu,</a:t>
            </a:r>
            <a:br>
              <a:rPr lang="cs-CZ" b="1" dirty="0"/>
            </a:br>
            <a:r>
              <a:rPr lang="cs-CZ" b="1" dirty="0"/>
              <a:t>druhý sloupec absolutní četnost</a:t>
            </a:r>
            <a:br>
              <a:rPr lang="cs-CZ" b="1" dirty="0"/>
            </a:br>
            <a:r>
              <a:rPr lang="cs-CZ" b="1" dirty="0"/>
              <a:t>a třetí sloupec kumulativní četnost.</a:t>
            </a:r>
          </a:p>
        </p:txBody>
      </p:sp>
    </p:spTree>
    <p:extLst>
      <p:ext uri="{BB962C8B-B14F-4D97-AF65-F5344CB8AC3E}">
        <p14:creationId xmlns:p14="http://schemas.microsoft.com/office/powerpoint/2010/main" val="1966454632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Tabulka 1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428877"/>
              </p:ext>
            </p:extLst>
          </p:nvPr>
        </p:nvGraphicFramePr>
        <p:xfrm>
          <a:off x="2411760" y="1600205"/>
          <a:ext cx="4032448" cy="5199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výsledek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absolutní četnost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kumulativní četnost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 dirty="0">
                          <a:effectLst/>
                        </a:rPr>
                        <a:t>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34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50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66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84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112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129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145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161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178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213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232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18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250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275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300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327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360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40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400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35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435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30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465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160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35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500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29" marR="6129" marT="6129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123116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Tabulka 1/2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459934"/>
              </p:ext>
            </p:extLst>
          </p:nvPr>
        </p:nvGraphicFramePr>
        <p:xfrm>
          <a:off x="2559050" y="1857375"/>
          <a:ext cx="40259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7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531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565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600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634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29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667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700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50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750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50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800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45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845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27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872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900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30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930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958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978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39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12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990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40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10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1000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750627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715</Words>
  <Application>Microsoft Office PowerPoint</Application>
  <PresentationFormat>On-screen Show (4:3)</PresentationFormat>
  <Paragraphs>186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Wingdings 3</vt:lpstr>
      <vt:lpstr>Motiv sady Office</vt:lpstr>
      <vt:lpstr>Statistika 5</vt:lpstr>
      <vt:lpstr>Statistika 5 - teorie</vt:lpstr>
      <vt:lpstr>Statistika 5 – teorie Stan Giblisco, Statistika bez předchozích znalostí, Nakladatelství C- press, 2009</vt:lpstr>
      <vt:lpstr>Statistika 5 - teorie</vt:lpstr>
      <vt:lpstr>Statistika 5 - teorie</vt:lpstr>
      <vt:lpstr>Statistika 5 - teorie</vt:lpstr>
      <vt:lpstr>Příklad 1 Stan Gibilisco, Statistika bez předchozích znalostí, str.83</vt:lpstr>
      <vt:lpstr>Tabulka 1</vt:lpstr>
      <vt:lpstr>Tabulka 1/2</vt:lpstr>
      <vt:lpstr>Příklad 1</vt:lpstr>
      <vt:lpstr>Příklad 1</vt:lpstr>
      <vt:lpstr>Příklad 2</vt:lpstr>
      <vt:lpstr>Příklad 2</vt:lpstr>
      <vt:lpstr>Děkuji za pozornost.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57</cp:revision>
  <dcterms:created xsi:type="dcterms:W3CDTF">2011-12-03T14:12:28Z</dcterms:created>
  <dcterms:modified xsi:type="dcterms:W3CDTF">2024-08-24T15:21:34Z</dcterms:modified>
</cp:coreProperties>
</file>