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2" r:id="rId4"/>
    <p:sldId id="273" r:id="rId5"/>
    <p:sldId id="271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749BE0B-F0D8-49A6-89B1-136625D48102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3EF9043-7803-42E8-9B3A-DE17DF75B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839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93C8FC63-523B-46F7-B676-31D55561C13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1CF5125-4FB3-4A40-A684-D0234EDDE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49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70D29A0-2595-4AE0-859C-89CF8F98D904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754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2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62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750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83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6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94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14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24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F5125-4FB3-4A40-A684-D0234EDDE36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42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90C5-72AB-486C-9E5C-9A08CF3C7C8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9D769-4715-4582-B1DC-B6DCECDF2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28876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D6BDE-3F89-4F46-8DA4-B4F261FBC28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B91F3-576A-4673-8D66-2E01B8195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841843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FEAD-E86F-4740-BD4E-52626693EDF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1D6C7-898C-4F59-BEF2-F705345FE3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806525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6C138-566D-4E6F-A98A-44DF25EA3A1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39D00-4E09-4853-B328-AD2897195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00653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1CEA-DFCA-4B43-BE7B-97A60FD3A87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27E8-A0FC-42E9-A5BD-412FACBCC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31513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4D03C-A4A8-4B26-9E79-B805AC74716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6659D-0130-4096-8676-8381A1C4E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245423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0412-7B64-4F21-8BFB-A08B4C5B6E6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0BB1-F9E3-432F-B7D1-37892D5E9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800894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ACEC-543D-4223-85C6-2DF37C440CB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2A21-C8A5-46A8-B399-77C4E65A2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490089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C25F-525F-4241-A323-A7654A2981D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4092-E8E4-48F1-B200-BB981F19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089474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A9E0-D6F9-4F8D-A89C-CF21C077F8C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2B88-7328-40E2-8638-4CC1604C86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125382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4E6F-5EA8-4CCA-B366-01522981134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9441A-2A57-4D77-8793-6002BF45E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6239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28D7-EDBD-473A-9D7D-1ECB703A458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54623-D440-46B5-B7AB-46649D5FE3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893435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C062FC-150E-4893-9392-4111CEBA72E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33775E-6E8F-41A8-BC43-6FCC1C212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Opakování základních pojmů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VY_32_INOVACE_21-18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Směrodatnou odchylku pak</a:t>
                </a:r>
                <a:br>
                  <a:rPr lang="cs-CZ" dirty="0"/>
                </a:br>
                <a:r>
                  <a:rPr lang="cs-CZ" dirty="0"/>
                  <a:t>vypočteme podle vzorce: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1,373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50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= </m:t>
                        </m:r>
                      </m:e>
                    </m:rad>
                    <m:r>
                      <a:rPr lang="cs-CZ" b="0" i="1" smtClean="0">
                        <a:latin typeface="Cambria Math"/>
                      </a:rPr>
                      <m:t> 0,166</m:t>
                    </m:r>
                  </m:oMath>
                </a14:m>
                <a:endParaRPr lang="cs-CZ" dirty="0"/>
              </a:p>
              <a:p>
                <a:r>
                  <a:rPr lang="cs-CZ" dirty="0"/>
                  <a:t>Určete dále a) rozptyl</a:t>
                </a:r>
                <a:br>
                  <a:rPr lang="cs-CZ" dirty="0"/>
                </a:br>
                <a:r>
                  <a:rPr lang="cs-CZ" dirty="0"/>
                  <a:t>                      b) variační koeficient</a:t>
                </a:r>
                <a:br>
                  <a:rPr lang="cs-CZ" dirty="0"/>
                </a:b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8279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a) rozptyl je druhá mocnina</a:t>
                </a:r>
                <a:br>
                  <a:rPr lang="cs-CZ" b="1" dirty="0"/>
                </a:br>
                <a:r>
                  <a:rPr lang="cs-CZ" b="1" dirty="0"/>
                  <a:t>     směrodatné odchylky a proto</a:t>
                </a:r>
                <a:br>
                  <a:rPr lang="cs-CZ" b="1" dirty="0"/>
                </a:br>
                <a:r>
                  <a:rPr lang="cs-CZ" b="1" dirty="0"/>
                  <a:t>    s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= 0,0275</a:t>
                </a:r>
                <a:br>
                  <a:rPr lang="cs-CZ" b="1" dirty="0"/>
                </a:br>
                <a:r>
                  <a:rPr lang="cs-CZ" b="1" dirty="0"/>
                  <a:t>b) variační koeficient</a:t>
                </a:r>
                <a:br>
                  <a:rPr lang="cs-CZ" b="1" dirty="0"/>
                </a:br>
                <a:r>
                  <a:rPr lang="cs-CZ" b="1" dirty="0"/>
                  <a:t>   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𝒗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 </m:t>
                    </m:r>
                    <m:r>
                      <a:rPr lang="cs-CZ" b="1" i="1" smtClean="0">
                        <a:latin typeface="Cambria Math"/>
                      </a:rPr>
                      <m:t>𝟏𝟎𝟎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%=</m:t>
                    </m:r>
                  </m:oMath>
                </a14:m>
                <a:br>
                  <a:rPr lang="cs-CZ" b="1" i="1" dirty="0">
                    <a:latin typeface="Cambria Math"/>
                    <a:ea typeface="Cambria Math"/>
                  </a:rPr>
                </a:br>
                <a:r>
                  <a:rPr lang="cs-CZ" b="1" i="1" dirty="0">
                    <a:latin typeface="Cambria Math"/>
                    <a:ea typeface="Cambria Math"/>
                  </a:rPr>
                  <a:t>         =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𝟏𝟔𝟔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𝟗𝟗</m:t>
                        </m:r>
                      </m:den>
                    </m:f>
                  </m:oMath>
                </a14:m>
                <a:r>
                  <a:rPr lang="cs-CZ" b="1" dirty="0"/>
                  <a:t> .100= 3,3%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427013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  <a:p>
            <a:r>
              <a:rPr lang="cs-CZ"/>
              <a:t>Autorem DUM </a:t>
            </a:r>
            <a:r>
              <a:rPr lang="cs-CZ" dirty="0"/>
              <a:t>je Mgr. Jan </a:t>
            </a:r>
            <a:r>
              <a:rPr lang="cs-CZ" dirty="0" err="1"/>
              <a:t>Bajnar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5539557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  <a:br>
              <a:rPr lang="cs-CZ" dirty="0"/>
            </a:br>
            <a:r>
              <a:rPr lang="cs-CZ" sz="1000" dirty="0"/>
              <a:t>Standardy a testové úlohy, Eduard Fuchs a Josef Kubát, nakladatelství Prometheus 1998</a:t>
            </a:r>
            <a:br>
              <a:rPr lang="cs-CZ" sz="1000" dirty="0"/>
            </a:br>
            <a:r>
              <a:rPr lang="cs-CZ" sz="1000" dirty="0"/>
              <a:t>str.108 př. 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Průměrný výnos žita z 1 ha pozemku je </a:t>
            </a:r>
            <a:br>
              <a:rPr lang="cs-CZ" b="1" dirty="0"/>
            </a:br>
            <a:r>
              <a:rPr lang="cs-CZ" b="1" dirty="0"/>
              <a:t>na prvním poli 22 q, na druhém poli 21 q </a:t>
            </a:r>
            <a:br>
              <a:rPr lang="cs-CZ" b="1" dirty="0"/>
            </a:br>
            <a:r>
              <a:rPr lang="cs-CZ" b="1" dirty="0"/>
              <a:t>a na třetím poli 20 q. Určete průměrný </a:t>
            </a:r>
            <a:br>
              <a:rPr lang="cs-CZ" b="1" dirty="0"/>
            </a:br>
            <a:r>
              <a:rPr lang="cs-CZ" b="1" dirty="0"/>
              <a:t>výnos, mají-li pozemky</a:t>
            </a:r>
          </a:p>
          <a:p>
            <a:r>
              <a:rPr lang="cs-CZ" b="1" dirty="0"/>
              <a:t>a) stejnou rozlohu</a:t>
            </a:r>
          </a:p>
          <a:p>
            <a:r>
              <a:rPr lang="cs-CZ" b="1" dirty="0"/>
              <a:t>b) má-li 1. pole rozlohu 150 ha, 2.pole</a:t>
            </a:r>
            <a:br>
              <a:rPr lang="cs-CZ" b="1" dirty="0"/>
            </a:br>
            <a:r>
              <a:rPr lang="cs-CZ" b="1" dirty="0"/>
              <a:t>     80 ha a 3. pole 20 ha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568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  <a:br>
                  <a:rPr lang="cs-CZ" b="1" dirty="0"/>
                </a:br>
                <a:r>
                  <a:rPr lang="cs-CZ" b="1" dirty="0"/>
                  <a:t>a) průměrný výnos je dán aritmetickým</a:t>
                </a:r>
                <a:br>
                  <a:rPr lang="cs-CZ" b="1" dirty="0"/>
                </a:br>
                <a:r>
                  <a:rPr lang="cs-CZ" b="1" dirty="0"/>
                  <a:t>průměrem: </a:t>
                </a:r>
                <a:br>
                  <a:rPr lang="cs-CZ" b="1" dirty="0"/>
                </a:br>
                <a:r>
                  <a:rPr lang="cs-CZ" b="1" dirty="0"/>
                  <a:t>   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𝒑</m:t>
                    </m:r>
                    <m:r>
                      <a:rPr lang="cs-CZ" b="1" i="1" smtClean="0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𝒂</m:t>
                    </m:r>
                    <m:r>
                      <a:rPr lang="cs-CZ" b="1" i="1" smtClean="0">
                        <a:latin typeface="Cambria Math"/>
                      </a:rPr>
                      <m:t>)=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𝟐𝟏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𝒒</m:t>
                    </m:r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r>
                  <a:rPr lang="cs-CZ" b="1" dirty="0"/>
                  <a:t>b) průměrný výnos je dán celkovým</a:t>
                </a:r>
                <a:br>
                  <a:rPr lang="cs-CZ" b="1" dirty="0"/>
                </a:br>
                <a:r>
                  <a:rPr lang="cs-CZ" b="1" dirty="0"/>
                  <a:t>    počtem „metráků“ dělených celkovou</a:t>
                </a:r>
                <a:br>
                  <a:rPr lang="cs-CZ" b="1" dirty="0"/>
                </a:br>
                <a:r>
                  <a:rPr lang="cs-CZ" b="1" dirty="0"/>
                  <a:t>     plochou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 </m:t>
                    </m:r>
                  </m:oMath>
                </a14:m>
                <a:endParaRPr lang="cs-CZ" b="1" i="0" dirty="0">
                  <a:latin typeface="Cambria Math"/>
                </a:endParaRPr>
              </a:p>
              <a:p>
                <a:r>
                  <a:rPr lang="cs-CZ" b="1" dirty="0"/>
                  <a:t>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𝒑</m:t>
                    </m:r>
                    <m:r>
                      <a:rPr lang="cs-CZ" b="1" i="1" smtClean="0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𝒃</m:t>
                    </m:r>
                    <m:r>
                      <a:rPr lang="cs-CZ" b="1" i="1" smtClean="0">
                        <a:latin typeface="Cambria Math"/>
                      </a:rPr>
                      <m:t>)=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𝟐𝟐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𝟏𝟓𝟎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𝟐𝟏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𝟖𝟎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𝟐𝟎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𝟐𝟓𝟎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𝟐𝟏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𝟓𝟐</m:t>
                    </m:r>
                  </m:oMath>
                </a14:m>
                <a:r>
                  <a:rPr lang="cs-CZ" b="1" dirty="0"/>
                  <a:t> q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033414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  <a:br>
              <a:rPr lang="cs-CZ" dirty="0"/>
            </a:br>
            <a:r>
              <a:rPr lang="cs-CZ" sz="1000" dirty="0"/>
              <a:t>Standardy a testové úlohy, Eduard Fuchs a Josef Kubát, nakladatelství Prometheus 1998</a:t>
            </a:r>
            <a:br>
              <a:rPr lang="cs-CZ" sz="1000" dirty="0"/>
            </a:br>
            <a:r>
              <a:rPr lang="cs-CZ" sz="1000" dirty="0"/>
              <a:t>str.37 př. 9.4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Vypočtěte průměrnou rychlost jízdy</a:t>
            </a:r>
            <a:br>
              <a:rPr lang="cs-CZ" b="1" dirty="0"/>
            </a:br>
            <a:r>
              <a:rPr lang="cs-CZ" b="1" dirty="0"/>
              <a:t>auta na trati 30 km, když prvních </a:t>
            </a:r>
            <a:br>
              <a:rPr lang="cs-CZ" b="1" dirty="0"/>
            </a:br>
            <a:r>
              <a:rPr lang="cs-CZ" b="1" dirty="0"/>
              <a:t>10 km jelo rychlostí 60 km.h</a:t>
            </a:r>
            <a:r>
              <a:rPr lang="cs-CZ" b="1" baseline="30000" dirty="0"/>
              <a:t>-1</a:t>
            </a:r>
            <a:r>
              <a:rPr lang="cs-CZ" b="1" dirty="0"/>
              <a:t>,</a:t>
            </a:r>
          </a:p>
          <a:p>
            <a:r>
              <a:rPr lang="cs-CZ" b="1" dirty="0"/>
              <a:t>dalších 10 km rychlostí 80 km.h</a:t>
            </a:r>
            <a:r>
              <a:rPr lang="cs-CZ" b="1" baseline="30000" dirty="0"/>
              <a:t>-1</a:t>
            </a:r>
            <a:r>
              <a:rPr lang="cs-CZ" b="1" dirty="0"/>
              <a:t> </a:t>
            </a:r>
          </a:p>
          <a:p>
            <a:r>
              <a:rPr lang="cs-CZ" b="1" dirty="0"/>
              <a:t>a posledních 10 km jelo</a:t>
            </a:r>
            <a:br>
              <a:rPr lang="cs-CZ" b="1" dirty="0"/>
            </a:br>
            <a:r>
              <a:rPr lang="cs-CZ" b="1" dirty="0"/>
              <a:t>rychlostí 100 km.h</a:t>
            </a:r>
            <a:r>
              <a:rPr lang="cs-CZ" b="1" baseline="30000" dirty="0"/>
              <a:t>-1    </a:t>
            </a:r>
          </a:p>
        </p:txBody>
      </p:sp>
    </p:spTree>
    <p:extLst>
      <p:ext uri="{BB962C8B-B14F-4D97-AF65-F5344CB8AC3E}">
        <p14:creationId xmlns:p14="http://schemas.microsoft.com/office/powerpoint/2010/main" val="10009819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/>
                  <a:t>Řešení:</a:t>
                </a:r>
                <a:br>
                  <a:rPr lang="cs-CZ" sz="2800" b="1" dirty="0"/>
                </a:br>
                <a:r>
                  <a:rPr lang="cs-CZ" sz="2800" b="1" dirty="0"/>
                  <a:t>Průměrná rychlost je určena celkovou</a:t>
                </a:r>
                <a:br>
                  <a:rPr lang="cs-CZ" sz="2800" b="1" dirty="0"/>
                </a:br>
                <a:r>
                  <a:rPr lang="cs-CZ" sz="2800" b="1" dirty="0"/>
                  <a:t>dráhou za celkový čas. Musíme tedy</a:t>
                </a:r>
                <a:br>
                  <a:rPr lang="cs-CZ" sz="2800" b="1" dirty="0"/>
                </a:br>
                <a:r>
                  <a:rPr lang="cs-CZ" sz="2800" b="1" dirty="0"/>
                  <a:t>určit časy t</a:t>
                </a:r>
                <a:r>
                  <a:rPr lang="cs-CZ" sz="2800" b="1" baseline="-25000" dirty="0"/>
                  <a:t>1</a:t>
                </a:r>
                <a:r>
                  <a:rPr lang="cs-CZ" sz="2800" b="1" dirty="0"/>
                  <a:t>, t</a:t>
                </a:r>
                <a:r>
                  <a:rPr lang="cs-CZ" sz="2800" b="1" baseline="-25000" dirty="0"/>
                  <a:t>2</a:t>
                </a:r>
                <a:r>
                  <a:rPr lang="cs-CZ" sz="2800" b="1" dirty="0"/>
                  <a:t>, t</a:t>
                </a:r>
                <a:r>
                  <a:rPr lang="cs-CZ" sz="2800" b="1" baseline="-25000" dirty="0"/>
                  <a:t>3</a:t>
                </a:r>
                <a:r>
                  <a:rPr lang="cs-CZ" sz="2800" b="1" dirty="0"/>
                  <a:t> pro jednotlivé úseky.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𝒔</m:t>
                        </m:r>
                      </m:num>
                      <m:den>
                        <m:sSub>
                          <m:sSubPr>
                            <m:ctrlPr>
                              <a:rPr lang="cs-CZ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𝟔𝟎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𝟎</m:t>
                    </m:r>
                    <m:r>
                      <a:rPr lang="cs-CZ" sz="2800" b="1" i="1" smtClean="0">
                        <a:latin typeface="Cambria Math"/>
                      </a:rPr>
                      <m:t>,</m:t>
                    </m:r>
                    <m:r>
                      <a:rPr lang="cs-CZ" sz="2800" b="1" i="1" smtClean="0">
                        <a:latin typeface="Cambria Math"/>
                      </a:rPr>
                      <m:t>𝟏𝟔𝟔</m:t>
                    </m:r>
                    <m:r>
                      <a:rPr lang="cs-CZ" sz="2800" b="1" i="1" smtClean="0"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latin typeface="Cambria Math"/>
                      </a:rPr>
                      <m:t>𝒉𝒐𝒅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𝒔</m:t>
                        </m:r>
                      </m:num>
                      <m:den>
                        <m:sSub>
                          <m:sSubPr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𝟖𝟎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</a:rPr>
                      <m:t>,</m:t>
                    </m:r>
                    <m:r>
                      <a:rPr lang="cs-CZ" sz="2800" b="1" i="1">
                        <a:latin typeface="Cambria Math"/>
                      </a:rPr>
                      <m:t>𝟏𝟐𝟓</m:t>
                    </m:r>
                    <m:r>
                      <a:rPr lang="cs-CZ" sz="2800" b="1" i="1">
                        <a:latin typeface="Cambria Math"/>
                      </a:rPr>
                      <m:t> </m:t>
                    </m:r>
                    <m:r>
                      <a:rPr lang="cs-CZ" sz="2800" b="1" i="1">
                        <a:latin typeface="Cambria Math"/>
                      </a:rPr>
                      <m:t>𝒉𝒐𝒅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𝒔</m:t>
                        </m:r>
                      </m:num>
                      <m:den>
                        <m:sSub>
                          <m:sSubPr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</a:rPr>
                      <m:t>,</m:t>
                    </m:r>
                    <m:r>
                      <a:rPr lang="cs-CZ" sz="2800" b="1" i="1">
                        <a:latin typeface="Cambria Math"/>
                      </a:rPr>
                      <m:t>𝟏</m:t>
                    </m:r>
                    <m:r>
                      <a:rPr lang="cs-CZ" sz="2800" b="1" i="1">
                        <a:latin typeface="Cambria Math"/>
                      </a:rPr>
                      <m:t> </m:t>
                    </m:r>
                    <m:r>
                      <a:rPr lang="cs-CZ" sz="2800" b="1" i="1">
                        <a:latin typeface="Cambria Math"/>
                      </a:rPr>
                      <m:t>𝒉𝒐𝒅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80876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Průměrná rychlost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𝒗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𝒔</m:t>
                        </m:r>
                      </m:num>
                      <m:den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𝟑𝟗𝟏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𝟕𝟔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𝟕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𝒌𝒎</m:t>
                    </m:r>
                    <m:r>
                      <a:rPr lang="cs-CZ" b="1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𝒉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08792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  <a:br>
              <a:rPr lang="cs-CZ" dirty="0"/>
            </a:br>
            <a:r>
              <a:rPr lang="cs-CZ" sz="1000" dirty="0"/>
              <a:t>Standardy a testové úlohy, Eduard Fuchs a Josef Kubát, nakladatelství Prometheus 1998</a:t>
            </a:r>
            <a:br>
              <a:rPr lang="cs-CZ" sz="1000" dirty="0"/>
            </a:br>
            <a:r>
              <a:rPr lang="cs-CZ" sz="1000" dirty="0"/>
              <a:t>str.108 př.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Určete směrodatnou odchylku </a:t>
            </a:r>
            <a:br>
              <a:rPr lang="cs-CZ" b="1" dirty="0"/>
            </a:br>
            <a:r>
              <a:rPr lang="cs-CZ" b="1" dirty="0"/>
              <a:t>délky x, jsou-li naměřené délkové </a:t>
            </a:r>
            <a:br>
              <a:rPr lang="cs-CZ" b="1" dirty="0"/>
            </a:br>
            <a:r>
              <a:rPr lang="cs-CZ" b="1" dirty="0"/>
              <a:t>hodnoty </a:t>
            </a:r>
            <a:r>
              <a:rPr lang="cs-CZ" b="1" dirty="0" err="1"/>
              <a:t>x</a:t>
            </a:r>
            <a:r>
              <a:rPr lang="cs-CZ" b="1" baseline="-25000" dirty="0" err="1"/>
              <a:t>i</a:t>
            </a:r>
            <a:r>
              <a:rPr lang="cs-CZ" b="1" baseline="-25000" dirty="0"/>
              <a:t> </a:t>
            </a:r>
            <a:r>
              <a:rPr lang="cs-CZ" b="1" dirty="0"/>
              <a:t>a jejich četnosti n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dány tabulkou:</a:t>
            </a:r>
          </a:p>
          <a:p>
            <a:endParaRPr lang="cs-CZ" b="1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605014"/>
              </p:ext>
            </p:extLst>
          </p:nvPr>
        </p:nvGraphicFramePr>
        <p:xfrm>
          <a:off x="2051720" y="3789040"/>
          <a:ext cx="4958680" cy="9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939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</a:rPr>
                        <a:t>x</a:t>
                      </a:r>
                      <a:r>
                        <a:rPr lang="cs-CZ" sz="1800" b="1" u="none" strike="noStrike" baseline="-25000" dirty="0" err="1">
                          <a:effectLst/>
                        </a:rPr>
                        <a:t>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4,7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4,8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4,9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5,1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5,2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5,3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n</a:t>
                      </a:r>
                      <a:r>
                        <a:rPr lang="cs-CZ" sz="1800" b="1" u="none" strike="noStrike" baseline="-25000" dirty="0">
                          <a:effectLst/>
                        </a:rPr>
                        <a:t>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10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81077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Tabulka hodnot: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555686"/>
              </p:ext>
            </p:extLst>
          </p:nvPr>
        </p:nvGraphicFramePr>
        <p:xfrm>
          <a:off x="1377950" y="2348880"/>
          <a:ext cx="6388100" cy="2708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54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x</a:t>
                      </a:r>
                      <a:r>
                        <a:rPr lang="cs-CZ" sz="1800" u="none" strike="noStrike" baseline="-25000" dirty="0" err="1">
                          <a:effectLst/>
                        </a:rPr>
                        <a:t>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4,7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4,8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4,9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5,1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5,2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5,3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</a:t>
                      </a:r>
                      <a:r>
                        <a:rPr lang="cs-CZ" sz="1800" u="none" strike="noStrike" baseline="-25000">
                          <a:effectLst/>
                        </a:rPr>
                        <a:t>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Σ = 50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x</a:t>
                      </a:r>
                      <a:r>
                        <a:rPr lang="cs-CZ" sz="1800" u="none" strike="noStrike" baseline="-25000">
                          <a:effectLst/>
                        </a:rPr>
                        <a:t>i</a:t>
                      </a:r>
                      <a:r>
                        <a:rPr lang="cs-CZ" sz="1800" u="none" strike="noStrike">
                          <a:effectLst/>
                        </a:rPr>
                        <a:t> . n</a:t>
                      </a:r>
                      <a:r>
                        <a:rPr lang="cs-CZ" sz="1800" u="none" strike="noStrike" baseline="-25000">
                          <a:effectLst/>
                        </a:rPr>
                        <a:t>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18,8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33,6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34,3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21,2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249,9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součet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x</a:t>
                      </a:r>
                      <a:r>
                        <a:rPr lang="cs-CZ" sz="1800" u="none" strike="noStrike" baseline="-25000">
                          <a:effectLst/>
                        </a:rPr>
                        <a:t>i</a:t>
                      </a:r>
                      <a:r>
                        <a:rPr lang="cs-CZ" sz="1800" u="none" strike="noStrike">
                          <a:effectLst/>
                        </a:rPr>
                        <a:t> . n</a:t>
                      </a:r>
                      <a:r>
                        <a:rPr lang="cs-CZ" sz="1800" u="none" strike="noStrike" baseline="-25000">
                          <a:effectLst/>
                        </a:rPr>
                        <a:t>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Σ = 249,9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aritmetický průměr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4,99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průměr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351123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Pokračování tabulky hodnot: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14120"/>
              </p:ext>
            </p:extLst>
          </p:nvPr>
        </p:nvGraphicFramePr>
        <p:xfrm>
          <a:off x="1547664" y="2204864"/>
          <a:ext cx="5328592" cy="4525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0867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odchylky od aritmetického průměru: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0,29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0,0841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0,3364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0,19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0,0361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0,2527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0,0081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0,0567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-0,01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0,0001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0,0013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-0,11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0,0121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0,121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-0,21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0,0441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0,2205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-0,31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0,0961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0,3844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součet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1,373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druhých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mocnin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1,373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35" marR="8335" marT="833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369320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560</Words>
  <Application>Microsoft Office PowerPoint</Application>
  <PresentationFormat>On-screen Show (4:3)</PresentationFormat>
  <Paragraphs>144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Wingdings 3</vt:lpstr>
      <vt:lpstr>Motiv sady Office</vt:lpstr>
      <vt:lpstr>STATISTIKA 3</vt:lpstr>
      <vt:lpstr>Příklad 1 Standardy a testové úlohy, Eduard Fuchs a Josef Kubát, nakladatelství Prometheus 1998 str.108 př. 17</vt:lpstr>
      <vt:lpstr>Příklad 1</vt:lpstr>
      <vt:lpstr>Příklad 2 Standardy a testové úlohy, Eduard Fuchs a Josef Kubát, nakladatelství Prometheus 1998 str.37 př. 9.4</vt:lpstr>
      <vt:lpstr>Příklad 2</vt:lpstr>
      <vt:lpstr>Příklad 2</vt:lpstr>
      <vt:lpstr>Příklad 3 Standardy a testové úlohy, Eduard Fuchs a Josef Kubát, nakladatelství Prometheus 1998 str.108 př. 18</vt:lpstr>
      <vt:lpstr>Příklad 3</vt:lpstr>
      <vt:lpstr>Příklad 3</vt:lpstr>
      <vt:lpstr>Příklad 3</vt:lpstr>
      <vt:lpstr>Příklad 3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63</cp:revision>
  <cp:lastPrinted>2012-06-17T18:32:37Z</cp:lastPrinted>
  <dcterms:created xsi:type="dcterms:W3CDTF">2011-12-03T14:12:28Z</dcterms:created>
  <dcterms:modified xsi:type="dcterms:W3CDTF">2024-08-24T15:20:54Z</dcterms:modified>
</cp:coreProperties>
</file>