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70" r:id="rId3"/>
    <p:sldId id="271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0" r:id="rId13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2DF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20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AC1293BD-F37D-416B-AFD1-B06604FDA345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9EEF843F-D1CD-446A-AD5F-8183E0367B6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68110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/>
          </a:p>
        </p:txBody>
      </p:sp>
      <p:sp>
        <p:nvSpPr>
          <p:cNvPr id="1126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3AC2C74-573D-4CA5-80C6-A50B66C44AE5}" type="slidenum">
              <a:rPr lang="cs-CZ"/>
              <a:pPr eaLnBrk="1" hangingPunct="1"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EEF843F-D1CD-446A-AD5F-8183E0367B6C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02750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EEF843F-D1CD-446A-AD5F-8183E0367B6C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73939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EEF843F-D1CD-446A-AD5F-8183E0367B6C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54576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EEF843F-D1CD-446A-AD5F-8183E0367B6C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81198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EEF843F-D1CD-446A-AD5F-8183E0367B6C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68807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EEF843F-D1CD-446A-AD5F-8183E0367B6C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48338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EEF843F-D1CD-446A-AD5F-8183E0367B6C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32239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EEF843F-D1CD-446A-AD5F-8183E0367B6C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52031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EEF843F-D1CD-446A-AD5F-8183E0367B6C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29836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EEF843F-D1CD-446A-AD5F-8183E0367B6C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19681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EEF843F-D1CD-446A-AD5F-8183E0367B6C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87889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1663" y="3716338"/>
            <a:ext cx="5400675" cy="26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Klepnutím lze upravit styl předlohy podnadpisů.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202779-C31E-45E8-A56C-953E62562C6B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A16BBD-60CA-4E8F-AE78-3BC307FE8C4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7659213"/>
      </p:ext>
    </p:extLst>
  </p:cSld>
  <p:clrMapOvr>
    <a:masterClrMapping/>
  </p:clrMapOvr>
  <p:transition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5566" y="5157192"/>
            <a:ext cx="7812868" cy="566738"/>
          </a:xfrm>
        </p:spPr>
        <p:txBody>
          <a:bodyPr anchor="b"/>
          <a:lstStyle>
            <a:lvl1pPr algn="ctr">
              <a:defRPr sz="2000" b="1"/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47564" y="5864498"/>
            <a:ext cx="7848872" cy="804862"/>
          </a:xfrm>
        </p:spPr>
        <p:txBody>
          <a:bodyPr>
            <a:normAutofit/>
          </a:bodyPr>
          <a:lstStyle>
            <a:lvl1pPr marL="0" indent="0" algn="ctr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F7A195-7268-4475-8FF9-11DE53A66A66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75BEDA-0951-42AF-BA6A-22628542B34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0750448"/>
      </p:ext>
    </p:extLst>
  </p:cSld>
  <p:clrMapOvr>
    <a:masterClrMapping/>
  </p:clrMapOvr>
  <p:transition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EC4CAA-05E1-4868-8A34-3316AB335135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66E78D-69D9-4D97-AFC5-F0646B4C376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9694388"/>
      </p:ext>
    </p:extLst>
  </p:cSld>
  <p:clrMapOvr>
    <a:masterClrMapping/>
  </p:clrMapOvr>
  <p:transition>
    <p:randomBar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88DA1B-10CD-49D3-A182-03D0BB7CC3F7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65A451-6E3D-4125-A46F-78CD75BC9EC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8880670"/>
      </p:ext>
    </p:extLst>
  </p:cSld>
  <p:clrMapOvr>
    <a:masterClrMapping/>
  </p:clrMapOvr>
  <p:transition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530350"/>
            <a:ext cx="5399088" cy="2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>
            <a:lvl1pPr>
              <a:spcBef>
                <a:spcPts val="18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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50000"/>
              <a:buFont typeface="Wingdings" pitchFamily="2" charset="2"/>
              <a:buChar char="q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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spcBef>
                <a:spcPts val="0"/>
              </a:spcBef>
              <a:buClr>
                <a:schemeClr val="bg1">
                  <a:lumMod val="50000"/>
                </a:schemeClr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3C422A-8E20-46E7-B670-067B95AE6A57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C18F1F-D3E2-422D-8CD7-F0019702A8F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1362279"/>
      </p:ext>
    </p:extLst>
  </p:cSld>
  <p:clrMapOvr>
    <a:masterClrMapping/>
  </p:clrMapOvr>
  <p:transition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>
            <a:lvl1pPr>
              <a:spcBef>
                <a:spcPts val="18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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50000"/>
              <a:buFont typeface="Wingdings" pitchFamily="2" charset="2"/>
              <a:buChar char="q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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spcBef>
                <a:spcPts val="0"/>
              </a:spcBef>
              <a:buClr>
                <a:schemeClr val="bg1">
                  <a:lumMod val="50000"/>
                </a:schemeClr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9EB670-C8CF-41B3-BF6C-BFFA0D613AA6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3499E-5A14-492B-8A5D-3FB55FFFCCE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1588561"/>
      </p:ext>
    </p:extLst>
  </p:cSld>
  <p:clrMapOvr>
    <a:masterClrMapping/>
  </p:clrMapOvr>
  <p:transition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87C692-959B-4D84-8169-D1E3FB3F1BF3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C91ACF-E824-432D-9240-3B5C445C65D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1934455"/>
      </p:ext>
    </p:extLst>
  </p:cSld>
  <p:clrMapOvr>
    <a:masterClrMapping/>
  </p:clrMapOvr>
  <p:transition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B33E2A-C2A5-4AC3-BA42-5201EFB4B564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D6F1CA-60DA-42B3-A25F-A8B9A38E053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2726925"/>
      </p:ext>
    </p:extLst>
  </p:cSld>
  <p:clrMapOvr>
    <a:masterClrMapping/>
  </p:clrMapOvr>
  <p:transition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BFF31-E4CE-4713-AF1F-AB5776177BED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37A61E-D830-4058-9D55-AC7E4E56C44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5118499"/>
      </p:ext>
    </p:extLst>
  </p:cSld>
  <p:clrMapOvr>
    <a:masterClrMapping/>
  </p:clrMapOvr>
  <p:transition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670CD3-0995-4A99-AE73-5EB1C23E29C0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BCB969-AB83-4733-AD9C-AC287E3310B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439542"/>
      </p:ext>
    </p:extLst>
  </p:cSld>
  <p:clrMapOvr>
    <a:masterClrMapping/>
  </p:clrMapOvr>
  <p:transition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EA55EB-E52C-458F-B643-0243BE152134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0E5134-3E2D-46C4-8E7F-7E280F638E1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5495614"/>
      </p:ext>
    </p:extLst>
  </p:cSld>
  <p:clrMapOvr>
    <a:masterClrMapping/>
  </p:clrMapOvr>
  <p:transition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A72325-D60D-4242-AFB4-30D63CC659F0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5352EB-CAF8-4091-81E6-FBE0080D1B9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3812652"/>
      </p:ext>
    </p:extLst>
  </p:cSld>
  <p:clrMapOvr>
    <a:masterClrMapping/>
  </p:clrMapOvr>
  <p:transition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34131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9EED499-DF3B-4C8E-B227-9EBA5FA937FB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A7C6701-6EB7-424B-B6C0-3F380E89103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271" t="16800" r="46136" b="55481"/>
          <a:stretch>
            <a:fillRect/>
          </a:stretch>
        </p:blipFill>
        <p:spPr bwMode="auto">
          <a:xfrm>
            <a:off x="52388" y="36513"/>
            <a:ext cx="576262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Obrázek 10" descr="linka.png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263" y="644525"/>
            <a:ext cx="26987" cy="540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Obrázek 12" descr="linka.png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875" y="330200"/>
            <a:ext cx="5400675" cy="2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32" r:id="rId1"/>
    <p:sldLayoutId id="2147483833" r:id="rId2"/>
    <p:sldLayoutId id="2147483822" r:id="rId3"/>
    <p:sldLayoutId id="2147483823" r:id="rId4"/>
    <p:sldLayoutId id="2147483824" r:id="rId5"/>
    <p:sldLayoutId id="2147483825" r:id="rId6"/>
    <p:sldLayoutId id="2147483826" r:id="rId7"/>
    <p:sldLayoutId id="2147483827" r:id="rId8"/>
    <p:sldLayoutId id="2147483828" r:id="rId9"/>
    <p:sldLayoutId id="2147483829" r:id="rId10"/>
    <p:sldLayoutId id="2147483830" r:id="rId11"/>
    <p:sldLayoutId id="2147483831" r:id="rId12"/>
  </p:sldLayoutIdLst>
  <p:transition>
    <p:randomBar dir="vert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37609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0070C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0070C0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0070C0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0070C0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0070C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Test č.3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Binomické rozdělení pravděpodobnosti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7150100" y="115888"/>
            <a:ext cx="1886863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1200" dirty="0">
                <a:solidFill>
                  <a:schemeClr val="bg1">
                    <a:lumMod val="65000"/>
                  </a:schemeClr>
                </a:solidFill>
              </a:rPr>
              <a:t>VY_32_INOVACE_21-17</a:t>
            </a:r>
          </a:p>
        </p:txBody>
      </p:sp>
    </p:spTree>
  </p:cSld>
  <p:clrMapOvr>
    <a:masterClrMapping/>
  </p:clrMapOvr>
  <p:transition>
    <p:randomBar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endParaRPr lang="cs-CZ" dirty="0"/>
              </a:p>
              <a:p>
                <a:r>
                  <a:rPr lang="cs-CZ" b="1" dirty="0"/>
                  <a:t>c) nejvýše jednoho chlapce</a:t>
                </a:r>
              </a:p>
              <a:p>
                <a14:m>
                  <m:oMath xmlns:m="http://schemas.openxmlformats.org/officeDocument/2006/math">
                    <m:r>
                      <a:rPr lang="cs-CZ" b="1" i="1">
                        <a:latin typeface="Cambria Math"/>
                      </a:rPr>
                      <m:t>𝑷</m:t>
                    </m:r>
                    <m:d>
                      <m:d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1" i="1" smtClean="0">
                            <a:latin typeface="Cambria Math"/>
                          </a:rPr>
                          <m:t>𝑪</m:t>
                        </m:r>
                      </m:e>
                    </m:d>
                    <m:r>
                      <a:rPr lang="cs-CZ" b="1" i="1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b="1" i="1">
                                <a:latin typeface="Cambria Math"/>
                              </a:rPr>
                              <m:t>𝟒</m:t>
                            </m:r>
                          </m:num>
                          <m:den>
                            <m:r>
                              <a:rPr lang="cs-CZ" b="1" i="1" smtClean="0">
                                <a:latin typeface="Cambria Math"/>
                              </a:rPr>
                              <m:t>𝟎</m:t>
                            </m:r>
                          </m:den>
                        </m:f>
                      </m:e>
                    </m:d>
                    <m:r>
                      <a:rPr lang="cs-CZ" b="1" i="1">
                        <a:latin typeface="Cambria Math"/>
                      </a:rPr>
                      <m:t>.</m:t>
                    </m:r>
                    <m:sSup>
                      <m:sSup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b="1" i="1">
                            <a:latin typeface="Cambria Math"/>
                          </a:rPr>
                          <m:t>(</m:t>
                        </m:r>
                        <m:r>
                          <a:rPr lang="cs-CZ" b="1" i="1">
                            <a:latin typeface="Cambria Math"/>
                          </a:rPr>
                          <m:t>𝟎</m:t>
                        </m:r>
                        <m:r>
                          <a:rPr lang="cs-CZ" b="1" i="1">
                            <a:latin typeface="Cambria Math"/>
                          </a:rPr>
                          <m:t>,</m:t>
                        </m:r>
                        <m:r>
                          <a:rPr lang="cs-CZ" b="1" i="1">
                            <a:latin typeface="Cambria Math"/>
                          </a:rPr>
                          <m:t>𝟓𝟏</m:t>
                        </m:r>
                        <m:r>
                          <a:rPr lang="cs-CZ" b="1" i="1">
                            <a:latin typeface="Cambria Math"/>
                          </a:rPr>
                          <m:t>)</m:t>
                        </m:r>
                      </m:e>
                      <m:sup>
                        <m:r>
                          <a:rPr lang="cs-CZ" b="1" i="1" smtClean="0">
                            <a:latin typeface="Cambria Math"/>
                          </a:rPr>
                          <m:t>𝟎</m:t>
                        </m:r>
                      </m:sup>
                    </m:sSup>
                    <m:r>
                      <a:rPr lang="cs-CZ" b="1" i="1">
                        <a:latin typeface="Cambria Math"/>
                      </a:rPr>
                      <m:t>.</m:t>
                    </m:r>
                    <m:sSup>
                      <m:sSup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b="1" i="1">
                            <a:latin typeface="Cambria Math"/>
                          </a:rPr>
                          <m:t>(</m:t>
                        </m:r>
                        <m:r>
                          <a:rPr lang="cs-CZ" b="1" i="1">
                            <a:latin typeface="Cambria Math"/>
                          </a:rPr>
                          <m:t>𝟎</m:t>
                        </m:r>
                        <m:r>
                          <a:rPr lang="cs-CZ" b="1" i="1">
                            <a:latin typeface="Cambria Math"/>
                          </a:rPr>
                          <m:t>,</m:t>
                        </m:r>
                        <m:r>
                          <a:rPr lang="cs-CZ" b="1" i="1">
                            <a:latin typeface="Cambria Math"/>
                          </a:rPr>
                          <m:t>𝟒𝟗</m:t>
                        </m:r>
                        <m:r>
                          <a:rPr lang="cs-CZ" b="1" i="1">
                            <a:latin typeface="Cambria Math"/>
                          </a:rPr>
                          <m:t>)</m:t>
                        </m:r>
                      </m:e>
                      <m:sup>
                        <m:r>
                          <a:rPr lang="cs-CZ" b="1" i="1" smtClean="0">
                            <a:latin typeface="Cambria Math"/>
                          </a:rPr>
                          <m:t>𝟒</m:t>
                        </m:r>
                      </m:sup>
                    </m:sSup>
                  </m:oMath>
                </a14:m>
                <a:r>
                  <a:rPr lang="cs-CZ" dirty="0"/>
                  <a:t>+</a:t>
                </a:r>
              </a:p>
              <a:p>
                <a14:m>
                  <m:oMath xmlns:m="http://schemas.openxmlformats.org/officeDocument/2006/math">
                    <m:r>
                      <a:rPr lang="cs-CZ" b="1" i="1">
                        <a:latin typeface="Cambria Math"/>
                      </a:rPr>
                      <m:t>            + </m:t>
                    </m:r>
                    <m:d>
                      <m:d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b="1" i="1">
                                <a:latin typeface="Cambria Math"/>
                              </a:rPr>
                              <m:t>𝟒</m:t>
                            </m:r>
                          </m:num>
                          <m:den>
                            <m:r>
                              <a:rPr lang="cs-CZ" b="1" i="1" smtClean="0">
                                <a:latin typeface="Cambria Math"/>
                              </a:rPr>
                              <m:t>𝟏</m:t>
                            </m:r>
                          </m:den>
                        </m:f>
                      </m:e>
                    </m:d>
                    <m:r>
                      <a:rPr lang="cs-CZ" b="1" i="1">
                        <a:latin typeface="Cambria Math"/>
                      </a:rPr>
                      <m:t>.</m:t>
                    </m:r>
                    <m:sSup>
                      <m:sSup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b="1" i="1">
                            <a:latin typeface="Cambria Math"/>
                          </a:rPr>
                          <m:t>(</m:t>
                        </m:r>
                        <m:r>
                          <a:rPr lang="cs-CZ" b="1" i="1">
                            <a:latin typeface="Cambria Math"/>
                          </a:rPr>
                          <m:t>𝟎</m:t>
                        </m:r>
                        <m:r>
                          <a:rPr lang="cs-CZ" b="1" i="1">
                            <a:latin typeface="Cambria Math"/>
                          </a:rPr>
                          <m:t>,</m:t>
                        </m:r>
                        <m:r>
                          <a:rPr lang="cs-CZ" b="1" i="1">
                            <a:latin typeface="Cambria Math"/>
                          </a:rPr>
                          <m:t>𝟓𝟏</m:t>
                        </m:r>
                        <m:r>
                          <a:rPr lang="cs-CZ" b="1" i="1">
                            <a:latin typeface="Cambria Math"/>
                          </a:rPr>
                          <m:t>)</m:t>
                        </m:r>
                      </m:e>
                      <m:sup>
                        <m:r>
                          <a:rPr lang="cs-CZ" b="1" i="1" smtClean="0">
                            <a:latin typeface="Cambria Math"/>
                          </a:rPr>
                          <m:t>𝟏</m:t>
                        </m:r>
                      </m:sup>
                    </m:sSup>
                    <m:r>
                      <a:rPr lang="cs-CZ" b="1" i="1">
                        <a:latin typeface="Cambria Math"/>
                      </a:rPr>
                      <m:t>.</m:t>
                    </m:r>
                    <m:sSup>
                      <m:sSup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b="1" i="1">
                            <a:latin typeface="Cambria Math"/>
                          </a:rPr>
                          <m:t>(</m:t>
                        </m:r>
                        <m:r>
                          <a:rPr lang="cs-CZ" b="1" i="1">
                            <a:latin typeface="Cambria Math"/>
                          </a:rPr>
                          <m:t>𝟎</m:t>
                        </m:r>
                        <m:r>
                          <a:rPr lang="cs-CZ" b="1" i="1">
                            <a:latin typeface="Cambria Math"/>
                          </a:rPr>
                          <m:t>,</m:t>
                        </m:r>
                        <m:r>
                          <a:rPr lang="cs-CZ" b="1" i="1">
                            <a:latin typeface="Cambria Math"/>
                          </a:rPr>
                          <m:t>𝟒𝟗</m:t>
                        </m:r>
                        <m:r>
                          <a:rPr lang="cs-CZ" b="1" i="1">
                            <a:latin typeface="Cambria Math"/>
                          </a:rPr>
                          <m:t>)</m:t>
                        </m:r>
                      </m:e>
                      <m:sup>
                        <m:r>
                          <a:rPr lang="cs-CZ" b="1" i="1" smtClean="0">
                            <a:latin typeface="Cambria Math"/>
                          </a:rPr>
                          <m:t>𝟑</m:t>
                        </m:r>
                      </m:sup>
                    </m:sSup>
                    <m:r>
                      <a:rPr lang="cs-CZ" b="1" i="1">
                        <a:latin typeface="Cambria Math"/>
                      </a:rPr>
                      <m:t>=</m:t>
                    </m:r>
                  </m:oMath>
                </a14:m>
                <a:endParaRPr lang="cs-CZ" dirty="0"/>
              </a:p>
              <a:p>
                <a:r>
                  <a:rPr lang="cs-CZ" b="1" dirty="0"/>
                  <a:t>P(C) = …..</a:t>
                </a:r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2726903"/>
      </p:ext>
    </p:extLst>
  </p:cSld>
  <p:clrMapOvr>
    <a:masterClrMapping/>
  </p:clrMapOvr>
  <p:transition>
    <p:randomBar dir="vert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4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Basketbalista hází trestný hod</a:t>
            </a:r>
            <a:br>
              <a:rPr lang="cs-CZ" b="1" dirty="0"/>
            </a:br>
            <a:r>
              <a:rPr lang="cs-CZ" b="1" dirty="0"/>
              <a:t>s pravděpodobností zásahu 0,8.</a:t>
            </a:r>
            <a:br>
              <a:rPr lang="cs-CZ" b="1" dirty="0"/>
            </a:br>
            <a:r>
              <a:rPr lang="cs-CZ" b="1" dirty="0"/>
              <a:t>Určete pravděpodobnost, že ze </a:t>
            </a:r>
            <a:br>
              <a:rPr lang="cs-CZ" b="1" dirty="0"/>
            </a:br>
            <a:r>
              <a:rPr lang="cs-CZ" b="1" dirty="0"/>
              <a:t>šesti hodů</a:t>
            </a:r>
            <a:br>
              <a:rPr lang="cs-CZ" b="1" dirty="0"/>
            </a:br>
            <a:r>
              <a:rPr lang="cs-CZ" b="1" dirty="0"/>
              <a:t>a) dá 6 košů</a:t>
            </a:r>
            <a:br>
              <a:rPr lang="cs-CZ" b="1" dirty="0"/>
            </a:br>
            <a:r>
              <a:rPr lang="cs-CZ" b="1" dirty="0"/>
              <a:t>b) dá nejméně 1 koš</a:t>
            </a:r>
            <a:br>
              <a:rPr lang="cs-CZ" b="1" dirty="0"/>
            </a:br>
            <a:r>
              <a:rPr lang="cs-CZ" b="1" dirty="0"/>
              <a:t>c) dá 4 koše a pak se dvakrát mine</a:t>
            </a:r>
          </a:p>
        </p:txBody>
      </p:sp>
    </p:spTree>
    <p:extLst>
      <p:ext uri="{BB962C8B-B14F-4D97-AF65-F5344CB8AC3E}">
        <p14:creationId xmlns:p14="http://schemas.microsoft.com/office/powerpoint/2010/main" val="4102863523"/>
      </p:ext>
    </p:extLst>
  </p:cSld>
  <p:clrMapOvr>
    <a:masterClrMapping/>
  </p:clrMapOvr>
  <p:transition>
    <p:randomBar dir="vert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4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Řešení:</a:t>
            </a:r>
          </a:p>
          <a:p>
            <a:r>
              <a:rPr lang="cs-CZ" b="1" dirty="0"/>
              <a:t>a) P(A) = 0,8.0,8.0,8.0,8.0,8.0,8 = 0,262</a:t>
            </a:r>
          </a:p>
          <a:p>
            <a:r>
              <a:rPr lang="cs-CZ" b="1" dirty="0"/>
              <a:t>b) P(B) = 1 – P(B´) = 0,9994</a:t>
            </a:r>
            <a:br>
              <a:rPr lang="cs-CZ" b="1" dirty="0"/>
            </a:br>
            <a:r>
              <a:rPr lang="cs-CZ" b="1" dirty="0"/>
              <a:t>     P(B´) = 0,2.0,2.0,2.0,2.0,2.0,2 = 0,00006</a:t>
            </a:r>
          </a:p>
          <a:p>
            <a:r>
              <a:rPr lang="cs-CZ" b="1" dirty="0"/>
              <a:t>c) P(C) = 0,8.0,8.0,8.0,8.0,2.0,2 = 0,0163</a:t>
            </a:r>
          </a:p>
        </p:txBody>
      </p:sp>
    </p:spTree>
    <p:extLst>
      <p:ext uri="{BB962C8B-B14F-4D97-AF65-F5344CB8AC3E}">
        <p14:creationId xmlns:p14="http://schemas.microsoft.com/office/powerpoint/2010/main" val="3594276839"/>
      </p:ext>
    </p:extLst>
  </p:cSld>
  <p:clrMapOvr>
    <a:masterClrMapping/>
  </p:clrMapOvr>
  <p:transition>
    <p:randomBar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b="1" dirty="0"/>
              <a:t>Stroj vyrobí součástku za půl minuty.</a:t>
            </a:r>
            <a:br>
              <a:rPr lang="cs-CZ" b="1" dirty="0"/>
            </a:br>
            <a:r>
              <a:rPr lang="cs-CZ" b="1" dirty="0"/>
              <a:t>Pravděpodobnost výroby vadné</a:t>
            </a:r>
            <a:br>
              <a:rPr lang="cs-CZ" b="1" dirty="0"/>
            </a:br>
            <a:r>
              <a:rPr lang="cs-CZ" b="1" dirty="0"/>
              <a:t>součástky je 0,05. </a:t>
            </a:r>
          </a:p>
          <a:p>
            <a:r>
              <a:rPr lang="cs-CZ" b="1" dirty="0"/>
              <a:t>Jaká je pravděpodobnost,</a:t>
            </a:r>
            <a:br>
              <a:rPr lang="cs-CZ" b="1" dirty="0"/>
            </a:br>
            <a:r>
              <a:rPr lang="cs-CZ" b="1" dirty="0"/>
              <a:t>že stroj vyrobí za půl hodiny právě</a:t>
            </a:r>
            <a:br>
              <a:rPr lang="cs-CZ" b="1" dirty="0"/>
            </a:br>
            <a:r>
              <a:rPr lang="cs-CZ" b="1" dirty="0"/>
              <a:t>pět vadných součástek?</a:t>
            </a:r>
          </a:p>
        </p:txBody>
      </p:sp>
    </p:spTree>
    <p:extLst>
      <p:ext uri="{BB962C8B-B14F-4D97-AF65-F5344CB8AC3E}">
        <p14:creationId xmlns:p14="http://schemas.microsoft.com/office/powerpoint/2010/main" val="1581855725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/>
                  <a:t>Řešení:</a:t>
                </a:r>
              </a:p>
              <a:p>
                <a:r>
                  <a:rPr lang="cs-CZ" b="1" dirty="0"/>
                  <a:t>Za půl hodiny vyrobí stroj 60 součástek.</a:t>
                </a:r>
                <a:br>
                  <a:rPr lang="cs-CZ" b="1" dirty="0"/>
                </a:br>
                <a:r>
                  <a:rPr lang="cs-CZ" b="1" dirty="0"/>
                  <a:t>Z nich má být právě 5 vadných – jev V.</a:t>
                </a:r>
              </a:p>
              <a:p>
                <a:r>
                  <a:rPr lang="cs-CZ" b="1" dirty="0"/>
                  <a:t>Podle binomického rozdělení platí:</a:t>
                </a:r>
              </a:p>
              <a:p>
                <a14:m>
                  <m:oMath xmlns:m="http://schemas.openxmlformats.org/officeDocument/2006/math">
                    <m:r>
                      <a:rPr lang="cs-CZ" b="1" i="1" smtClean="0">
                        <a:latin typeface="Cambria Math"/>
                      </a:rPr>
                      <m:t>𝑷</m:t>
                    </m:r>
                    <m:d>
                      <m:dPr>
                        <m:ctrlPr>
                          <a:rPr lang="cs-CZ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1" i="1" smtClean="0">
                            <a:latin typeface="Cambria Math"/>
                          </a:rPr>
                          <m:t>𝑽</m:t>
                        </m:r>
                      </m:e>
                    </m:d>
                    <m:r>
                      <a:rPr lang="cs-CZ" b="1" i="1" smtClean="0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cs-CZ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cs-CZ" b="1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b="1" i="1" smtClean="0">
                                <a:latin typeface="Cambria Math"/>
                              </a:rPr>
                              <m:t>𝟔𝟎</m:t>
                            </m:r>
                          </m:num>
                          <m:den>
                            <m:r>
                              <a:rPr lang="cs-CZ" b="1" i="1" smtClean="0">
                                <a:latin typeface="Cambria Math"/>
                              </a:rPr>
                              <m:t>𝟓</m:t>
                            </m:r>
                          </m:den>
                        </m:f>
                      </m:e>
                    </m:d>
                    <m:r>
                      <a:rPr lang="cs-CZ" b="1" i="1" smtClean="0">
                        <a:latin typeface="Cambria Math"/>
                      </a:rPr>
                      <m:t>.</m:t>
                    </m:r>
                    <m:sSup>
                      <m:sSupPr>
                        <m:ctrlPr>
                          <a:rPr lang="cs-CZ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b="1" i="1" smtClean="0">
                            <a:latin typeface="Cambria Math"/>
                          </a:rPr>
                          <m:t>(</m:t>
                        </m:r>
                        <m:r>
                          <a:rPr lang="cs-CZ" b="1" i="1" smtClean="0">
                            <a:latin typeface="Cambria Math"/>
                          </a:rPr>
                          <m:t>𝟎</m:t>
                        </m:r>
                        <m:r>
                          <a:rPr lang="cs-CZ" b="1" i="1" smtClean="0">
                            <a:latin typeface="Cambria Math"/>
                          </a:rPr>
                          <m:t>,</m:t>
                        </m:r>
                        <m:r>
                          <a:rPr lang="cs-CZ" b="1" i="1" smtClean="0">
                            <a:latin typeface="Cambria Math"/>
                          </a:rPr>
                          <m:t>𝟎𝟓</m:t>
                        </m:r>
                        <m:r>
                          <a:rPr lang="cs-CZ" b="1" i="1" smtClean="0">
                            <a:latin typeface="Cambria Math"/>
                          </a:rPr>
                          <m:t>)</m:t>
                        </m:r>
                      </m:e>
                      <m:sup>
                        <m:r>
                          <a:rPr lang="cs-CZ" b="1" i="1" smtClean="0">
                            <a:latin typeface="Cambria Math"/>
                          </a:rPr>
                          <m:t>𝟓</m:t>
                        </m:r>
                      </m:sup>
                    </m:sSup>
                    <m:r>
                      <a:rPr lang="cs-CZ" b="1" i="1" smtClean="0">
                        <a:latin typeface="Cambria Math"/>
                      </a:rPr>
                      <m:t>.</m:t>
                    </m:r>
                    <m:sSup>
                      <m:sSupPr>
                        <m:ctrlPr>
                          <a:rPr lang="cs-CZ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b="1" i="1" smtClean="0">
                            <a:latin typeface="Cambria Math"/>
                          </a:rPr>
                          <m:t>(</m:t>
                        </m:r>
                        <m:r>
                          <a:rPr lang="cs-CZ" b="1" i="1" smtClean="0">
                            <a:latin typeface="Cambria Math"/>
                          </a:rPr>
                          <m:t>𝟎</m:t>
                        </m:r>
                        <m:r>
                          <a:rPr lang="cs-CZ" b="1" i="1" smtClean="0">
                            <a:latin typeface="Cambria Math"/>
                          </a:rPr>
                          <m:t>,</m:t>
                        </m:r>
                        <m:r>
                          <a:rPr lang="cs-CZ" b="1" i="1" smtClean="0">
                            <a:latin typeface="Cambria Math"/>
                          </a:rPr>
                          <m:t>𝟗𝟓</m:t>
                        </m:r>
                        <m:r>
                          <a:rPr lang="cs-CZ" b="1" i="1" smtClean="0">
                            <a:latin typeface="Cambria Math"/>
                          </a:rPr>
                          <m:t>)</m:t>
                        </m:r>
                      </m:e>
                      <m:sup>
                        <m:r>
                          <a:rPr lang="cs-CZ" b="1" i="1" smtClean="0">
                            <a:latin typeface="Cambria Math"/>
                          </a:rPr>
                          <m:t>𝟓𝟓</m:t>
                        </m:r>
                      </m:sup>
                    </m:sSup>
                  </m:oMath>
                </a14:m>
                <a:r>
                  <a:rPr lang="cs-CZ" b="1" dirty="0"/>
                  <a:t> </a:t>
                </a:r>
              </a:p>
              <a:p>
                <a:r>
                  <a:rPr lang="cs-CZ" b="1" dirty="0"/>
                  <a:t>P(V) = 0,114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6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27906028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b="1" dirty="0"/>
              <a:t>Test obsahuje 16 otázek s variantami</a:t>
            </a:r>
            <a:br>
              <a:rPr lang="cs-CZ" b="1" dirty="0"/>
            </a:br>
            <a:r>
              <a:rPr lang="cs-CZ" b="1" dirty="0"/>
              <a:t>a),b),c),d),e).</a:t>
            </a:r>
          </a:p>
          <a:p>
            <a:r>
              <a:rPr lang="cs-CZ" b="1" dirty="0"/>
              <a:t>Jaká je pravděpodobnost, že student</a:t>
            </a:r>
            <a:br>
              <a:rPr lang="cs-CZ" b="1" dirty="0"/>
            </a:br>
            <a:r>
              <a:rPr lang="cs-CZ" b="1" dirty="0"/>
              <a:t>bude mít při náhodné volbě </a:t>
            </a:r>
            <a:br>
              <a:rPr lang="cs-CZ" b="1" dirty="0"/>
            </a:br>
            <a:r>
              <a:rPr lang="cs-CZ" b="1" dirty="0"/>
              <a:t>odpovědí právě 75% úspěšnost ?</a:t>
            </a:r>
          </a:p>
        </p:txBody>
      </p:sp>
    </p:spTree>
    <p:extLst>
      <p:ext uri="{BB962C8B-B14F-4D97-AF65-F5344CB8AC3E}">
        <p14:creationId xmlns:p14="http://schemas.microsoft.com/office/powerpoint/2010/main" val="3594681372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Řešení:</a:t>
            </a:r>
          </a:p>
          <a:p>
            <a:r>
              <a:rPr lang="cs-CZ" b="1" dirty="0"/>
              <a:t>Úspěšnost 75% znamená uhodnout</a:t>
            </a:r>
            <a:br>
              <a:rPr lang="cs-CZ" b="1" dirty="0"/>
            </a:br>
            <a:r>
              <a:rPr lang="cs-CZ" b="1" dirty="0"/>
              <a:t>správně minimálně 12 odpovědí.</a:t>
            </a:r>
          </a:p>
          <a:p>
            <a:r>
              <a:rPr lang="cs-CZ" b="1" dirty="0"/>
              <a:t>Pravděpodobnost tipu správné</a:t>
            </a:r>
            <a:br>
              <a:rPr lang="cs-CZ" b="1" dirty="0"/>
            </a:br>
            <a:r>
              <a:rPr lang="cs-CZ" b="1" dirty="0"/>
              <a:t>odpovědi je P(A) = 0,20</a:t>
            </a:r>
          </a:p>
          <a:p>
            <a:r>
              <a:rPr lang="cs-CZ" b="1" dirty="0"/>
              <a:t>Pravděpodobnost tipu špatné</a:t>
            </a:r>
            <a:br>
              <a:rPr lang="cs-CZ" b="1" dirty="0"/>
            </a:br>
            <a:r>
              <a:rPr lang="cs-CZ" b="1" dirty="0"/>
              <a:t>odpovědi je P(B) = 0,8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3200341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endParaRPr lang="cs-CZ" dirty="0"/>
              </a:p>
              <a:p>
                <a:r>
                  <a:rPr lang="cs-CZ" b="1" dirty="0"/>
                  <a:t>Podle binomického rozdělení platí:</a:t>
                </a:r>
              </a:p>
              <a:p>
                <a14:m>
                  <m:oMath xmlns:m="http://schemas.openxmlformats.org/officeDocument/2006/math">
                    <m:r>
                      <a:rPr lang="cs-CZ" b="1" i="1">
                        <a:latin typeface="Cambria Math"/>
                      </a:rPr>
                      <m:t>𝑷</m:t>
                    </m:r>
                    <m:d>
                      <m:d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1" i="1">
                            <a:latin typeface="Cambria Math"/>
                          </a:rPr>
                          <m:t>𝑽</m:t>
                        </m:r>
                      </m:e>
                    </m:d>
                    <m:r>
                      <a:rPr lang="cs-CZ" b="1" i="1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b="1" i="1" smtClean="0">
                                <a:latin typeface="Cambria Math"/>
                              </a:rPr>
                              <m:t>𝟏𝟔</m:t>
                            </m:r>
                          </m:num>
                          <m:den>
                            <m:r>
                              <a:rPr lang="cs-CZ" b="1" i="1" smtClean="0">
                                <a:latin typeface="Cambria Math"/>
                              </a:rPr>
                              <m:t>𝟏𝟐</m:t>
                            </m:r>
                          </m:den>
                        </m:f>
                      </m:e>
                    </m:d>
                    <m:r>
                      <a:rPr lang="cs-CZ" b="1" i="1">
                        <a:latin typeface="Cambria Math"/>
                      </a:rPr>
                      <m:t>.</m:t>
                    </m:r>
                    <m:sSup>
                      <m:sSup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b="1" i="1">
                            <a:latin typeface="Cambria Math"/>
                          </a:rPr>
                          <m:t>(</m:t>
                        </m:r>
                        <m:r>
                          <a:rPr lang="cs-CZ" b="1" i="1">
                            <a:latin typeface="Cambria Math"/>
                          </a:rPr>
                          <m:t>𝟎</m:t>
                        </m:r>
                        <m:r>
                          <a:rPr lang="cs-CZ" b="1" i="1">
                            <a:latin typeface="Cambria Math"/>
                          </a:rPr>
                          <m:t>,</m:t>
                        </m:r>
                        <m:r>
                          <a:rPr lang="cs-CZ" b="1" i="1" smtClean="0">
                            <a:latin typeface="Cambria Math"/>
                          </a:rPr>
                          <m:t>𝟐𝟎</m:t>
                        </m:r>
                        <m:r>
                          <a:rPr lang="cs-CZ" b="1" i="1">
                            <a:latin typeface="Cambria Math"/>
                          </a:rPr>
                          <m:t>)</m:t>
                        </m:r>
                      </m:e>
                      <m:sup>
                        <m:r>
                          <a:rPr lang="cs-CZ" b="1" i="1" smtClean="0">
                            <a:latin typeface="Cambria Math"/>
                          </a:rPr>
                          <m:t>𝟏𝟐</m:t>
                        </m:r>
                      </m:sup>
                    </m:sSup>
                    <m:r>
                      <a:rPr lang="cs-CZ" b="1" i="1">
                        <a:latin typeface="Cambria Math"/>
                      </a:rPr>
                      <m:t>.</m:t>
                    </m:r>
                    <m:sSup>
                      <m:sSup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b="1" i="1">
                            <a:latin typeface="Cambria Math"/>
                          </a:rPr>
                          <m:t>(</m:t>
                        </m:r>
                        <m:r>
                          <a:rPr lang="cs-CZ" b="1" i="1">
                            <a:latin typeface="Cambria Math"/>
                          </a:rPr>
                          <m:t>𝟎</m:t>
                        </m:r>
                        <m:r>
                          <a:rPr lang="cs-CZ" b="1" i="1">
                            <a:latin typeface="Cambria Math"/>
                          </a:rPr>
                          <m:t>,</m:t>
                        </m:r>
                        <m:r>
                          <a:rPr lang="cs-CZ" b="1" i="1" smtClean="0">
                            <a:latin typeface="Cambria Math"/>
                          </a:rPr>
                          <m:t>𝟖𝟎</m:t>
                        </m:r>
                        <m:r>
                          <a:rPr lang="cs-CZ" b="1" i="1">
                            <a:latin typeface="Cambria Math"/>
                          </a:rPr>
                          <m:t>)</m:t>
                        </m:r>
                      </m:e>
                      <m:sup>
                        <m:r>
                          <a:rPr lang="cs-CZ" b="1" i="1" smtClean="0">
                            <a:latin typeface="Cambria Math"/>
                          </a:rPr>
                          <m:t>𝟒</m:t>
                        </m:r>
                      </m:sup>
                    </m:sSup>
                    <m:r>
                      <a:rPr lang="cs-CZ" b="1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cs-CZ" b="1" dirty="0"/>
                  <a:t> </a:t>
                </a:r>
              </a:p>
              <a:p>
                <a:r>
                  <a:rPr lang="cs-CZ" b="1" dirty="0"/>
                  <a:t>P(V) = 0,000….</a:t>
                </a:r>
              </a:p>
              <a:p>
                <a:r>
                  <a:rPr lang="cs-CZ" b="1" dirty="0"/>
                  <a:t>( Raději se učte…)</a:t>
                </a:r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13354112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3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Pravděpodobnost narození chlapce</a:t>
            </a:r>
            <a:br>
              <a:rPr lang="cs-CZ" b="1" dirty="0"/>
            </a:br>
            <a:r>
              <a:rPr lang="cs-CZ" b="1" dirty="0"/>
              <a:t>je P(A) = 0,51.</a:t>
            </a:r>
          </a:p>
          <a:p>
            <a:r>
              <a:rPr lang="cs-CZ" b="1" dirty="0"/>
              <a:t>Určete pravděpodobnost, že rodina</a:t>
            </a:r>
            <a:br>
              <a:rPr lang="cs-CZ" b="1" dirty="0"/>
            </a:br>
            <a:r>
              <a:rPr lang="cs-CZ" b="1" dirty="0"/>
              <a:t>se 4 dětmi má:</a:t>
            </a:r>
          </a:p>
          <a:p>
            <a:r>
              <a:rPr lang="cs-CZ" b="1" dirty="0"/>
              <a:t>a) právě dvě dívky</a:t>
            </a:r>
          </a:p>
          <a:p>
            <a:r>
              <a:rPr lang="cs-CZ" b="1" dirty="0"/>
              <a:t>b) aspoň tři dívky</a:t>
            </a:r>
          </a:p>
          <a:p>
            <a:r>
              <a:rPr lang="cs-CZ" b="1" dirty="0"/>
              <a:t>c) nejvýše </a:t>
            </a:r>
            <a:r>
              <a:rPr lang="cs-CZ" b="1"/>
              <a:t>jednoho chlapce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045645910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endParaRPr lang="cs-CZ" dirty="0"/>
              </a:p>
              <a:p>
                <a:r>
                  <a:rPr lang="cs-CZ" b="1" dirty="0"/>
                  <a:t>Řešení:</a:t>
                </a:r>
              </a:p>
              <a:p>
                <a:r>
                  <a:rPr lang="cs-CZ" b="1" dirty="0"/>
                  <a:t>a) právě dvě dívky:</a:t>
                </a:r>
              </a:p>
              <a:p>
                <a14:m>
                  <m:oMath xmlns:m="http://schemas.openxmlformats.org/officeDocument/2006/math">
                    <m:r>
                      <a:rPr lang="cs-CZ" b="1" i="1">
                        <a:latin typeface="Cambria Math"/>
                      </a:rPr>
                      <m:t>𝑷</m:t>
                    </m:r>
                    <m:d>
                      <m:d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1" i="1" smtClean="0">
                            <a:latin typeface="Cambria Math"/>
                          </a:rPr>
                          <m:t>𝑨</m:t>
                        </m:r>
                      </m:e>
                    </m:d>
                    <m:r>
                      <a:rPr lang="cs-CZ" b="1" i="1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b="1" i="1" smtClean="0">
                                <a:latin typeface="Cambria Math"/>
                              </a:rPr>
                              <m:t>𝟒</m:t>
                            </m:r>
                          </m:num>
                          <m:den>
                            <m:r>
                              <a:rPr lang="cs-CZ" b="1" i="1" smtClean="0">
                                <a:latin typeface="Cambria Math"/>
                              </a:rPr>
                              <m:t>𝟐</m:t>
                            </m:r>
                          </m:den>
                        </m:f>
                      </m:e>
                    </m:d>
                    <m:r>
                      <a:rPr lang="cs-CZ" b="1" i="1">
                        <a:latin typeface="Cambria Math"/>
                      </a:rPr>
                      <m:t>.</m:t>
                    </m:r>
                    <m:sSup>
                      <m:sSup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b="1" i="1">
                            <a:latin typeface="Cambria Math"/>
                          </a:rPr>
                          <m:t>(</m:t>
                        </m:r>
                        <m:r>
                          <a:rPr lang="cs-CZ" b="1" i="1">
                            <a:latin typeface="Cambria Math"/>
                          </a:rPr>
                          <m:t>𝟎</m:t>
                        </m:r>
                        <m:r>
                          <a:rPr lang="cs-CZ" b="1" i="1">
                            <a:latin typeface="Cambria Math"/>
                          </a:rPr>
                          <m:t>,</m:t>
                        </m:r>
                        <m:r>
                          <a:rPr lang="cs-CZ" b="1" i="1" smtClean="0">
                            <a:latin typeface="Cambria Math"/>
                          </a:rPr>
                          <m:t>𝟓𝟏</m:t>
                        </m:r>
                        <m:r>
                          <a:rPr lang="cs-CZ" b="1" i="1">
                            <a:latin typeface="Cambria Math"/>
                          </a:rPr>
                          <m:t>)</m:t>
                        </m:r>
                      </m:e>
                      <m:sup>
                        <m:r>
                          <a:rPr lang="cs-CZ" b="1" i="1"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cs-CZ" b="1" i="1">
                        <a:latin typeface="Cambria Math"/>
                      </a:rPr>
                      <m:t>.</m:t>
                    </m:r>
                    <m:sSup>
                      <m:sSup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b="1" i="1">
                            <a:latin typeface="Cambria Math"/>
                          </a:rPr>
                          <m:t>(</m:t>
                        </m:r>
                        <m:r>
                          <a:rPr lang="cs-CZ" b="1" i="1">
                            <a:latin typeface="Cambria Math"/>
                          </a:rPr>
                          <m:t>𝟎</m:t>
                        </m:r>
                        <m:r>
                          <a:rPr lang="cs-CZ" b="1" i="1">
                            <a:latin typeface="Cambria Math"/>
                          </a:rPr>
                          <m:t>,</m:t>
                        </m:r>
                        <m:r>
                          <a:rPr lang="cs-CZ" b="1" i="1" smtClean="0">
                            <a:latin typeface="Cambria Math"/>
                          </a:rPr>
                          <m:t>𝟒𝟗</m:t>
                        </m:r>
                        <m:r>
                          <a:rPr lang="cs-CZ" b="1" i="1">
                            <a:latin typeface="Cambria Math"/>
                          </a:rPr>
                          <m:t>)</m:t>
                        </m:r>
                      </m:e>
                      <m:sup>
                        <m:r>
                          <a:rPr lang="cs-CZ" b="1" i="1" smtClean="0"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cs-CZ" b="1" i="1">
                        <a:latin typeface="Cambria Math"/>
                      </a:rPr>
                      <m:t> </m:t>
                    </m:r>
                  </m:oMath>
                </a14:m>
                <a:endParaRPr lang="cs-CZ" b="1" dirty="0"/>
              </a:p>
              <a:p>
                <a:r>
                  <a:rPr lang="cs-CZ" b="1" dirty="0"/>
                  <a:t>P(A) =  6. 0,2601 . 0,2401 = 0,374</a:t>
                </a:r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53994652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endParaRPr lang="cs-CZ" dirty="0"/>
              </a:p>
              <a:p>
                <a:r>
                  <a:rPr lang="cs-CZ" b="1" dirty="0"/>
                  <a:t>b) aspoň tři dívky:</a:t>
                </a:r>
              </a:p>
              <a:p>
                <a14:m>
                  <m:oMath xmlns:m="http://schemas.openxmlformats.org/officeDocument/2006/math">
                    <m:r>
                      <a:rPr lang="cs-CZ" b="1" i="1">
                        <a:latin typeface="Cambria Math"/>
                      </a:rPr>
                      <m:t>𝑷</m:t>
                    </m:r>
                    <m:d>
                      <m:d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1" i="1" smtClean="0">
                            <a:latin typeface="Cambria Math"/>
                          </a:rPr>
                          <m:t>𝑩</m:t>
                        </m:r>
                      </m:e>
                    </m:d>
                    <m:r>
                      <a:rPr lang="cs-CZ" b="1" i="1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b="1" i="1">
                                <a:latin typeface="Cambria Math"/>
                              </a:rPr>
                              <m:t>𝟒</m:t>
                            </m:r>
                          </m:num>
                          <m:den>
                            <m:r>
                              <a:rPr lang="cs-CZ" b="1" i="1" smtClean="0">
                                <a:latin typeface="Cambria Math"/>
                              </a:rPr>
                              <m:t>𝟑</m:t>
                            </m:r>
                          </m:den>
                        </m:f>
                      </m:e>
                    </m:d>
                    <m:r>
                      <a:rPr lang="cs-CZ" b="1" i="1">
                        <a:latin typeface="Cambria Math"/>
                      </a:rPr>
                      <m:t>.</m:t>
                    </m:r>
                    <m:sSup>
                      <m:sSup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b="1" i="1">
                            <a:latin typeface="Cambria Math"/>
                          </a:rPr>
                          <m:t>(</m:t>
                        </m:r>
                        <m:r>
                          <a:rPr lang="cs-CZ" b="1" i="1">
                            <a:latin typeface="Cambria Math"/>
                          </a:rPr>
                          <m:t>𝟎</m:t>
                        </m:r>
                        <m:r>
                          <a:rPr lang="cs-CZ" b="1" i="1">
                            <a:latin typeface="Cambria Math"/>
                          </a:rPr>
                          <m:t>,</m:t>
                        </m:r>
                        <m:r>
                          <a:rPr lang="cs-CZ" b="1" i="1">
                            <a:latin typeface="Cambria Math"/>
                          </a:rPr>
                          <m:t>𝟓𝟏</m:t>
                        </m:r>
                        <m:r>
                          <a:rPr lang="cs-CZ" b="1" i="1">
                            <a:latin typeface="Cambria Math"/>
                          </a:rPr>
                          <m:t>)</m:t>
                        </m:r>
                      </m:e>
                      <m:sup>
                        <m:r>
                          <a:rPr lang="cs-CZ" b="1" i="1" smtClean="0">
                            <a:latin typeface="Cambria Math"/>
                          </a:rPr>
                          <m:t>𝟏</m:t>
                        </m:r>
                      </m:sup>
                    </m:sSup>
                    <m:r>
                      <a:rPr lang="cs-CZ" b="1" i="1">
                        <a:latin typeface="Cambria Math"/>
                      </a:rPr>
                      <m:t>.</m:t>
                    </m:r>
                    <m:sSup>
                      <m:sSup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b="1" i="1">
                            <a:latin typeface="Cambria Math"/>
                          </a:rPr>
                          <m:t>(</m:t>
                        </m:r>
                        <m:r>
                          <a:rPr lang="cs-CZ" b="1" i="1">
                            <a:latin typeface="Cambria Math"/>
                          </a:rPr>
                          <m:t>𝟎</m:t>
                        </m:r>
                        <m:r>
                          <a:rPr lang="cs-CZ" b="1" i="1">
                            <a:latin typeface="Cambria Math"/>
                          </a:rPr>
                          <m:t>,</m:t>
                        </m:r>
                        <m:r>
                          <a:rPr lang="cs-CZ" b="1" i="1">
                            <a:latin typeface="Cambria Math"/>
                          </a:rPr>
                          <m:t>𝟒𝟗</m:t>
                        </m:r>
                        <m:r>
                          <a:rPr lang="cs-CZ" b="1" i="1">
                            <a:latin typeface="Cambria Math"/>
                          </a:rPr>
                          <m:t>)</m:t>
                        </m:r>
                      </m:e>
                      <m:sup>
                        <m:r>
                          <a:rPr lang="cs-CZ" b="1" i="1" smtClean="0">
                            <a:latin typeface="Cambria Math"/>
                          </a:rPr>
                          <m:t>𝟑</m:t>
                        </m:r>
                      </m:sup>
                    </m:sSup>
                  </m:oMath>
                </a14:m>
                <a:r>
                  <a:rPr lang="cs-CZ" dirty="0"/>
                  <a:t>+</a:t>
                </a:r>
              </a:p>
              <a:p>
                <a14:m>
                  <m:oMath xmlns:m="http://schemas.openxmlformats.org/officeDocument/2006/math">
                    <m:r>
                      <a:rPr lang="cs-CZ" b="1" i="1" smtClean="0">
                        <a:latin typeface="Cambria Math"/>
                      </a:rPr>
                      <m:t>            + </m:t>
                    </m:r>
                    <m:d>
                      <m:d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b="1" i="1" smtClean="0">
                                <a:latin typeface="Cambria Math"/>
                              </a:rPr>
                              <m:t>𝟒</m:t>
                            </m:r>
                          </m:num>
                          <m:den>
                            <m:r>
                              <a:rPr lang="cs-CZ" b="1" i="1" smtClean="0">
                                <a:latin typeface="Cambria Math"/>
                              </a:rPr>
                              <m:t>𝟒</m:t>
                            </m:r>
                          </m:den>
                        </m:f>
                      </m:e>
                    </m:d>
                    <m:r>
                      <a:rPr lang="cs-CZ" b="1" i="1">
                        <a:latin typeface="Cambria Math"/>
                      </a:rPr>
                      <m:t>.</m:t>
                    </m:r>
                    <m:sSup>
                      <m:sSup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b="1" i="1">
                            <a:latin typeface="Cambria Math"/>
                          </a:rPr>
                          <m:t>(</m:t>
                        </m:r>
                        <m:r>
                          <a:rPr lang="cs-CZ" b="1" i="1">
                            <a:latin typeface="Cambria Math"/>
                          </a:rPr>
                          <m:t>𝟎</m:t>
                        </m:r>
                        <m:r>
                          <a:rPr lang="cs-CZ" b="1" i="1">
                            <a:latin typeface="Cambria Math"/>
                          </a:rPr>
                          <m:t>,</m:t>
                        </m:r>
                        <m:r>
                          <a:rPr lang="cs-CZ" b="1" i="1">
                            <a:latin typeface="Cambria Math"/>
                          </a:rPr>
                          <m:t>𝟓𝟏</m:t>
                        </m:r>
                        <m:r>
                          <a:rPr lang="cs-CZ" b="1" i="1">
                            <a:latin typeface="Cambria Math"/>
                          </a:rPr>
                          <m:t>)</m:t>
                        </m:r>
                      </m:e>
                      <m:sup>
                        <m:r>
                          <a:rPr lang="cs-CZ" b="1" i="1" smtClean="0">
                            <a:latin typeface="Cambria Math"/>
                          </a:rPr>
                          <m:t>𝟎</m:t>
                        </m:r>
                      </m:sup>
                    </m:sSup>
                    <m:r>
                      <a:rPr lang="cs-CZ" b="1" i="1">
                        <a:latin typeface="Cambria Math"/>
                      </a:rPr>
                      <m:t>.</m:t>
                    </m:r>
                    <m:sSup>
                      <m:sSup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b="1" i="1">
                            <a:latin typeface="Cambria Math"/>
                          </a:rPr>
                          <m:t>(</m:t>
                        </m:r>
                        <m:r>
                          <a:rPr lang="cs-CZ" b="1" i="1">
                            <a:latin typeface="Cambria Math"/>
                          </a:rPr>
                          <m:t>𝟎</m:t>
                        </m:r>
                        <m:r>
                          <a:rPr lang="cs-CZ" b="1" i="1">
                            <a:latin typeface="Cambria Math"/>
                          </a:rPr>
                          <m:t>,</m:t>
                        </m:r>
                        <m:r>
                          <a:rPr lang="cs-CZ" b="1" i="1">
                            <a:latin typeface="Cambria Math"/>
                          </a:rPr>
                          <m:t>𝟒𝟗</m:t>
                        </m:r>
                        <m:r>
                          <a:rPr lang="cs-CZ" b="1" i="1">
                            <a:latin typeface="Cambria Math"/>
                          </a:rPr>
                          <m:t>)</m:t>
                        </m:r>
                      </m:e>
                      <m:sup>
                        <m:r>
                          <a:rPr lang="cs-CZ" b="1" i="1" smtClean="0">
                            <a:latin typeface="Cambria Math"/>
                          </a:rPr>
                          <m:t>𝟒</m:t>
                        </m:r>
                      </m:sup>
                    </m:sSup>
                    <m:r>
                      <a:rPr lang="cs-CZ" b="1" i="1" smtClean="0">
                        <a:latin typeface="Cambria Math"/>
                      </a:rPr>
                      <m:t>=</m:t>
                    </m:r>
                  </m:oMath>
                </a14:m>
                <a:endParaRPr lang="cs-CZ" dirty="0"/>
              </a:p>
              <a:p>
                <a:r>
                  <a:rPr lang="cs-CZ" b="1" dirty="0"/>
                  <a:t>P(B) =  …..</a:t>
                </a:r>
              </a:p>
              <a:p>
                <a:endParaRPr lang="cs-CZ" dirty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97460478"/>
      </p:ext>
    </p:extLst>
  </p:cSld>
  <p:clrMapOvr>
    <a:masterClrMapping/>
  </p:clrMapOvr>
  <p:transition>
    <p:randomBar dir="vert"/>
  </p:transition>
</p:sld>
</file>

<file path=ppt/theme/theme1.xml><?xml version="1.0" encoding="utf-8"?>
<a:theme xmlns:a="http://schemas.openxmlformats.org/drawingml/2006/main" name="Motiv sady Office">
  <a:themeElements>
    <a:clrScheme name="Vlastní 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504D"/>
      </a:hlink>
      <a:folHlink>
        <a:srgbClr val="D99694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586</TotalTime>
  <Words>433</Words>
  <Application>Microsoft Office PowerPoint</Application>
  <PresentationFormat>On-screen Show (4:3)</PresentationFormat>
  <Paragraphs>71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Cambria Math</vt:lpstr>
      <vt:lpstr>Wingdings</vt:lpstr>
      <vt:lpstr>Wingdings 3</vt:lpstr>
      <vt:lpstr>Motiv sady Office</vt:lpstr>
      <vt:lpstr>Test č.3</vt:lpstr>
      <vt:lpstr>Příklad 1</vt:lpstr>
      <vt:lpstr>Příklad 1</vt:lpstr>
      <vt:lpstr>Příklad 2</vt:lpstr>
      <vt:lpstr>Příklad 2</vt:lpstr>
      <vt:lpstr>Příklad 2</vt:lpstr>
      <vt:lpstr>Příklad 3</vt:lpstr>
      <vt:lpstr>Příklad 3</vt:lpstr>
      <vt:lpstr>Příklad 3</vt:lpstr>
      <vt:lpstr>Příklad 3</vt:lpstr>
      <vt:lpstr>Příklad 4</vt:lpstr>
      <vt:lpstr>Příklad 4</vt:lpstr>
    </vt:vector>
  </TitlesOfParts>
  <Company>ATC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HE</dc:creator>
  <cp:lastModifiedBy>Kristýna Sichová</cp:lastModifiedBy>
  <cp:revision>59</cp:revision>
  <dcterms:created xsi:type="dcterms:W3CDTF">2011-12-03T14:12:28Z</dcterms:created>
  <dcterms:modified xsi:type="dcterms:W3CDTF">2024-08-24T15:20:41Z</dcterms:modified>
</cp:coreProperties>
</file>