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20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C1293BD-F37D-416B-AFD1-B06604FDA345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EEF843F-D1CD-446A-AD5F-8183E0367B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68110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  <p:sp>
        <p:nvSpPr>
          <p:cNvPr id="112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3AC2C74-573D-4CA5-80C6-A50B66C44AE5}" type="slidenum">
              <a:rPr lang="cs-CZ"/>
              <a:pPr eaLnBrk="1" hangingPunct="1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EF843F-D1CD-446A-AD5F-8183E0367B6C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02750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EF843F-D1CD-446A-AD5F-8183E0367B6C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7393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EF843F-D1CD-446A-AD5F-8183E0367B6C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5457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EF843F-D1CD-446A-AD5F-8183E0367B6C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8119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EF843F-D1CD-446A-AD5F-8183E0367B6C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6880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EF843F-D1CD-446A-AD5F-8183E0367B6C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4833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EF843F-D1CD-446A-AD5F-8183E0367B6C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32239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EF843F-D1CD-446A-AD5F-8183E0367B6C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52031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EF843F-D1CD-446A-AD5F-8183E0367B6C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29836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EF843F-D1CD-446A-AD5F-8183E0367B6C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19681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EF843F-D1CD-446A-AD5F-8183E0367B6C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8788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Klepnutím lze upravit styl předlohy podnadpisů.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02779-C31E-45E8-A56C-953E62562C6B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16BBD-60CA-4E8F-AE78-3BC307FE8C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659213"/>
      </p:ext>
    </p:extLst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7A195-7268-4475-8FF9-11DE53A66A66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5BEDA-0951-42AF-BA6A-22628542B3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0750448"/>
      </p:ext>
    </p:extLst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C4CAA-05E1-4868-8A34-3316AB335135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6E78D-69D9-4D97-AFC5-F0646B4C37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9694388"/>
      </p:ext>
    </p:extLst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8DA1B-10CD-49D3-A182-03D0BB7CC3F7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5A451-6E3D-4125-A46F-78CD75BC9E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8880670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C422A-8E20-46E7-B670-067B95AE6A57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18F1F-D3E2-422D-8CD7-F0019702A8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362279"/>
      </p:ext>
    </p:extLst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EB670-C8CF-41B3-BF6C-BFFA0D613AA6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3499E-5A14-492B-8A5D-3FB55FFFCC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1588561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7C692-959B-4D84-8169-D1E3FB3F1BF3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91ACF-E824-432D-9240-3B5C445C65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1934455"/>
      </p:ext>
    </p:extLst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33E2A-C2A5-4AC3-BA42-5201EFB4B564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6F1CA-60DA-42B3-A25F-A8B9A38E05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2726925"/>
      </p:ext>
    </p:extLst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BFF31-E4CE-4713-AF1F-AB5776177BED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7A61E-D830-4058-9D55-AC7E4E56C4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5118499"/>
      </p:ext>
    </p:extLst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70CD3-0995-4A99-AE73-5EB1C23E29C0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CB969-AB83-4733-AD9C-AC287E3310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439542"/>
      </p:ext>
    </p:extLst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A55EB-E52C-458F-B643-0243BE152134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E5134-3E2D-46C4-8E7F-7E280F638E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495614"/>
      </p:ext>
    </p:extLst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72325-D60D-4242-AFB4-30D63CC659F0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352EB-CAF8-4091-81E6-FBE0080D1B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812652"/>
      </p:ext>
    </p:extLst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EED499-DF3B-4C8E-B227-9EBA5FA937FB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7C6701-6EB7-424B-B6C0-3F380E8910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</p:sldLayoutIdLst>
  <p:transition>
    <p:randomBar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Test č.3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Binomické rozdělení pravděpodobnosti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8686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>
                <a:solidFill>
                  <a:schemeClr val="bg1">
                    <a:lumMod val="65000"/>
                  </a:schemeClr>
                </a:solidFill>
              </a:rPr>
              <a:t>VY_32_INOVACE_21-17</a:t>
            </a:r>
          </a:p>
        </p:txBody>
      </p:sp>
    </p:spTree>
  </p:cSld>
  <p:clrMapOvr>
    <a:masterClrMapping/>
  </p:clrMapOvr>
  <p:transition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dirty="0"/>
              </a:p>
              <a:p>
                <a:r>
                  <a:rPr lang="cs-CZ" b="1" dirty="0"/>
                  <a:t>c) nejvýše jednoho chlapce</a:t>
                </a:r>
              </a:p>
              <a:p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 smtClean="0">
                            <a:latin typeface="Cambria Math"/>
                          </a:rPr>
                          <m:t>𝑪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latin typeface="Cambria Math"/>
                              </a:rPr>
                              <m:t>𝟒</m:t>
                            </m:r>
                          </m:num>
                          <m:den>
                            <m:r>
                              <a:rPr lang="cs-CZ" b="1" i="1" smtClean="0">
                                <a:latin typeface="Cambria Math"/>
                              </a:rPr>
                              <m:t>𝟎</m:t>
                            </m:r>
                          </m:den>
                        </m:f>
                      </m:e>
                    </m:d>
                    <m:r>
                      <a:rPr lang="cs-CZ" b="1" i="1"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/>
                          </a:rPr>
                          <m:t>(</m:t>
                        </m:r>
                        <m:r>
                          <a:rPr lang="cs-CZ" b="1" i="1">
                            <a:latin typeface="Cambria Math"/>
                          </a:rPr>
                          <m:t>𝟎</m:t>
                        </m:r>
                        <m:r>
                          <a:rPr lang="cs-CZ" b="1" i="1">
                            <a:latin typeface="Cambria Math"/>
                          </a:rPr>
                          <m:t>,</m:t>
                        </m:r>
                        <m:r>
                          <a:rPr lang="cs-CZ" b="1" i="1">
                            <a:latin typeface="Cambria Math"/>
                          </a:rPr>
                          <m:t>𝟓𝟏</m:t>
                        </m:r>
                        <m:r>
                          <a:rPr lang="cs-CZ" b="1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cs-CZ" b="1" i="1" smtClean="0">
                            <a:latin typeface="Cambria Math"/>
                          </a:rPr>
                          <m:t>𝟎</m:t>
                        </m:r>
                      </m:sup>
                    </m:sSup>
                    <m:r>
                      <a:rPr lang="cs-CZ" b="1" i="1"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/>
                          </a:rPr>
                          <m:t>(</m:t>
                        </m:r>
                        <m:r>
                          <a:rPr lang="cs-CZ" b="1" i="1">
                            <a:latin typeface="Cambria Math"/>
                          </a:rPr>
                          <m:t>𝟎</m:t>
                        </m:r>
                        <m:r>
                          <a:rPr lang="cs-CZ" b="1" i="1">
                            <a:latin typeface="Cambria Math"/>
                          </a:rPr>
                          <m:t>,</m:t>
                        </m:r>
                        <m:r>
                          <a:rPr lang="cs-CZ" b="1" i="1">
                            <a:latin typeface="Cambria Math"/>
                          </a:rPr>
                          <m:t>𝟒𝟗</m:t>
                        </m:r>
                        <m:r>
                          <a:rPr lang="cs-CZ" b="1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cs-CZ" b="1" i="1" smtClean="0">
                            <a:latin typeface="Cambria Math"/>
                          </a:rPr>
                          <m:t>𝟒</m:t>
                        </m:r>
                      </m:sup>
                    </m:sSup>
                  </m:oMath>
                </a14:m>
                <a:r>
                  <a:rPr lang="cs-CZ" dirty="0"/>
                  <a:t>+</a:t>
                </a:r>
              </a:p>
              <a:p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            + 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latin typeface="Cambria Math"/>
                              </a:rPr>
                              <m:t>𝟒</m:t>
                            </m:r>
                          </m:num>
                          <m:den>
                            <m:r>
                              <a:rPr lang="cs-CZ" b="1" i="1" smtClean="0">
                                <a:latin typeface="Cambria Math"/>
                              </a:rPr>
                              <m:t>𝟏</m:t>
                            </m:r>
                          </m:den>
                        </m:f>
                      </m:e>
                    </m:d>
                    <m:r>
                      <a:rPr lang="cs-CZ" b="1" i="1"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/>
                          </a:rPr>
                          <m:t>(</m:t>
                        </m:r>
                        <m:r>
                          <a:rPr lang="cs-CZ" b="1" i="1">
                            <a:latin typeface="Cambria Math"/>
                          </a:rPr>
                          <m:t>𝟎</m:t>
                        </m:r>
                        <m:r>
                          <a:rPr lang="cs-CZ" b="1" i="1">
                            <a:latin typeface="Cambria Math"/>
                          </a:rPr>
                          <m:t>,</m:t>
                        </m:r>
                        <m:r>
                          <a:rPr lang="cs-CZ" b="1" i="1">
                            <a:latin typeface="Cambria Math"/>
                          </a:rPr>
                          <m:t>𝟓𝟏</m:t>
                        </m:r>
                        <m:r>
                          <a:rPr lang="cs-CZ" b="1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</m:sup>
                    </m:sSup>
                    <m:r>
                      <a:rPr lang="cs-CZ" b="1" i="1"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/>
                          </a:rPr>
                          <m:t>(</m:t>
                        </m:r>
                        <m:r>
                          <a:rPr lang="cs-CZ" b="1" i="1">
                            <a:latin typeface="Cambria Math"/>
                          </a:rPr>
                          <m:t>𝟎</m:t>
                        </m:r>
                        <m:r>
                          <a:rPr lang="cs-CZ" b="1" i="1">
                            <a:latin typeface="Cambria Math"/>
                          </a:rPr>
                          <m:t>,</m:t>
                        </m:r>
                        <m:r>
                          <a:rPr lang="cs-CZ" b="1" i="1">
                            <a:latin typeface="Cambria Math"/>
                          </a:rPr>
                          <m:t>𝟒𝟗</m:t>
                        </m:r>
                        <m:r>
                          <a:rPr lang="cs-CZ" b="1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</m:sup>
                    </m:sSup>
                    <m:r>
                      <a:rPr lang="cs-CZ" b="1" i="1">
                        <a:latin typeface="Cambria Math"/>
                      </a:rPr>
                      <m:t>=</m:t>
                    </m:r>
                  </m:oMath>
                </a14:m>
                <a:endParaRPr lang="cs-CZ" dirty="0"/>
              </a:p>
              <a:p>
                <a:r>
                  <a:rPr lang="cs-CZ" b="1" dirty="0"/>
                  <a:t>P(C) = …..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726903"/>
      </p:ext>
    </p:extLst>
  </p:cSld>
  <p:clrMapOvr>
    <a:masterClrMapping/>
  </p:clrMapOvr>
  <p:transition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Basketbalista hází trestný hod</a:t>
            </a:r>
            <a:br>
              <a:rPr lang="cs-CZ" b="1" dirty="0"/>
            </a:br>
            <a:r>
              <a:rPr lang="cs-CZ" b="1" dirty="0"/>
              <a:t>s pravděpodobností zásahu 0,8.</a:t>
            </a:r>
            <a:br>
              <a:rPr lang="cs-CZ" b="1" dirty="0"/>
            </a:br>
            <a:r>
              <a:rPr lang="cs-CZ" b="1" dirty="0"/>
              <a:t>Určete pravděpodobnost, že ze </a:t>
            </a:r>
            <a:br>
              <a:rPr lang="cs-CZ" b="1" dirty="0"/>
            </a:br>
            <a:r>
              <a:rPr lang="cs-CZ" b="1" dirty="0"/>
              <a:t>šesti hodů</a:t>
            </a:r>
            <a:br>
              <a:rPr lang="cs-CZ" b="1" dirty="0"/>
            </a:br>
            <a:r>
              <a:rPr lang="cs-CZ" b="1" dirty="0"/>
              <a:t>a) dá 6 košů</a:t>
            </a:r>
            <a:br>
              <a:rPr lang="cs-CZ" b="1" dirty="0"/>
            </a:br>
            <a:r>
              <a:rPr lang="cs-CZ" b="1" dirty="0"/>
              <a:t>b) dá nejméně 1 koš</a:t>
            </a:r>
            <a:br>
              <a:rPr lang="cs-CZ" b="1" dirty="0"/>
            </a:br>
            <a:r>
              <a:rPr lang="cs-CZ" b="1" dirty="0"/>
              <a:t>c) dá 4 koše a pak se dvakrát mine</a:t>
            </a:r>
          </a:p>
        </p:txBody>
      </p:sp>
    </p:spTree>
    <p:extLst>
      <p:ext uri="{BB962C8B-B14F-4D97-AF65-F5344CB8AC3E}">
        <p14:creationId xmlns:p14="http://schemas.microsoft.com/office/powerpoint/2010/main" val="4102863523"/>
      </p:ext>
    </p:extLst>
  </p:cSld>
  <p:clrMapOvr>
    <a:masterClrMapping/>
  </p:clrMapOvr>
  <p:transition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Řešení:</a:t>
            </a:r>
          </a:p>
          <a:p>
            <a:r>
              <a:rPr lang="cs-CZ" b="1" dirty="0"/>
              <a:t>a) P(A) = 0,8.0,8.0,8.0,8.0,8.0,8 = 0,262</a:t>
            </a:r>
          </a:p>
          <a:p>
            <a:r>
              <a:rPr lang="cs-CZ" b="1" dirty="0"/>
              <a:t>b) P(B) = 1 – P(B´) = 0,9994</a:t>
            </a:r>
            <a:br>
              <a:rPr lang="cs-CZ" b="1" dirty="0"/>
            </a:br>
            <a:r>
              <a:rPr lang="cs-CZ" b="1" dirty="0"/>
              <a:t>     P(B´) = 0,2.0,2.0,2.0,2.0,2.0,2 = 0,00006</a:t>
            </a:r>
          </a:p>
          <a:p>
            <a:r>
              <a:rPr lang="cs-CZ" b="1" dirty="0"/>
              <a:t>c) P(C) = 0,8.0,8.0,8.0,8.0,2.0,2 = 0,0163</a:t>
            </a:r>
          </a:p>
        </p:txBody>
      </p:sp>
    </p:spTree>
    <p:extLst>
      <p:ext uri="{BB962C8B-B14F-4D97-AF65-F5344CB8AC3E}">
        <p14:creationId xmlns:p14="http://schemas.microsoft.com/office/powerpoint/2010/main" val="3594276839"/>
      </p:ext>
    </p:extLst>
  </p:cSld>
  <p:clrMapOvr>
    <a:masterClrMapping/>
  </p:clrMapOvr>
  <p:transition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b="1" dirty="0"/>
              <a:t>Stroj vyrobí součástku za půl minuty.</a:t>
            </a:r>
            <a:br>
              <a:rPr lang="cs-CZ" b="1" dirty="0"/>
            </a:br>
            <a:r>
              <a:rPr lang="cs-CZ" b="1" dirty="0"/>
              <a:t>Pravděpodobnost výroby vadné</a:t>
            </a:r>
            <a:br>
              <a:rPr lang="cs-CZ" b="1" dirty="0"/>
            </a:br>
            <a:r>
              <a:rPr lang="cs-CZ" b="1" dirty="0"/>
              <a:t>součástky je 0,05. </a:t>
            </a:r>
          </a:p>
          <a:p>
            <a:r>
              <a:rPr lang="cs-CZ" b="1" dirty="0"/>
              <a:t>Jaká je pravděpodobnost,</a:t>
            </a:r>
            <a:br>
              <a:rPr lang="cs-CZ" b="1" dirty="0"/>
            </a:br>
            <a:r>
              <a:rPr lang="cs-CZ" b="1" dirty="0"/>
              <a:t>že stroj vyrobí za půl hodiny právě</a:t>
            </a:r>
            <a:br>
              <a:rPr lang="cs-CZ" b="1" dirty="0"/>
            </a:br>
            <a:r>
              <a:rPr lang="cs-CZ" b="1" dirty="0"/>
              <a:t>pět vadných součástek?</a:t>
            </a:r>
          </a:p>
        </p:txBody>
      </p:sp>
    </p:spTree>
    <p:extLst>
      <p:ext uri="{BB962C8B-B14F-4D97-AF65-F5344CB8AC3E}">
        <p14:creationId xmlns:p14="http://schemas.microsoft.com/office/powerpoint/2010/main" val="158185572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Řešení:</a:t>
                </a:r>
              </a:p>
              <a:p>
                <a:r>
                  <a:rPr lang="cs-CZ" b="1" dirty="0"/>
                  <a:t>Za půl hodiny vyrobí stroj 60 součástek.</a:t>
                </a:r>
                <a:br>
                  <a:rPr lang="cs-CZ" b="1" dirty="0"/>
                </a:br>
                <a:r>
                  <a:rPr lang="cs-CZ" b="1" dirty="0"/>
                  <a:t>Z nich má být právě 5 vadných – jev V.</a:t>
                </a:r>
              </a:p>
              <a:p>
                <a:r>
                  <a:rPr lang="cs-CZ" b="1" dirty="0"/>
                  <a:t>Podle binomického rozdělení platí: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 smtClean="0">
                            <a:latin typeface="Cambria Math"/>
                          </a:rPr>
                          <m:t>𝑽</m:t>
                        </m:r>
                      </m:e>
                    </m:d>
                    <m:r>
                      <a:rPr lang="cs-CZ" b="1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cs-CZ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latin typeface="Cambria Math"/>
                              </a:rPr>
                              <m:t>𝟔𝟎</m:t>
                            </m:r>
                          </m:num>
                          <m:den>
                            <m:r>
                              <a:rPr lang="cs-CZ" b="1" i="1" smtClean="0">
                                <a:latin typeface="Cambria Math"/>
                              </a:rPr>
                              <m:t>𝟓</m:t>
                            </m:r>
                          </m:den>
                        </m:f>
                      </m:e>
                    </m:d>
                    <m:r>
                      <a:rPr lang="cs-CZ" b="1" i="1" smtClean="0"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 smtClean="0">
                            <a:latin typeface="Cambria Math"/>
                          </a:rPr>
                          <m:t>(</m:t>
                        </m:r>
                        <m:r>
                          <a:rPr lang="cs-CZ" b="1" i="1" smtClean="0">
                            <a:latin typeface="Cambria Math"/>
                          </a:rPr>
                          <m:t>𝟎</m:t>
                        </m:r>
                        <m:r>
                          <a:rPr lang="cs-CZ" b="1" i="1" smtClean="0">
                            <a:latin typeface="Cambria Math"/>
                          </a:rPr>
                          <m:t>,</m:t>
                        </m:r>
                        <m:r>
                          <a:rPr lang="cs-CZ" b="1" i="1" smtClean="0">
                            <a:latin typeface="Cambria Math"/>
                          </a:rPr>
                          <m:t>𝟎𝟓</m:t>
                        </m:r>
                        <m:r>
                          <a:rPr lang="cs-CZ" b="1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cs-CZ" b="1" i="1" smtClean="0">
                            <a:latin typeface="Cambria Math"/>
                          </a:rPr>
                          <m:t>𝟓</m:t>
                        </m:r>
                      </m:sup>
                    </m:sSup>
                    <m:r>
                      <a:rPr lang="cs-CZ" b="1" i="1" smtClean="0"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 smtClean="0">
                            <a:latin typeface="Cambria Math"/>
                          </a:rPr>
                          <m:t>(</m:t>
                        </m:r>
                        <m:r>
                          <a:rPr lang="cs-CZ" b="1" i="1" smtClean="0">
                            <a:latin typeface="Cambria Math"/>
                          </a:rPr>
                          <m:t>𝟎</m:t>
                        </m:r>
                        <m:r>
                          <a:rPr lang="cs-CZ" b="1" i="1" smtClean="0">
                            <a:latin typeface="Cambria Math"/>
                          </a:rPr>
                          <m:t>,</m:t>
                        </m:r>
                        <m:r>
                          <a:rPr lang="cs-CZ" b="1" i="1" smtClean="0">
                            <a:latin typeface="Cambria Math"/>
                          </a:rPr>
                          <m:t>𝟗𝟓</m:t>
                        </m:r>
                        <m:r>
                          <a:rPr lang="cs-CZ" b="1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cs-CZ" b="1" i="1" smtClean="0">
                            <a:latin typeface="Cambria Math"/>
                          </a:rPr>
                          <m:t>𝟓𝟓</m:t>
                        </m:r>
                      </m:sup>
                    </m:sSup>
                  </m:oMath>
                </a14:m>
                <a:r>
                  <a:rPr lang="cs-CZ" b="1" dirty="0"/>
                  <a:t> </a:t>
                </a:r>
              </a:p>
              <a:p>
                <a:r>
                  <a:rPr lang="cs-CZ" b="1" dirty="0"/>
                  <a:t>P(V) = 0,114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790602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b="1" dirty="0"/>
              <a:t>Test obsahuje 16 otázek s variantami</a:t>
            </a:r>
            <a:br>
              <a:rPr lang="cs-CZ" b="1" dirty="0"/>
            </a:br>
            <a:r>
              <a:rPr lang="cs-CZ" b="1" dirty="0"/>
              <a:t>a),b),c),d),e).</a:t>
            </a:r>
          </a:p>
          <a:p>
            <a:r>
              <a:rPr lang="cs-CZ" b="1" dirty="0"/>
              <a:t>Jaká je pravděpodobnost, že student</a:t>
            </a:r>
            <a:br>
              <a:rPr lang="cs-CZ" b="1" dirty="0"/>
            </a:br>
            <a:r>
              <a:rPr lang="cs-CZ" b="1" dirty="0"/>
              <a:t>bude mít při náhodné volbě </a:t>
            </a:r>
            <a:br>
              <a:rPr lang="cs-CZ" b="1" dirty="0"/>
            </a:br>
            <a:r>
              <a:rPr lang="cs-CZ" b="1" dirty="0"/>
              <a:t>odpovědí právě 75% úspěšnost ?</a:t>
            </a:r>
          </a:p>
        </p:txBody>
      </p:sp>
    </p:spTree>
    <p:extLst>
      <p:ext uri="{BB962C8B-B14F-4D97-AF65-F5344CB8AC3E}">
        <p14:creationId xmlns:p14="http://schemas.microsoft.com/office/powerpoint/2010/main" val="359468137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Řešení:</a:t>
            </a:r>
          </a:p>
          <a:p>
            <a:r>
              <a:rPr lang="cs-CZ" b="1" dirty="0"/>
              <a:t>Úspěšnost 75% znamená uhodnout</a:t>
            </a:r>
            <a:br>
              <a:rPr lang="cs-CZ" b="1" dirty="0"/>
            </a:br>
            <a:r>
              <a:rPr lang="cs-CZ" b="1" dirty="0"/>
              <a:t>správně minimálně 12 odpovědí.</a:t>
            </a:r>
          </a:p>
          <a:p>
            <a:r>
              <a:rPr lang="cs-CZ" b="1" dirty="0"/>
              <a:t>Pravděpodobnost tipu správné</a:t>
            </a:r>
            <a:br>
              <a:rPr lang="cs-CZ" b="1" dirty="0"/>
            </a:br>
            <a:r>
              <a:rPr lang="cs-CZ" b="1" dirty="0"/>
              <a:t>odpovědi je P(A) = 0,20</a:t>
            </a:r>
          </a:p>
          <a:p>
            <a:r>
              <a:rPr lang="cs-CZ" b="1" dirty="0"/>
              <a:t>Pravděpodobnost tipu špatné</a:t>
            </a:r>
            <a:br>
              <a:rPr lang="cs-CZ" b="1" dirty="0"/>
            </a:br>
            <a:r>
              <a:rPr lang="cs-CZ" b="1" dirty="0"/>
              <a:t>odpovědi je P(B) = 0,8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320034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dirty="0"/>
              </a:p>
              <a:p>
                <a:r>
                  <a:rPr lang="cs-CZ" b="1" dirty="0"/>
                  <a:t>Podle binomického rozdělení platí:</a:t>
                </a:r>
              </a:p>
              <a:p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𝑽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latin typeface="Cambria Math"/>
                              </a:rPr>
                              <m:t>𝟏𝟔</m:t>
                            </m:r>
                          </m:num>
                          <m:den>
                            <m:r>
                              <a:rPr lang="cs-CZ" b="1" i="1" smtClean="0">
                                <a:latin typeface="Cambria Math"/>
                              </a:rPr>
                              <m:t>𝟏𝟐</m:t>
                            </m:r>
                          </m:den>
                        </m:f>
                      </m:e>
                    </m:d>
                    <m:r>
                      <a:rPr lang="cs-CZ" b="1" i="1"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/>
                          </a:rPr>
                          <m:t>(</m:t>
                        </m:r>
                        <m:r>
                          <a:rPr lang="cs-CZ" b="1" i="1">
                            <a:latin typeface="Cambria Math"/>
                          </a:rPr>
                          <m:t>𝟎</m:t>
                        </m:r>
                        <m:r>
                          <a:rPr lang="cs-CZ" b="1" i="1">
                            <a:latin typeface="Cambria Math"/>
                          </a:rPr>
                          <m:t>,</m:t>
                        </m:r>
                        <m:r>
                          <a:rPr lang="cs-CZ" b="1" i="1" smtClean="0">
                            <a:latin typeface="Cambria Math"/>
                          </a:rPr>
                          <m:t>𝟐𝟎</m:t>
                        </m:r>
                        <m:r>
                          <a:rPr lang="cs-CZ" b="1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cs-CZ" b="1" i="1" smtClean="0">
                            <a:latin typeface="Cambria Math"/>
                          </a:rPr>
                          <m:t>𝟏𝟐</m:t>
                        </m:r>
                      </m:sup>
                    </m:sSup>
                    <m:r>
                      <a:rPr lang="cs-CZ" b="1" i="1"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/>
                          </a:rPr>
                          <m:t>(</m:t>
                        </m:r>
                        <m:r>
                          <a:rPr lang="cs-CZ" b="1" i="1">
                            <a:latin typeface="Cambria Math"/>
                          </a:rPr>
                          <m:t>𝟎</m:t>
                        </m:r>
                        <m:r>
                          <a:rPr lang="cs-CZ" b="1" i="1">
                            <a:latin typeface="Cambria Math"/>
                          </a:rPr>
                          <m:t>,</m:t>
                        </m:r>
                        <m:r>
                          <a:rPr lang="cs-CZ" b="1" i="1" smtClean="0">
                            <a:latin typeface="Cambria Math"/>
                          </a:rPr>
                          <m:t>𝟖𝟎</m:t>
                        </m:r>
                        <m:r>
                          <a:rPr lang="cs-CZ" b="1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cs-CZ" b="1" i="1" smtClean="0">
                            <a:latin typeface="Cambria Math"/>
                          </a:rPr>
                          <m:t>𝟒</m:t>
                        </m:r>
                      </m:sup>
                    </m:sSup>
                    <m:r>
                      <a:rPr lang="cs-CZ" b="1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cs-CZ" b="1" dirty="0"/>
                  <a:t> </a:t>
                </a:r>
              </a:p>
              <a:p>
                <a:r>
                  <a:rPr lang="cs-CZ" b="1" dirty="0"/>
                  <a:t>P(V) = 0,000….</a:t>
                </a:r>
              </a:p>
              <a:p>
                <a:r>
                  <a:rPr lang="cs-CZ" b="1" dirty="0"/>
                  <a:t>( Raději se učte…)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335411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Pravděpodobnost narození chlapce</a:t>
            </a:r>
            <a:br>
              <a:rPr lang="cs-CZ" b="1" dirty="0"/>
            </a:br>
            <a:r>
              <a:rPr lang="cs-CZ" b="1" dirty="0"/>
              <a:t>je P(A) = 0,51.</a:t>
            </a:r>
          </a:p>
          <a:p>
            <a:r>
              <a:rPr lang="cs-CZ" b="1" dirty="0"/>
              <a:t>Určete pravděpodobnost, že rodina</a:t>
            </a:r>
            <a:br>
              <a:rPr lang="cs-CZ" b="1" dirty="0"/>
            </a:br>
            <a:r>
              <a:rPr lang="cs-CZ" b="1" dirty="0"/>
              <a:t>se 4 dětmi má:</a:t>
            </a:r>
          </a:p>
          <a:p>
            <a:r>
              <a:rPr lang="cs-CZ" b="1" dirty="0"/>
              <a:t>a) právě dvě dívky</a:t>
            </a:r>
          </a:p>
          <a:p>
            <a:r>
              <a:rPr lang="cs-CZ" b="1" dirty="0"/>
              <a:t>b) aspoň tři dívky</a:t>
            </a:r>
          </a:p>
          <a:p>
            <a:r>
              <a:rPr lang="cs-CZ" b="1" dirty="0"/>
              <a:t>c) nejvýše </a:t>
            </a:r>
            <a:r>
              <a:rPr lang="cs-CZ" b="1"/>
              <a:t>jednoho chlapce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04564591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dirty="0"/>
              </a:p>
              <a:p>
                <a:r>
                  <a:rPr lang="cs-CZ" b="1" dirty="0"/>
                  <a:t>Řešení:</a:t>
                </a:r>
              </a:p>
              <a:p>
                <a:r>
                  <a:rPr lang="cs-CZ" b="1" dirty="0"/>
                  <a:t>a) právě dvě dívky:</a:t>
                </a:r>
              </a:p>
              <a:p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 smtClean="0">
                            <a:latin typeface="Cambria Math"/>
                          </a:rPr>
                          <m:t>𝑨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latin typeface="Cambria Math"/>
                              </a:rPr>
                              <m:t>𝟒</m:t>
                            </m:r>
                          </m:num>
                          <m:den>
                            <m:r>
                              <a:rPr lang="cs-CZ" b="1" i="1" smtClean="0"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e>
                    </m:d>
                    <m:r>
                      <a:rPr lang="cs-CZ" b="1" i="1"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/>
                          </a:rPr>
                          <m:t>(</m:t>
                        </m:r>
                        <m:r>
                          <a:rPr lang="cs-CZ" b="1" i="1">
                            <a:latin typeface="Cambria Math"/>
                          </a:rPr>
                          <m:t>𝟎</m:t>
                        </m:r>
                        <m:r>
                          <a:rPr lang="cs-CZ" b="1" i="1">
                            <a:latin typeface="Cambria Math"/>
                          </a:rPr>
                          <m:t>,</m:t>
                        </m:r>
                        <m:r>
                          <a:rPr lang="cs-CZ" b="1" i="1" smtClean="0">
                            <a:latin typeface="Cambria Math"/>
                          </a:rPr>
                          <m:t>𝟓𝟏</m:t>
                        </m:r>
                        <m:r>
                          <a:rPr lang="cs-CZ" b="1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/>
                          </a:rPr>
                          <m:t>(</m:t>
                        </m:r>
                        <m:r>
                          <a:rPr lang="cs-CZ" b="1" i="1">
                            <a:latin typeface="Cambria Math"/>
                          </a:rPr>
                          <m:t>𝟎</m:t>
                        </m:r>
                        <m:r>
                          <a:rPr lang="cs-CZ" b="1" i="1">
                            <a:latin typeface="Cambria Math"/>
                          </a:rPr>
                          <m:t>,</m:t>
                        </m:r>
                        <m:r>
                          <a:rPr lang="cs-CZ" b="1" i="1" smtClean="0">
                            <a:latin typeface="Cambria Math"/>
                          </a:rPr>
                          <m:t>𝟒𝟗</m:t>
                        </m:r>
                        <m:r>
                          <a:rPr lang="cs-CZ" b="1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cs-CZ" b="1" i="1">
                        <a:latin typeface="Cambria Math"/>
                      </a:rPr>
                      <m:t> </m:t>
                    </m:r>
                  </m:oMath>
                </a14:m>
                <a:endParaRPr lang="cs-CZ" b="1" dirty="0"/>
              </a:p>
              <a:p>
                <a:r>
                  <a:rPr lang="cs-CZ" b="1" dirty="0"/>
                  <a:t>P(A) =  6. 0,2601 . 0,2401 = 0,374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399465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dirty="0"/>
              </a:p>
              <a:p>
                <a:r>
                  <a:rPr lang="cs-CZ" b="1" dirty="0"/>
                  <a:t>b) aspoň tři dívky:</a:t>
                </a:r>
              </a:p>
              <a:p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1" i="1" smtClean="0">
                            <a:latin typeface="Cambria Math"/>
                          </a:rPr>
                          <m:t>𝑩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latin typeface="Cambria Math"/>
                              </a:rPr>
                              <m:t>𝟒</m:t>
                            </m:r>
                          </m:num>
                          <m:den>
                            <m:r>
                              <a:rPr lang="cs-CZ" b="1" i="1" smtClean="0">
                                <a:latin typeface="Cambria Math"/>
                              </a:rPr>
                              <m:t>𝟑</m:t>
                            </m:r>
                          </m:den>
                        </m:f>
                      </m:e>
                    </m:d>
                    <m:r>
                      <a:rPr lang="cs-CZ" b="1" i="1"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/>
                          </a:rPr>
                          <m:t>(</m:t>
                        </m:r>
                        <m:r>
                          <a:rPr lang="cs-CZ" b="1" i="1">
                            <a:latin typeface="Cambria Math"/>
                          </a:rPr>
                          <m:t>𝟎</m:t>
                        </m:r>
                        <m:r>
                          <a:rPr lang="cs-CZ" b="1" i="1">
                            <a:latin typeface="Cambria Math"/>
                          </a:rPr>
                          <m:t>,</m:t>
                        </m:r>
                        <m:r>
                          <a:rPr lang="cs-CZ" b="1" i="1">
                            <a:latin typeface="Cambria Math"/>
                          </a:rPr>
                          <m:t>𝟓𝟏</m:t>
                        </m:r>
                        <m:r>
                          <a:rPr lang="cs-CZ" b="1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</m:sup>
                    </m:sSup>
                    <m:r>
                      <a:rPr lang="cs-CZ" b="1" i="1"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/>
                          </a:rPr>
                          <m:t>(</m:t>
                        </m:r>
                        <m:r>
                          <a:rPr lang="cs-CZ" b="1" i="1">
                            <a:latin typeface="Cambria Math"/>
                          </a:rPr>
                          <m:t>𝟎</m:t>
                        </m:r>
                        <m:r>
                          <a:rPr lang="cs-CZ" b="1" i="1">
                            <a:latin typeface="Cambria Math"/>
                          </a:rPr>
                          <m:t>,</m:t>
                        </m:r>
                        <m:r>
                          <a:rPr lang="cs-CZ" b="1" i="1">
                            <a:latin typeface="Cambria Math"/>
                          </a:rPr>
                          <m:t>𝟒𝟗</m:t>
                        </m:r>
                        <m:r>
                          <a:rPr lang="cs-CZ" b="1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cs-CZ" dirty="0"/>
                  <a:t>+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            + </m:t>
                    </m:r>
                    <m:d>
                      <m:d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latin typeface="Cambria Math"/>
                              </a:rPr>
                              <m:t>𝟒</m:t>
                            </m:r>
                          </m:num>
                          <m:den>
                            <m:r>
                              <a:rPr lang="cs-CZ" b="1" i="1" smtClean="0">
                                <a:latin typeface="Cambria Math"/>
                              </a:rPr>
                              <m:t>𝟒</m:t>
                            </m:r>
                          </m:den>
                        </m:f>
                      </m:e>
                    </m:d>
                    <m:r>
                      <a:rPr lang="cs-CZ" b="1" i="1"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/>
                          </a:rPr>
                          <m:t>(</m:t>
                        </m:r>
                        <m:r>
                          <a:rPr lang="cs-CZ" b="1" i="1">
                            <a:latin typeface="Cambria Math"/>
                          </a:rPr>
                          <m:t>𝟎</m:t>
                        </m:r>
                        <m:r>
                          <a:rPr lang="cs-CZ" b="1" i="1">
                            <a:latin typeface="Cambria Math"/>
                          </a:rPr>
                          <m:t>,</m:t>
                        </m:r>
                        <m:r>
                          <a:rPr lang="cs-CZ" b="1" i="1">
                            <a:latin typeface="Cambria Math"/>
                          </a:rPr>
                          <m:t>𝟓𝟏</m:t>
                        </m:r>
                        <m:r>
                          <a:rPr lang="cs-CZ" b="1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cs-CZ" b="1" i="1" smtClean="0">
                            <a:latin typeface="Cambria Math"/>
                          </a:rPr>
                          <m:t>𝟎</m:t>
                        </m:r>
                      </m:sup>
                    </m:sSup>
                    <m:r>
                      <a:rPr lang="cs-CZ" b="1" i="1"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/>
                          </a:rPr>
                          <m:t>(</m:t>
                        </m:r>
                        <m:r>
                          <a:rPr lang="cs-CZ" b="1" i="1">
                            <a:latin typeface="Cambria Math"/>
                          </a:rPr>
                          <m:t>𝟎</m:t>
                        </m:r>
                        <m:r>
                          <a:rPr lang="cs-CZ" b="1" i="1">
                            <a:latin typeface="Cambria Math"/>
                          </a:rPr>
                          <m:t>,</m:t>
                        </m:r>
                        <m:r>
                          <a:rPr lang="cs-CZ" b="1" i="1">
                            <a:latin typeface="Cambria Math"/>
                          </a:rPr>
                          <m:t>𝟒𝟗</m:t>
                        </m:r>
                        <m:r>
                          <a:rPr lang="cs-CZ" b="1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cs-CZ" b="1" i="1" smtClean="0">
                            <a:latin typeface="Cambria Math"/>
                          </a:rPr>
                          <m:t>𝟒</m:t>
                        </m:r>
                      </m:sup>
                    </m:sSup>
                    <m:r>
                      <a:rPr lang="cs-CZ" b="1" i="1" smtClean="0">
                        <a:latin typeface="Cambria Math"/>
                      </a:rPr>
                      <m:t>=</m:t>
                    </m:r>
                  </m:oMath>
                </a14:m>
                <a:endParaRPr lang="cs-CZ" dirty="0"/>
              </a:p>
              <a:p>
                <a:r>
                  <a:rPr lang="cs-CZ" b="1" dirty="0"/>
                  <a:t>P(B) =  …..</a:t>
                </a:r>
              </a:p>
              <a:p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7460478"/>
      </p:ext>
    </p:extLst>
  </p:cSld>
  <p:clrMapOvr>
    <a:masterClrMapping/>
  </p:clrMapOvr>
  <p:transition>
    <p:randomBar dir="vert"/>
  </p:transition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</TotalTime>
  <Words>433</Words>
  <Application>Microsoft Office PowerPoint</Application>
  <PresentationFormat>On-screen Show (4:3)</PresentationFormat>
  <Paragraphs>71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 Math</vt:lpstr>
      <vt:lpstr>Wingdings</vt:lpstr>
      <vt:lpstr>Wingdings 3</vt:lpstr>
      <vt:lpstr>Motiv sady Office</vt:lpstr>
      <vt:lpstr>Test č.3</vt:lpstr>
      <vt:lpstr>Příklad 1</vt:lpstr>
      <vt:lpstr>Příklad 1</vt:lpstr>
      <vt:lpstr>Příklad 2</vt:lpstr>
      <vt:lpstr>Příklad 2</vt:lpstr>
      <vt:lpstr>Příklad 2</vt:lpstr>
      <vt:lpstr>Příklad 3</vt:lpstr>
      <vt:lpstr>Příklad 3</vt:lpstr>
      <vt:lpstr>Příklad 3</vt:lpstr>
      <vt:lpstr>Příklad 3</vt:lpstr>
      <vt:lpstr>Příklad 4</vt:lpstr>
      <vt:lpstr>Příklad 4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Kristýna Sichová</cp:lastModifiedBy>
  <cp:revision>59</cp:revision>
  <dcterms:created xsi:type="dcterms:W3CDTF">2011-12-03T14:12:28Z</dcterms:created>
  <dcterms:modified xsi:type="dcterms:W3CDTF">2024-08-24T15:20:41Z</dcterms:modified>
</cp:coreProperties>
</file>