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0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13D1FD7-7580-419E-B760-736C9137FF42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146D2D7-0E50-4787-92E7-326D559029F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994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B39E6ED-3281-41A0-BA79-2AF1E68652C7}" type="slidenum">
              <a:rPr lang="cs-CZ" smtClean="0"/>
              <a:pPr eaLnBrk="1" hangingPunct="1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6D2D7-0E50-4787-92E7-326D559029F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3750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22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FE16473-7FF4-4CD9-9635-EE3C46A5A05D}" type="slidenum">
              <a:rPr lang="cs-CZ" smtClean="0"/>
              <a:pPr eaLnBrk="1" hangingPunct="1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6D2D7-0E50-4787-92E7-326D559029F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430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6D2D7-0E50-4787-92E7-326D559029F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99641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6D2D7-0E50-4787-92E7-326D559029F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26505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6D2D7-0E50-4787-92E7-326D559029F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3177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6D2D7-0E50-4787-92E7-326D559029F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06605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6D2D7-0E50-4787-92E7-326D559029F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0693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146D2D7-0E50-4787-92E7-326D559029F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503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Klepnutím lze upravit styl předlohy podnadpisů.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A3EA2-BAE4-4F20-B9B2-2132451CB63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B3E82-503C-46DA-8C6D-678D8651B2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315156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3E65C-9E39-4AEB-B6DD-941CBF5A634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3CD5BD-68DF-4597-8412-F40E5DC4AB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490784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625E55-D188-461D-9154-B806F64C0847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EAED4-3E20-4BAD-8913-31A05AEE61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2461530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C26C4-D713-49FB-8852-4D3B520CD710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9CD1A-DB54-4F67-B470-F41C2A4C52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01839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60928-FDF0-4C31-A3FB-BD28DD0555FB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98E7B5-B40F-4511-A07C-DD5DCF839B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939023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BF19F-F9E0-4FEC-BE14-CF100F5491CE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51621-1BC3-4271-BF94-B79BFE0AB7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1448657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4FE8E4-1278-4071-B025-0B195840AF9D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5AC04-E842-4A4E-8F69-12A2B337AF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295743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822332-757A-4C4B-BCEB-CC0231E46ED9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4DEFA1-AD5D-40E5-8AAA-D0DAFE0D17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564882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46DDF-9442-4C8E-8980-CEAF96D0B7B7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3273A4-1153-4EBA-B404-2A0029A689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168560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113F0-89DB-4967-BC5D-69A378278298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8572A-9C92-46B7-932B-1919D5647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104466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48183-1CCA-4FD5-8AC1-17DCBD75DB41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0A72A-87B5-4594-B312-0B68EA1435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880607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300D4-B1BA-4756-BBF8-2CD2D49E5A46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8FBCD-578E-43D9-AF0B-4C6E5FD815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3837663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91E0B8-426A-4B79-8E98-362994E02B9C}" type="datetimeFigureOut">
              <a:rPr lang="cs-CZ"/>
              <a:pPr>
                <a:defRPr/>
              </a:pPr>
              <a:t>24.08.2024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5AD6F1-B960-41E3-A7A7-788F20989C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  <p:sldLayoutId id="2147483859" r:id="rId12"/>
  </p:sldLayoutIdLst>
  <p:transition>
    <p:randomBar dir="vert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STATISTIKA 2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dirty="0"/>
              <a:t>Další prvky charakteristiky souboru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>
                <a:solidFill>
                  <a:schemeClr val="bg1">
                    <a:lumMod val="65000"/>
                  </a:schemeClr>
                </a:solidFill>
              </a:rPr>
              <a:t>VY_32_INOVACE_21-16</a:t>
            </a:r>
          </a:p>
        </p:txBody>
      </p:sp>
    </p:spTree>
  </p:cSld>
  <p:clrMapOvr>
    <a:masterClrMapping/>
  </p:clrMapOvr>
  <p:transition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Děkujeme za pozornost</a:t>
            </a:r>
          </a:p>
          <a:p>
            <a:r>
              <a:rPr lang="cs-CZ" dirty="0"/>
              <a:t>Autor DUM: Mgr. Jan </a:t>
            </a:r>
            <a:r>
              <a:rPr lang="cs-CZ" dirty="0" err="1"/>
              <a:t>Bajnar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8389970"/>
      </p:ext>
    </p:extLst>
  </p:cSld>
  <p:clrMapOvr>
    <a:masterClrMapping/>
  </p:clrMapOvr>
  <p:transition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dirty="0"/>
              <a:t>Statistický soubor je určen tabulkou.</a:t>
            </a:r>
            <a:br>
              <a:rPr lang="cs-CZ" dirty="0"/>
            </a:br>
            <a:r>
              <a:rPr lang="cs-CZ" dirty="0"/>
              <a:t>Vypočtěte:</a:t>
            </a:r>
            <a:br>
              <a:rPr lang="cs-CZ" dirty="0"/>
            </a:br>
            <a:r>
              <a:rPr lang="cs-CZ" dirty="0"/>
              <a:t>a) aritmetický průměr</a:t>
            </a:r>
            <a:br>
              <a:rPr lang="cs-CZ" dirty="0"/>
            </a:br>
            <a:r>
              <a:rPr lang="cs-CZ" dirty="0"/>
              <a:t>b) modus ( </a:t>
            </a:r>
            <a:r>
              <a:rPr lang="cs-CZ" dirty="0" err="1"/>
              <a:t>mod</a:t>
            </a:r>
            <a:r>
              <a:rPr lang="cs-CZ" dirty="0"/>
              <a:t>(x))</a:t>
            </a:r>
            <a:br>
              <a:rPr lang="cs-CZ" dirty="0"/>
            </a:br>
            <a:r>
              <a:rPr lang="cs-CZ" dirty="0"/>
              <a:t>c) medián ( med(x))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520284"/>
              </p:ext>
            </p:extLst>
          </p:nvPr>
        </p:nvGraphicFramePr>
        <p:xfrm>
          <a:off x="971600" y="4509120"/>
          <a:ext cx="6336704" cy="981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38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51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2787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znak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2</a:t>
                      </a:r>
                      <a:endParaRPr lang="cs-CZ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3</a:t>
                      </a:r>
                      <a:endParaRPr lang="cs-CZ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4</a:t>
                      </a:r>
                      <a:endParaRPr lang="cs-CZ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5</a:t>
                      </a:r>
                      <a:endParaRPr lang="cs-CZ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6</a:t>
                      </a:r>
                      <a:endParaRPr lang="cs-CZ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7</a:t>
                      </a:r>
                      <a:endParaRPr lang="cs-CZ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8</a:t>
                      </a:r>
                      <a:endParaRPr lang="cs-CZ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9</a:t>
                      </a:r>
                      <a:endParaRPr lang="cs-CZ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10</a:t>
                      </a:r>
                      <a:endParaRPr lang="cs-CZ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11</a:t>
                      </a:r>
                      <a:endParaRPr lang="cs-CZ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12</a:t>
                      </a:r>
                      <a:endParaRPr lang="cs-CZ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13</a:t>
                      </a:r>
                      <a:endParaRPr lang="cs-CZ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>
                          <a:effectLst/>
                        </a:rPr>
                        <a:t>14</a:t>
                      </a:r>
                      <a:endParaRPr lang="cs-CZ" sz="2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četnost znaku</a:t>
                      </a:r>
                      <a:endParaRPr lang="cs-CZ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2</a:t>
                      </a:r>
                      <a:endParaRPr lang="cs-CZ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0</a:t>
                      </a:r>
                      <a:endParaRPr lang="cs-CZ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0</a:t>
                      </a:r>
                      <a:endParaRPr lang="cs-CZ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</a:t>
                      </a:r>
                      <a:endParaRPr lang="cs-CZ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3</a:t>
                      </a:r>
                      <a:endParaRPr lang="cs-CZ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2</a:t>
                      </a:r>
                      <a:endParaRPr lang="cs-CZ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2</a:t>
                      </a:r>
                      <a:endParaRPr lang="cs-CZ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</a:t>
                      </a:r>
                      <a:endParaRPr lang="cs-CZ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</a:t>
                      </a:r>
                      <a:endParaRPr lang="cs-CZ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0</a:t>
                      </a:r>
                      <a:endParaRPr lang="cs-CZ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0</a:t>
                      </a:r>
                      <a:endParaRPr lang="cs-CZ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0</a:t>
                      </a:r>
                      <a:endParaRPr lang="cs-CZ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effectLst/>
                        </a:rPr>
                        <a:t>1</a:t>
                      </a:r>
                      <a:endParaRPr lang="cs-CZ" sz="2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073275" y="34432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Modus znaku x</a:t>
            </a:r>
            <a:r>
              <a:rPr lang="cs-CZ" dirty="0"/>
              <a:t>, značí se </a:t>
            </a:r>
            <a:r>
              <a:rPr lang="cs-CZ" dirty="0" err="1"/>
              <a:t>Mod</a:t>
            </a:r>
            <a:r>
              <a:rPr lang="cs-CZ" dirty="0"/>
              <a:t>(x),</a:t>
            </a:r>
            <a:br>
              <a:rPr lang="cs-CZ" dirty="0"/>
            </a:br>
            <a:r>
              <a:rPr lang="cs-CZ" dirty="0"/>
              <a:t>je hodnota x s největší četností.</a:t>
            </a:r>
            <a:br>
              <a:rPr lang="cs-CZ" dirty="0"/>
            </a:br>
            <a:r>
              <a:rPr lang="cs-CZ" dirty="0"/>
              <a:t>V našem případě </a:t>
            </a:r>
            <a:r>
              <a:rPr lang="cs-CZ" dirty="0" err="1"/>
              <a:t>Mod</a:t>
            </a:r>
            <a:r>
              <a:rPr lang="cs-CZ" dirty="0"/>
              <a:t>(x) = 6.</a:t>
            </a:r>
          </a:p>
          <a:p>
            <a:r>
              <a:rPr lang="cs-CZ" dirty="0">
                <a:solidFill>
                  <a:srgbClr val="FF0000"/>
                </a:solidFill>
              </a:rPr>
              <a:t>Medián znaku x</a:t>
            </a:r>
            <a:r>
              <a:rPr lang="cs-CZ" dirty="0"/>
              <a:t>, značí se Med(x),</a:t>
            </a:r>
            <a:br>
              <a:rPr lang="cs-CZ" dirty="0"/>
            </a:br>
            <a:r>
              <a:rPr lang="cs-CZ" dirty="0"/>
              <a:t>je prostřední hodnota znaku x, jsou-li</a:t>
            </a:r>
            <a:br>
              <a:rPr lang="cs-CZ" dirty="0"/>
            </a:br>
            <a:r>
              <a:rPr lang="cs-CZ" dirty="0"/>
              <a:t>hodnoty x</a:t>
            </a:r>
            <a:r>
              <a:rPr lang="cs-CZ" baseline="-25000" dirty="0"/>
              <a:t>1</a:t>
            </a:r>
            <a:r>
              <a:rPr lang="cs-CZ" dirty="0"/>
              <a:t>, x</a:t>
            </a:r>
            <a:r>
              <a:rPr lang="cs-CZ" baseline="-25000" dirty="0"/>
              <a:t>2</a:t>
            </a:r>
            <a:r>
              <a:rPr lang="cs-CZ" dirty="0"/>
              <a:t>, ….,</a:t>
            </a:r>
            <a:r>
              <a:rPr lang="cs-CZ" dirty="0" err="1"/>
              <a:t>x</a:t>
            </a:r>
            <a:r>
              <a:rPr lang="cs-CZ" baseline="-25000" dirty="0" err="1"/>
              <a:t>n</a:t>
            </a:r>
            <a:r>
              <a:rPr lang="cs-CZ" dirty="0"/>
              <a:t> uspořádány</a:t>
            </a:r>
            <a:br>
              <a:rPr lang="cs-CZ" dirty="0"/>
            </a:br>
            <a:r>
              <a:rPr lang="cs-CZ" dirty="0"/>
              <a:t>podle velikosti. V našem případě</a:t>
            </a:r>
            <a:br>
              <a:rPr lang="cs-CZ" dirty="0"/>
            </a:br>
            <a:r>
              <a:rPr lang="cs-CZ" dirty="0"/>
              <a:t>Med(x) =  7</a:t>
            </a:r>
          </a:p>
        </p:txBody>
      </p:sp>
    </p:spTree>
    <p:extLst>
      <p:ext uri="{BB962C8B-B14F-4D97-AF65-F5344CB8AC3E}">
        <p14:creationId xmlns:p14="http://schemas.microsoft.com/office/powerpoint/2010/main" val="142454231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Je-li počet prvků souboru sudý, pak</a:t>
                </a:r>
                <a:br>
                  <a:rPr lang="cs-CZ" b="1" dirty="0"/>
                </a:b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𝑴𝒆𝒅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.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d>
                              <m:dPr>
                                <m:ctrlPr>
                                  <a:rPr lang="cs-CZ" b="1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cs-CZ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1" i="1" smtClean="0">
                                        <a:latin typeface="Cambria Math"/>
                                      </a:rPr>
                                      <m:t>𝒏</m:t>
                                    </m:r>
                                  </m:num>
                                  <m:den>
                                    <m:r>
                                      <a:rPr lang="cs-CZ" b="1" i="1" smtClean="0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d>
                          </m:sub>
                        </m:sSub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d>
                              <m:d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cs-CZ" b="1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b="1" i="1">
                                        <a:latin typeface="Cambria Math"/>
                                      </a:rPr>
                                      <m:t>𝒏</m:t>
                                    </m:r>
                                    <m:r>
                                      <a:rPr lang="cs-CZ" b="1" i="1" smtClean="0">
                                        <a:latin typeface="Cambria Math"/>
                                      </a:rPr>
                                      <m:t>+</m:t>
                                    </m:r>
                                    <m:r>
                                      <a:rPr lang="cs-CZ" b="1" i="1" smtClean="0">
                                        <a:latin typeface="Cambria Math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cs-CZ" b="1" i="1">
                                        <a:latin typeface="Cambria Math"/>
                                      </a:rPr>
                                      <m:t>𝟐</m:t>
                                    </m:r>
                                  </m:den>
                                </m:f>
                              </m:e>
                            </m:d>
                          </m:sub>
                        </m:sSub>
                      </m:e>
                    </m:d>
                  </m:oMath>
                </a14:m>
                <a:r>
                  <a:rPr lang="cs-CZ" b="1" dirty="0"/>
                  <a:t> </a:t>
                </a:r>
              </a:p>
              <a:p>
                <a:r>
                  <a:rPr lang="cs-CZ" b="1" dirty="0"/>
                  <a:t>Aritmetický průměr v našem příkladu</a:t>
                </a:r>
              </a:p>
              <a:p>
                <a:r>
                  <a:rPr lang="cs-CZ" b="1" dirty="0"/>
                  <a:t>je 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𝒙</m:t>
                    </m:r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.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.</m:t>
                        </m:r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.</m:t>
                        </m:r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.</m:t>
                        </m:r>
                        <m:r>
                          <a:rPr lang="cs-CZ" b="1" i="1" smtClean="0">
                            <a:latin typeface="Cambria Math"/>
                          </a:rPr>
                          <m:t>𝟕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.</m:t>
                        </m:r>
                        <m:r>
                          <a:rPr lang="cs-CZ" b="1" i="1" smtClean="0">
                            <a:latin typeface="Cambria Math"/>
                          </a:rPr>
                          <m:t>𝟖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.</m:t>
                        </m:r>
                        <m:r>
                          <a:rPr lang="cs-CZ" b="1" i="1" smtClean="0">
                            <a:latin typeface="Cambria Math"/>
                          </a:rPr>
                          <m:t>𝟗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.</m:t>
                        </m:r>
                        <m:r>
                          <a:rPr lang="cs-CZ" b="1" i="1" smtClean="0">
                            <a:latin typeface="Cambria Math"/>
                          </a:rPr>
                          <m:t>𝟏𝟎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.</m:t>
                        </m:r>
                        <m:r>
                          <a:rPr lang="cs-CZ" b="1" i="1" smtClean="0">
                            <a:latin typeface="Cambria Math"/>
                          </a:rPr>
                          <m:t>𝟏𝟒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𝟏𝟑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dirty="0"/>
              </a:p>
              <a:p>
                <a:r>
                  <a:rPr lang="cs-CZ" b="1" dirty="0"/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𝟗𝟎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𝟏𝟑</m:t>
                        </m:r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𝟔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𝟗𝟐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 b="-12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388912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/>
                  <a:t>Je-li charakteristikou </a:t>
                </a:r>
                <a:r>
                  <a:rPr lang="cs-CZ" dirty="0">
                    <a:solidFill>
                      <a:srgbClr val="FF0000"/>
                    </a:solidFill>
                  </a:rPr>
                  <a:t>polohy</a:t>
                </a:r>
                <a:r>
                  <a:rPr lang="cs-CZ" dirty="0"/>
                  <a:t> </a:t>
                </a:r>
                <a:r>
                  <a:rPr lang="cs-CZ" dirty="0" err="1"/>
                  <a:t>aritmetcký</a:t>
                </a:r>
                <a:br>
                  <a:rPr lang="cs-CZ" dirty="0"/>
                </a:br>
                <a:r>
                  <a:rPr lang="cs-CZ" dirty="0"/>
                  <a:t>průměr, pak za charakteristiku</a:t>
                </a:r>
                <a:br>
                  <a:rPr lang="cs-CZ" dirty="0"/>
                </a:br>
                <a:r>
                  <a:rPr lang="cs-CZ" dirty="0">
                    <a:solidFill>
                      <a:srgbClr val="FF0000"/>
                    </a:solidFill>
                  </a:rPr>
                  <a:t>variability</a:t>
                </a:r>
                <a:r>
                  <a:rPr lang="cs-CZ" dirty="0"/>
                  <a:t> volíme </a:t>
                </a:r>
                <a:r>
                  <a:rPr lang="cs-CZ" dirty="0">
                    <a:solidFill>
                      <a:srgbClr val="FF0000"/>
                    </a:solidFill>
                  </a:rPr>
                  <a:t>rozptyl</a:t>
                </a:r>
                <a:r>
                  <a:rPr lang="cs-CZ" dirty="0"/>
                  <a:t>, definovaný</a:t>
                </a:r>
                <a:br>
                  <a:rPr lang="cs-CZ" dirty="0"/>
                </a:br>
                <a:r>
                  <a:rPr lang="cs-CZ" dirty="0"/>
                  <a:t>jako průměr druhých mocnin odchylek</a:t>
                </a:r>
                <a:br>
                  <a:rPr lang="cs-CZ" dirty="0"/>
                </a:br>
                <a:r>
                  <a:rPr lang="cs-CZ" dirty="0"/>
                  <a:t>od aritmetického průměru</a:t>
                </a:r>
              </a:p>
              <a:p>
                <a:r>
                  <a:rPr lang="cs-CZ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Sup>
                          <m:sSubSupPr>
                            <m:ctrlPr>
                              <a:rPr lang="cs-CZ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cs-CZ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𝑠</m:t>
                            </m:r>
                          </m:e>
                          <m:sub>
                            <m:r>
                              <a:rPr lang="cs-CZ" b="0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𝑥</m:t>
                            </m:r>
                          </m:sub>
                          <m:sup/>
                        </m:sSubSup>
                      </m:e>
                      <m:sup>
                        <m:r>
                          <a:rPr lang="cs-CZ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b="0" i="1" smtClean="0">
                            <a:latin typeface="Cambria Math"/>
                          </a:rPr>
                          <m:t>𝑖</m:t>
                        </m:r>
                        <m:r>
                          <a:rPr lang="cs-CZ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sup>
                      <m:e>
                        <m:sSup>
                          <m:sSup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cs-CZ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lang="cs-CZ" b="0" i="1" smtClean="0">
                                <a:latin typeface="Cambria Math"/>
                              </a:rPr>
                              <m:t>−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cs-CZ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cs-CZ" b="0" i="1" smtClean="0">
                            <a:latin typeface="Cambria Math"/>
                          </a:rPr>
                          <m:t> , </m:t>
                        </m:r>
                      </m:e>
                    </m:nary>
                  </m:oMath>
                </a14:m>
                <a:r>
                  <a:rPr lang="cs-CZ" dirty="0"/>
                  <a:t>nebo</a:t>
                </a:r>
                <a:br>
                  <a:rPr lang="cs-CZ" dirty="0"/>
                </a:br>
                <a:r>
                  <a:rPr lang="cs-CZ" dirty="0"/>
                  <a:t>druhou odmocninu z rozptylu,</a:t>
                </a:r>
                <a:br>
                  <a:rPr lang="cs-CZ" dirty="0"/>
                </a:br>
                <a:r>
                  <a:rPr lang="cs-CZ" dirty="0"/>
                  <a:t>což je </a:t>
                </a:r>
                <a:r>
                  <a:rPr lang="cs-CZ" dirty="0">
                    <a:solidFill>
                      <a:srgbClr val="FF0000"/>
                    </a:solidFill>
                  </a:rPr>
                  <a:t>směrodatná odchylka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cs-CZ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sub>
                    </m:sSub>
                    <m:r>
                      <a:rPr lang="cs-CZ" b="0" i="0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</m:oMath>
                </a14:m>
                <a:endParaRPr lang="cs-CZ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447492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Měřením výšky žáků třídy v cm byly</a:t>
            </a:r>
            <a:br>
              <a:rPr lang="cs-CZ" b="1" dirty="0"/>
            </a:br>
            <a:r>
              <a:rPr lang="cs-CZ" b="1" dirty="0"/>
              <a:t>zjištěny následující hodnoty:</a:t>
            </a:r>
          </a:p>
          <a:p>
            <a:r>
              <a:rPr lang="cs-CZ" b="1" dirty="0"/>
              <a:t>162,170,172,165,169,</a:t>
            </a:r>
            <a:br>
              <a:rPr lang="cs-CZ" b="1" dirty="0"/>
            </a:br>
            <a:r>
              <a:rPr lang="cs-CZ" b="1" dirty="0"/>
              <a:t>171,163,164,174,170.</a:t>
            </a:r>
          </a:p>
          <a:p>
            <a:r>
              <a:rPr lang="cs-CZ" b="1" dirty="0"/>
              <a:t>Určete směrodatnou odchylku,</a:t>
            </a:r>
            <a:br>
              <a:rPr lang="cs-CZ" b="1" dirty="0"/>
            </a:br>
            <a:r>
              <a:rPr lang="cs-CZ" b="1" dirty="0"/>
              <a:t>rozptyl a variační koeficient.</a:t>
            </a:r>
          </a:p>
          <a:p>
            <a:r>
              <a:rPr lang="cs-CZ" b="1" dirty="0"/>
              <a:t>Hodnoty zapíšeme do tabulky: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142372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840969"/>
              </p:ext>
            </p:extLst>
          </p:nvPr>
        </p:nvGraphicFramePr>
        <p:xfrm>
          <a:off x="2195736" y="1772816"/>
          <a:ext cx="4608512" cy="38709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34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9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18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číslo žáka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výška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odchylka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kvadrát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1.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162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6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36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170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-2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172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-4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16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165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9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169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-1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6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171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-3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9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7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163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5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25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8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164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16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9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174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-6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36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10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170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-2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4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součet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1680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0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>
                          <a:effectLst/>
                        </a:rPr>
                        <a:t>156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 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 err="1">
                          <a:effectLst/>
                        </a:rPr>
                        <a:t>x</a:t>
                      </a:r>
                      <a:r>
                        <a:rPr lang="cs-CZ" sz="1800" b="1" u="none" strike="noStrike" baseline="-25000" dirty="0" err="1">
                          <a:effectLst/>
                        </a:rPr>
                        <a:t>p</a:t>
                      </a:r>
                      <a:r>
                        <a:rPr lang="cs-CZ" sz="1800" b="1" u="none" strike="noStrike" baseline="-25000" dirty="0">
                          <a:effectLst/>
                        </a:rPr>
                        <a:t> </a:t>
                      </a:r>
                      <a:r>
                        <a:rPr lang="cs-CZ" sz="1800" b="1" u="none" strike="noStrike" dirty="0">
                          <a:effectLst/>
                        </a:rPr>
                        <a:t> = průměr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dirty="0">
                          <a:effectLst/>
                        </a:rPr>
                        <a:t>168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1"/>
              <p:cNvSpPr txBox="1"/>
              <p:nvPr/>
            </p:nvSpPr>
            <p:spPr>
              <a:xfrm>
                <a:off x="5292080" y="2010743"/>
                <a:ext cx="962025" cy="31908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100" b="1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11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cs-CZ" sz="11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100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cs-CZ" sz="1100" b="1" i="1">
                                      <a:latin typeface="Cambria Math"/>
                                    </a:rPr>
                                    <m:t>𝒑</m:t>
                                  </m:r>
                                </m:sub>
                              </m:sSub>
                              <m:r>
                                <a:rPr lang="cs-CZ" sz="1100" b="1" i="1">
                                  <a:latin typeface="Cambria Math"/>
                                </a:rPr>
                                <m:t> −</m:t>
                              </m:r>
                              <m:sSub>
                                <m:sSubPr>
                                  <m:ctrlPr>
                                    <a:rPr lang="cs-CZ" sz="11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100" b="1" i="1">
                                      <a:latin typeface="Cambria Math"/>
                                    </a:rPr>
                                    <m:t>𝒙</m:t>
                                  </m:r>
                                </m:e>
                                <m:sub>
                                  <m:r>
                                    <a:rPr lang="cs-CZ" sz="1100" b="1" i="1"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cs-CZ" sz="1100" b="1" i="1"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sz="1100" b="1" dirty="0"/>
              </a:p>
            </p:txBody>
          </p:sp>
        </mc:Choice>
        <mc:Fallback xmlns="">
          <p:sp>
            <p:nvSpPr>
              <p:cNvPr id="5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2010743"/>
                <a:ext cx="962025" cy="319087"/>
              </a:xfrm>
              <a:prstGeom prst="rect">
                <a:avLst/>
              </a:prstGeom>
              <a:blipFill rotWithShape="1">
                <a:blip r:embed="rId3"/>
                <a:stretch>
                  <a:fillRect b="-19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2"/>
              <p:cNvSpPr txBox="1"/>
              <p:nvPr/>
            </p:nvSpPr>
            <p:spPr>
              <a:xfrm>
                <a:off x="4211960" y="2048843"/>
                <a:ext cx="914400" cy="300037"/>
              </a:xfrm>
              <a:prstGeom prst="rect">
                <a:avLst/>
              </a:prstGeom>
              <a:noFill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  <p:txBody>
              <a:bodyPr rtlCol="0" anchor="t"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cs-CZ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1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100" b="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1100" b="0" i="1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cs-CZ" sz="1100" b="0" i="1">
                              <a:latin typeface="Cambria Math"/>
                            </a:rPr>
                            <m:t> −</m:t>
                          </m:r>
                          <m:sSub>
                            <m:sSubPr>
                              <m:ctrlPr>
                                <a:rPr lang="cs-CZ" sz="1100" b="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100" b="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1100" b="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cs-CZ" sz="1100" dirty="0"/>
              </a:p>
            </p:txBody>
          </p:sp>
        </mc:Choice>
        <mc:Fallback xmlns="">
          <p:sp>
            <p:nvSpPr>
              <p:cNvPr id="6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048843"/>
                <a:ext cx="914400" cy="30003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829379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/>
              </a:p>
              <a:p>
                <a:r>
                  <a:rPr lang="cs-CZ" b="1" dirty="0"/>
                  <a:t>Rozptyl</a:t>
                </a:r>
                <a:br>
                  <a:rPr lang="cs-CZ" b="1" dirty="0"/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cs-CZ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Sup>
                          <m:sSubSupPr>
                            <m:ctrlPr>
                              <a:rPr lang="cs-CZ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cs-CZ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cs-CZ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𝒙</m:t>
                            </m:r>
                          </m:sub>
                          <m:sup/>
                        </m:sSubSup>
                      </m:e>
                      <m:sup>
                        <m:r>
                          <a:rPr lang="cs-CZ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𝒏</m:t>
                        </m:r>
                      </m:den>
                    </m:f>
                    <m:nary>
                      <m:naryPr>
                        <m:chr m:val="∑"/>
                        <m:ctrlPr>
                          <a:rPr lang="cs-CZ" b="1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cs-CZ" b="1" i="1">
                            <a:latin typeface="Cambria Math"/>
                          </a:rPr>
                          <m:t>𝒊</m:t>
                        </m:r>
                        <m:r>
                          <a:rPr lang="cs-CZ" b="1" i="1">
                            <a:latin typeface="Cambria Math"/>
                          </a:rPr>
                          <m:t>=</m:t>
                        </m:r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sub>
                      <m:sup>
                        <m:r>
                          <a:rPr lang="cs-CZ" b="1" i="1">
                            <a:latin typeface="Cambria Math"/>
                          </a:rPr>
                          <m:t>𝒏</m:t>
                        </m:r>
                      </m:sup>
                      <m:e>
                        <m:sSup>
                          <m:sSupPr>
                            <m:ctrlPr>
                              <a:rPr lang="cs-CZ" b="1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1" i="1">
                                <a:latin typeface="Cambria Math"/>
                              </a:rPr>
                              <m:t>(</m:t>
                            </m:r>
                            <m:sSub>
                              <m:sSubPr>
                                <m:ctrlPr>
                                  <a:rPr lang="cs-CZ" b="1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cs-CZ" b="1" i="1">
                                    <a:latin typeface="Cambria Math"/>
                                  </a:rPr>
                                  <m:t>𝒙</m:t>
                                </m:r>
                              </m:e>
                              <m:sub>
                                <m:r>
                                  <a:rPr lang="cs-CZ" b="1" i="1">
                                    <a:latin typeface="Cambria Math"/>
                                  </a:rPr>
                                  <m:t>𝒊</m:t>
                                </m:r>
                              </m:sub>
                            </m:sSub>
                            <m:r>
                              <a:rPr lang="cs-CZ" b="1" i="1">
                                <a:latin typeface="Cambria Math"/>
                              </a:rPr>
                              <m:t>−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𝒙</m:t>
                            </m:r>
                            <m:r>
                              <a:rPr lang="cs-CZ" b="1" i="1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r>
                          <a:rPr lang="cs-CZ" b="1" i="1" smtClean="0">
                            <a:latin typeface="Cambria Math"/>
                          </a:rPr>
                          <m:t>= 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𝟏𝟓𝟔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𝟏𝟎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=</m:t>
                        </m:r>
                        <m:r>
                          <a:rPr lang="cs-CZ" b="1" i="1" smtClean="0">
                            <a:latin typeface="Cambria Math"/>
                          </a:rPr>
                          <m:t>𝟏𝟓</m:t>
                        </m:r>
                        <m:r>
                          <a:rPr lang="cs-CZ" b="1" i="1" smtClean="0"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  <m:r>
                          <a:rPr lang="cs-CZ" b="1" i="1">
                            <a:latin typeface="Cambria Math"/>
                          </a:rPr>
                          <m:t> </m:t>
                        </m:r>
                      </m:e>
                    </m:nary>
                  </m:oMath>
                </a14:m>
                <a:endParaRPr lang="cs-CZ" b="1" dirty="0"/>
              </a:p>
              <a:p>
                <a:r>
                  <a:rPr lang="cs-CZ" b="1" dirty="0"/>
                  <a:t>Směrodatná odchylka</a:t>
                </a:r>
                <a:br>
                  <a:rPr lang="cs-CZ" b="1" dirty="0"/>
                </a:br>
                <a:r>
                  <a:rPr lang="cs-CZ" b="1" dirty="0"/>
                  <a:t>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𝒔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𝒙</m:t>
                        </m:r>
                      </m:sub>
                    </m:sSub>
                    <m:r>
                      <a:rPr lang="cs-CZ" b="1" i="1" smtClean="0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𝟏𝟓</m:t>
                        </m:r>
                        <m:r>
                          <a:rPr lang="cs-CZ" b="1" i="1" smtClean="0">
                            <a:latin typeface="Cambria Math"/>
                          </a:rPr>
                          <m:t>,</m:t>
                        </m:r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𝟑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𝟗𝟒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endParaRPr lang="cs-CZ" b="1" dirty="0"/>
              </a:p>
              <a:p>
                <a:r>
                  <a:rPr lang="cs-CZ" b="1" dirty="0"/>
                  <a:t>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b="-51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899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Příklad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/>
                  <a:t>Variační koeficient je dán vzorcem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𝒗</m:t>
                    </m:r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𝒔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𝒙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cs-CZ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𝒙</m:t>
                            </m:r>
                          </m:e>
                          <m:sub>
                            <m:r>
                              <a:rPr lang="cs-CZ" b="1" i="1" smtClean="0">
                                <a:latin typeface="Cambria Math"/>
                              </a:rPr>
                              <m:t>𝒑</m:t>
                            </m:r>
                          </m:sub>
                        </m:sSub>
                      </m:den>
                    </m:f>
                    <m:r>
                      <a:rPr lang="cs-CZ" b="1" i="1" smtClean="0">
                        <a:latin typeface="Cambria Math"/>
                      </a:rPr>
                      <m:t> . </m:t>
                    </m:r>
                    <m:r>
                      <a:rPr lang="cs-CZ" b="1" i="1" smtClean="0">
                        <a:latin typeface="Cambria Math"/>
                      </a:rPr>
                      <m:t>𝟏𝟎𝟎</m:t>
                    </m:r>
                    <m:r>
                      <a:rPr lang="cs-CZ" b="1" i="1" smtClean="0">
                        <a:latin typeface="Cambria Math"/>
                      </a:rPr>
                      <m:t>  %=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𝟑𝟓</m:t>
                    </m:r>
                    <m:r>
                      <a:rPr lang="cs-CZ" b="1" i="1" smtClean="0">
                        <a:latin typeface="Cambria Math"/>
                      </a:rPr>
                      <m:t> %</m:t>
                    </m:r>
                  </m:oMath>
                </a14:m>
                <a:endParaRPr lang="cs-CZ" b="1" dirty="0"/>
              </a:p>
              <a:p>
                <a:r>
                  <a:rPr lang="cs-CZ" b="1" dirty="0"/>
                  <a:t>Pro  výšku žáků tohoto souboru pak</a:t>
                </a:r>
                <a:br>
                  <a:rPr lang="cs-CZ" b="1" dirty="0"/>
                </a:br>
                <a:r>
                  <a:rPr lang="cs-CZ" b="1" dirty="0"/>
                  <a:t>dostáváme: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ž</m:t>
                        </m:r>
                      </m:sub>
                    </m:sSub>
                    <m:r>
                      <a:rPr lang="cs-CZ" b="1" i="1" smtClean="0">
                        <a:latin typeface="Cambria Math"/>
                      </a:rPr>
                      <m:t>= </m:t>
                    </m:r>
                    <m:d>
                      <m:dPr>
                        <m:ctrlPr>
                          <a:rPr lang="cs-CZ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𝟏𝟔𝟖</m:t>
                        </m:r>
                        <m:r>
                          <a:rPr lang="cs-CZ" b="1" i="1" smtClean="0">
                            <a:latin typeface="Cambria Math"/>
                          </a:rPr>
                          <m:t> ±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𝟗𝟒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 </m:t>
                    </m:r>
                    <m:r>
                      <a:rPr lang="cs-CZ" b="1" i="1" smtClean="0">
                        <a:latin typeface="Cambria Math"/>
                      </a:rPr>
                      <m:t>𝒔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  <m:r>
                      <a:rPr lang="cs-CZ" b="1" i="1" smtClean="0">
                        <a:latin typeface="Cambria Math"/>
                      </a:rPr>
                      <m:t>𝒐𝒅𝒄𝒉𝒚𝒍𝒌𝒐𝒖</m:t>
                    </m:r>
                    <m:r>
                      <a:rPr lang="cs-CZ" b="1" i="1" smtClean="0">
                        <a:latin typeface="Cambria Math"/>
                      </a:rPr>
                      <m:t> 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𝟑𝟓</m:t>
                    </m:r>
                    <m:r>
                      <a:rPr lang="cs-CZ" b="1" i="1" smtClean="0">
                        <a:latin typeface="Cambria Math"/>
                      </a:rPr>
                      <m:t>%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911569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498</TotalTime>
  <Words>419</Words>
  <Application>Microsoft Office PowerPoint</Application>
  <PresentationFormat>On-screen Show (4:3)</PresentationFormat>
  <Paragraphs>145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Cambria Math</vt:lpstr>
      <vt:lpstr>Wingdings</vt:lpstr>
      <vt:lpstr>Wingdings 3</vt:lpstr>
      <vt:lpstr>Motiv sady Office</vt:lpstr>
      <vt:lpstr>STATISTIKA 2</vt:lpstr>
      <vt:lpstr>Příklad 1</vt:lpstr>
      <vt:lpstr>Příklad 1</vt:lpstr>
      <vt:lpstr>Příklad 1</vt:lpstr>
      <vt:lpstr>Příklad 2</vt:lpstr>
      <vt:lpstr>Příklad 2</vt:lpstr>
      <vt:lpstr>Příklad 2</vt:lpstr>
      <vt:lpstr>Příklad 2</vt:lpstr>
      <vt:lpstr>Příklad 2</vt:lpstr>
      <vt:lpstr>PowerPoint Presentation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Kristýna Sichová</cp:lastModifiedBy>
  <cp:revision>59</cp:revision>
  <dcterms:created xsi:type="dcterms:W3CDTF">2011-12-03T14:12:28Z</dcterms:created>
  <dcterms:modified xsi:type="dcterms:W3CDTF">2024-08-24T15:20:27Z</dcterms:modified>
</cp:coreProperties>
</file>