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C45F6C9-827B-4349-8FF4-38B5D6F1D04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0A4471D-5110-44AE-A061-80D5066DA7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10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860441-B844-4F69-9FB4-ED3FCC31D9DC}" type="slidenum">
              <a:rPr lang="cs-CZ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978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944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200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31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315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700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320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994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88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342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123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042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A4471D-5110-44AE-A061-80D5066DA70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7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2B15E-FE72-4D83-94E3-38C2BCFDF3B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8C7BE-9840-42DF-867D-12C9D5C80F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891667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83325-0D2A-4DB5-908C-C0D5A190BE7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4BDF9-E0F4-4BBE-8474-4E8200DD88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85147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C603F-A060-4891-A090-0CB4B7A3BCF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544A3-F55A-4CD0-A606-C3EF5E314C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192897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A6D72-611F-4DB2-B580-8B2A568C8A2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7E39-4DEA-4BEC-B795-C06AA90127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0593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5AC0C-A184-4790-A1D8-F8768BA91E4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86BD3-6133-455A-B0DD-F0A3B64D2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53602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38531-B8AD-4174-91B8-798EBF28DA0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06A20-F9A7-40D2-9331-E9F455B4A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947375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59D71-27CD-4D90-9648-3EA79AE3483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E0835-FAFA-46CF-8CA7-8064E0DCD1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37808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7B995-BFC8-40EF-8BCF-D4240D6F98B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15BD1-81BD-418C-B831-C63E60AF89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923396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52CC5-4233-4114-8206-5B78BEE8183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75FAE-52CC-47FE-B1CC-58BD3777CD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352487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BEE57-C1B3-4EBA-A61F-1610DBC7E1F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DBB0E-0B70-4B1D-9676-565A69ADAB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5924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0D447-78DE-4B08-BC0D-F40E17626E5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E527-155C-464F-A182-3DCB4747C4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5659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FF6E1-1329-4EA1-902E-23281499C3A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014F9-410F-4578-9876-FD39F31B3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462840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B634E8-26F8-4721-A7A6-B2183508463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8DC8B0-6625-487F-B758-CB993382A9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Podmíněná pravděpodobnost</a:t>
            </a:r>
          </a:p>
          <a:p>
            <a:r>
              <a:rPr lang="cs-CZ" b="1" dirty="0"/>
              <a:t>Nezávislé jevy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VY_32_INOVACE_21-14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Příkad</a:t>
            </a:r>
            <a:r>
              <a:rPr lang="cs-CZ" b="1" dirty="0"/>
              <a:t>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Jev C – vložíme 1B + 2Č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Č/</m:t>
                        </m:r>
                        <m:r>
                          <a:rPr lang="cs-CZ" b="1" i="1" smtClean="0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 baseline="-25000" smtClean="0">
                        <a:latin typeface="Cambria Math"/>
                      </a:rPr>
                      <m:t>𝟑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𝟏𝟑𝟑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P = P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 + P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 + P</a:t>
                </a:r>
                <a:r>
                  <a:rPr lang="cs-CZ" b="1" baseline="-25000" dirty="0"/>
                  <a:t>3</a:t>
                </a:r>
                <a:r>
                  <a:rPr lang="cs-CZ" b="1" dirty="0"/>
                  <a:t> = 0,333 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2422670"/>
      </p:ext>
    </p:extLst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br>
                  <a:rPr lang="cs-CZ" dirty="0"/>
                </a:br>
                <a:r>
                  <a:rPr lang="cs-CZ" b="1" dirty="0"/>
                  <a:t>Řešení:</a:t>
                </a:r>
                <a:br>
                  <a:rPr lang="cs-CZ" b="1" dirty="0"/>
                </a:br>
                <a:r>
                  <a:rPr lang="cs-CZ" b="1" dirty="0"/>
                  <a:t>Každou taženou kouli do soudí</a:t>
                </a:r>
                <a:br>
                  <a:rPr lang="cs-CZ" b="1" dirty="0"/>
                </a:br>
                <a:r>
                  <a:rPr lang="cs-CZ" b="1" dirty="0"/>
                  <a:t>ihned vracíme, tzn. každý tah</a:t>
                </a:r>
                <a:br>
                  <a:rPr lang="cs-CZ" b="1" dirty="0"/>
                </a:br>
                <a:r>
                  <a:rPr lang="cs-CZ" b="1" dirty="0"/>
                  <a:t>probíhá z 15 koulí.</a:t>
                </a:r>
              </a:p>
              <a:p>
                <a:r>
                  <a:rPr lang="cs-CZ" b="1" dirty="0"/>
                  <a:t>Jednotlivé tahy jsou nezávislé, proto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𝟎𝟑𝟓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333082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b="1" dirty="0"/>
              <a:t>Řešení:</a:t>
            </a:r>
          </a:p>
          <a:p>
            <a:r>
              <a:rPr lang="cs-CZ" b="1" dirty="0"/>
              <a:t>P(A) = 0,6 je pravd. zásahu prvním,</a:t>
            </a:r>
            <a:br>
              <a:rPr lang="cs-CZ" b="1" dirty="0"/>
            </a:br>
            <a:r>
              <a:rPr lang="cs-CZ" b="1" dirty="0"/>
              <a:t>P(A´) = 0,4 je pravd. „</a:t>
            </a:r>
            <a:r>
              <a:rPr lang="cs-CZ" b="1" dirty="0" err="1"/>
              <a:t>nezásahu</a:t>
            </a:r>
            <a:r>
              <a:rPr lang="cs-CZ" b="1" dirty="0"/>
              <a:t>“ prvním</a:t>
            </a:r>
          </a:p>
          <a:p>
            <a:r>
              <a:rPr lang="cs-CZ" b="1" dirty="0"/>
              <a:t>P(B) = 0,7 je pravd. zásahu druhým,</a:t>
            </a:r>
            <a:br>
              <a:rPr lang="cs-CZ" b="1" dirty="0"/>
            </a:br>
            <a:r>
              <a:rPr lang="cs-CZ" b="1" dirty="0"/>
              <a:t>P(B´) = 0,3 je pravd. „</a:t>
            </a:r>
            <a:r>
              <a:rPr lang="cs-CZ" b="1" dirty="0" err="1"/>
              <a:t>nezásahu</a:t>
            </a:r>
            <a:r>
              <a:rPr lang="cs-CZ" b="1" dirty="0"/>
              <a:t>“ druhým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721671"/>
      </p:ext>
    </p:extLst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žádný nezasáhne cíl:</a:t>
            </a:r>
          </a:p>
          <a:p>
            <a:r>
              <a:rPr lang="cs-CZ" b="1" dirty="0"/>
              <a:t>P(a) = 0,4 . 0,3 = 0,12</a:t>
            </a:r>
          </a:p>
          <a:p>
            <a:r>
              <a:rPr lang="cs-CZ" b="1" dirty="0"/>
              <a:t>b) právě jeden zasáhne cíl:</a:t>
            </a:r>
          </a:p>
          <a:p>
            <a:r>
              <a:rPr lang="cs-CZ" b="1" dirty="0"/>
              <a:t>P(b) = 0,6 . 0,3 + 0,4 . 0,7 = 0,46</a:t>
            </a:r>
          </a:p>
          <a:p>
            <a:r>
              <a:rPr lang="cs-CZ" b="1" dirty="0"/>
              <a:t>c) oba zasáhnou cíl:</a:t>
            </a:r>
          </a:p>
          <a:p>
            <a:r>
              <a:rPr lang="cs-CZ" b="1" dirty="0"/>
              <a:t>P(c) = 0,7 . 0,6 = 0,42</a:t>
            </a:r>
          </a:p>
        </p:txBody>
      </p:sp>
    </p:spTree>
    <p:extLst>
      <p:ext uri="{BB962C8B-B14F-4D97-AF65-F5344CB8AC3E}">
        <p14:creationId xmlns:p14="http://schemas.microsoft.com/office/powerpoint/2010/main" val="29534890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b="1" dirty="0"/>
              <a:t>Děkuji za pozornost</a:t>
            </a:r>
            <a:br>
              <a:rPr lang="cs-CZ" b="1" dirty="0"/>
            </a:br>
            <a:r>
              <a:rPr lang="cs-CZ" b="1" dirty="0"/>
              <a:t>Autor DUM: Mgr. Jan </a:t>
            </a:r>
            <a:r>
              <a:rPr lang="cs-CZ" b="1" dirty="0" err="1"/>
              <a:t>Bajnar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44928267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 osudí máme 4 modré a 3 bílé koule.</a:t>
            </a:r>
            <a:br>
              <a:rPr lang="cs-CZ" b="1" dirty="0"/>
            </a:br>
            <a:r>
              <a:rPr lang="cs-CZ" b="1" dirty="0"/>
              <a:t>Táhneme dvakrát, přičemž po prvním</a:t>
            </a:r>
            <a:br>
              <a:rPr lang="cs-CZ" b="1" dirty="0"/>
            </a:br>
            <a:r>
              <a:rPr lang="cs-CZ" b="1" dirty="0"/>
              <a:t>tahu kouli nevracíme.</a:t>
            </a:r>
          </a:p>
          <a:p>
            <a:r>
              <a:rPr lang="cs-CZ" b="1" dirty="0"/>
              <a:t>Vypočítejte pravděpodobnost tažení</a:t>
            </a:r>
            <a:br>
              <a:rPr lang="cs-CZ" b="1" dirty="0"/>
            </a:br>
            <a:r>
              <a:rPr lang="cs-CZ" b="1" dirty="0"/>
              <a:t>bílé koule ve druhém tahu.</a:t>
            </a:r>
          </a:p>
        </p:txBody>
      </p:sp>
    </p:spTree>
    <p:extLst>
      <p:ext uri="{BB962C8B-B14F-4D97-AF65-F5344CB8AC3E}">
        <p14:creationId xmlns:p14="http://schemas.microsoft.com/office/powerpoint/2010/main" val="364295888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 urně jsou 4 bílé a 2 černé koule.</a:t>
            </a:r>
            <a:br>
              <a:rPr lang="cs-CZ" b="1" dirty="0"/>
            </a:br>
            <a:r>
              <a:rPr lang="cs-CZ" b="1" dirty="0"/>
              <a:t>Náhodně vybereme 3 a bez zjišťování</a:t>
            </a:r>
            <a:br>
              <a:rPr lang="cs-CZ" b="1" dirty="0"/>
            </a:br>
            <a:r>
              <a:rPr lang="cs-CZ" b="1" dirty="0"/>
              <a:t>barvy je vložíme do druhé urny.</a:t>
            </a:r>
          </a:p>
          <a:p>
            <a:r>
              <a:rPr lang="cs-CZ" b="1" dirty="0"/>
              <a:t>Jaká je pravděpodobnost, že náhodně</a:t>
            </a:r>
            <a:br>
              <a:rPr lang="cs-CZ" b="1" dirty="0"/>
            </a:br>
            <a:r>
              <a:rPr lang="cs-CZ" b="1" dirty="0"/>
              <a:t>vybraná koule z druhé urny je černá?</a:t>
            </a:r>
          </a:p>
        </p:txBody>
      </p:sp>
    </p:spTree>
    <p:extLst>
      <p:ext uri="{BB962C8B-B14F-4D97-AF65-F5344CB8AC3E}">
        <p14:creationId xmlns:p14="http://schemas.microsoft.com/office/powerpoint/2010/main" val="262346432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 osudí je 6 bílých, 4 červené </a:t>
            </a:r>
            <a:br>
              <a:rPr lang="cs-CZ" b="1" dirty="0"/>
            </a:br>
            <a:r>
              <a:rPr lang="cs-CZ" b="1" dirty="0"/>
              <a:t>a 5 modrých koulí. Táhneme postupně</a:t>
            </a:r>
            <a:br>
              <a:rPr lang="cs-CZ" b="1" dirty="0"/>
            </a:br>
            <a:r>
              <a:rPr lang="cs-CZ" b="1" dirty="0"/>
              <a:t>3 koule, přičemž každou vytaženou kouli</a:t>
            </a:r>
            <a:br>
              <a:rPr lang="cs-CZ" b="1" dirty="0"/>
            </a:br>
            <a:r>
              <a:rPr lang="cs-CZ" b="1" dirty="0"/>
              <a:t>vrátíme do osudí dříve, než táhneme</a:t>
            </a:r>
            <a:br>
              <a:rPr lang="cs-CZ" b="1" dirty="0"/>
            </a:br>
            <a:r>
              <a:rPr lang="cs-CZ" b="1" dirty="0"/>
              <a:t>další. Jaká je pravděpodobnost, že</a:t>
            </a:r>
            <a:br>
              <a:rPr lang="cs-CZ" b="1" dirty="0"/>
            </a:br>
            <a:r>
              <a:rPr lang="cs-CZ" b="1" dirty="0"/>
              <a:t>první tažená koule bude bílá, druhá</a:t>
            </a:r>
            <a:br>
              <a:rPr lang="cs-CZ" b="1" dirty="0"/>
            </a:br>
            <a:r>
              <a:rPr lang="cs-CZ" b="1" dirty="0"/>
              <a:t>červená a třetí modrá ?</a:t>
            </a:r>
          </a:p>
        </p:txBody>
      </p:sp>
    </p:spTree>
    <p:extLst>
      <p:ext uri="{BB962C8B-B14F-4D97-AF65-F5344CB8AC3E}">
        <p14:creationId xmlns:p14="http://schemas.microsoft.com/office/powerpoint/2010/main" val="1054829166"/>
      </p:ext>
    </p:extLst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Dva střelci střílejí nezávisle na sobě na cíl.</a:t>
            </a:r>
            <a:br>
              <a:rPr lang="cs-CZ" b="1" dirty="0"/>
            </a:br>
            <a:r>
              <a:rPr lang="cs-CZ" b="1" dirty="0"/>
              <a:t>Pravděpodobnost zásahu prvním je 0,6</a:t>
            </a:r>
            <a:br>
              <a:rPr lang="cs-CZ" b="1" dirty="0"/>
            </a:br>
            <a:r>
              <a:rPr lang="cs-CZ" b="1" dirty="0"/>
              <a:t>a pravděpodobnost zásahu druhým 0,7.</a:t>
            </a:r>
            <a:br>
              <a:rPr lang="cs-CZ" b="1" dirty="0"/>
            </a:br>
            <a:r>
              <a:rPr lang="cs-CZ" b="1" dirty="0"/>
              <a:t>Každý má jeden výstřel.</a:t>
            </a:r>
            <a:br>
              <a:rPr lang="cs-CZ" b="1" dirty="0"/>
            </a:br>
            <a:r>
              <a:rPr lang="cs-CZ" b="1" dirty="0"/>
              <a:t>Jaká je pravděpodobnost, že</a:t>
            </a:r>
          </a:p>
          <a:p>
            <a:r>
              <a:rPr lang="cs-CZ" b="1" dirty="0"/>
              <a:t>a) žádný nezasáhl cíl</a:t>
            </a:r>
          </a:p>
          <a:p>
            <a:r>
              <a:rPr lang="cs-CZ" b="1" dirty="0"/>
              <a:t>b) právě jeden zasáhl cíl</a:t>
            </a:r>
          </a:p>
          <a:p>
            <a:r>
              <a:rPr lang="cs-CZ" b="1" dirty="0"/>
              <a:t>c) oba zasáhli cíl ?</a:t>
            </a:r>
          </a:p>
        </p:txBody>
      </p:sp>
    </p:spTree>
    <p:extLst>
      <p:ext uri="{BB962C8B-B14F-4D97-AF65-F5344CB8AC3E}">
        <p14:creationId xmlns:p14="http://schemas.microsoft.com/office/powerpoint/2010/main" val="27487880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endParaRPr lang="cs-CZ" b="1" dirty="0"/>
              </a:p>
              <a:p>
                <a:r>
                  <a:rPr lang="cs-CZ" b="1" dirty="0"/>
                  <a:t>Pravděpodobnost tažení modré při</a:t>
                </a:r>
                <a:br>
                  <a:rPr lang="cs-CZ" b="1" dirty="0"/>
                </a:br>
                <a:r>
                  <a:rPr lang="cs-CZ" b="1" dirty="0"/>
                  <a:t>prvním tahu je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𝑴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cs-CZ" b="1" dirty="0"/>
                  <a:t> .</a:t>
                </a:r>
              </a:p>
              <a:p>
                <a:r>
                  <a:rPr lang="cs-CZ" b="1" dirty="0"/>
                  <a:t>Pro druhý tah zůstávají v urně 3M + 3B,</a:t>
                </a:r>
                <a:br>
                  <a:rPr lang="cs-CZ" b="1" dirty="0"/>
                </a:br>
                <a:r>
                  <a:rPr lang="cs-CZ" b="1" dirty="0"/>
                  <a:t>pak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𝑩</m:t>
                        </m:r>
                        <m:r>
                          <a:rPr lang="cs-CZ" b="1" i="1" smtClean="0">
                            <a:latin typeface="Cambria Math"/>
                          </a:rPr>
                          <m:t>/</m:t>
                        </m:r>
                        <m:r>
                          <a:rPr lang="cs-CZ" b="1" i="1" smtClean="0">
                            <a:latin typeface="Cambria Math"/>
                          </a:rPr>
                          <m:t>𝑴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</m:oMath>
                </a14:m>
                <a:endParaRPr lang="cs-CZ" b="1" dirty="0"/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56315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Pravděpodobnost tažení bílé při</a:t>
                </a:r>
                <a:br>
                  <a:rPr lang="cs-CZ" b="1" dirty="0"/>
                </a:br>
                <a:r>
                  <a:rPr lang="cs-CZ" b="1" dirty="0"/>
                  <a:t>prvním tahu je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cs-CZ" b="1" dirty="0"/>
              </a:p>
              <a:p>
                <a:r>
                  <a:rPr lang="cs-CZ" b="1" dirty="0"/>
                  <a:t>Pro druhý tah zůstávají v urně 4M + 2B,</a:t>
                </a:r>
                <a:br>
                  <a:rPr lang="cs-CZ" b="1" dirty="0"/>
                </a:br>
                <a:r>
                  <a:rPr lang="cs-CZ" b="1" dirty="0"/>
                  <a:t>pak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  <m:r>
                          <a:rPr lang="cs-CZ" b="1" i="1">
                            <a:latin typeface="Cambria Math"/>
                          </a:rPr>
                          <m:t>/</m:t>
                        </m:r>
                        <m:r>
                          <a:rPr lang="cs-CZ" b="1" i="1" smtClean="0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.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Celková pravděpodobnost je dána součtem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𝟒𝟐𝟖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79897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/>
              </a:p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Jev A – do druhé urny vložíme 3 B</a:t>
                </a:r>
                <a:br>
                  <a:rPr lang="cs-CZ" b="1" dirty="0"/>
                </a:br>
                <a:r>
                  <a:rPr lang="cs-CZ" b="1" dirty="0"/>
                  <a:t>Jev Č – táhneme černou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     P(Č/A) = 0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 baseline="-25000" smtClean="0">
                        <a:latin typeface="Cambria Math"/>
                      </a:rPr>
                      <m:t>𝟏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/>
                  <a:t> 0 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3749119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0" i="1" dirty="0">
                  <a:latin typeface="Cambria Math"/>
                </a:endParaRPr>
              </a:p>
              <a:p>
                <a:r>
                  <a:rPr lang="cs-CZ" b="1" dirty="0"/>
                  <a:t>Jev B – vložíme 2B + 1Č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Č/</m:t>
                        </m:r>
                        <m:r>
                          <a:rPr lang="cs-CZ" b="1" i="1" smtClean="0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 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r>
                      <a:rPr lang="cs-CZ" b="1" i="1" baseline="-25000" smtClean="0">
                        <a:latin typeface="Cambria Math"/>
                      </a:rPr>
                      <m:t>𝟐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</m:oMath>
                </a14:m>
                <a:r>
                  <a:rPr lang="cs-CZ" b="1" dirty="0"/>
                  <a:t> 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01024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575</Words>
  <Application>Microsoft Office PowerPoint</Application>
  <PresentationFormat>On-screen Show (4:3)</PresentationFormat>
  <Paragraphs>77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Wingdings</vt:lpstr>
      <vt:lpstr>Wingdings 3</vt:lpstr>
      <vt:lpstr>Motiv sady Office</vt:lpstr>
      <vt:lpstr>Test č.2</vt:lpstr>
      <vt:lpstr>Příklad 1</vt:lpstr>
      <vt:lpstr>Příklad 2</vt:lpstr>
      <vt:lpstr>Příklad 3</vt:lpstr>
      <vt:lpstr>Příklad 4</vt:lpstr>
      <vt:lpstr>Příklad 1</vt:lpstr>
      <vt:lpstr>Příklad 1</vt:lpstr>
      <vt:lpstr>Příklad 2</vt:lpstr>
      <vt:lpstr>Příklad 2</vt:lpstr>
      <vt:lpstr>Příkad 2</vt:lpstr>
      <vt:lpstr>Příklad 3</vt:lpstr>
      <vt:lpstr>Příklad 4</vt:lpstr>
      <vt:lpstr>Příklad 4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60</cp:revision>
  <dcterms:created xsi:type="dcterms:W3CDTF">2011-12-03T14:12:28Z</dcterms:created>
  <dcterms:modified xsi:type="dcterms:W3CDTF">2024-08-24T15:19:37Z</dcterms:modified>
</cp:coreProperties>
</file>