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60" r:id="rId4"/>
    <p:sldId id="258" r:id="rId5"/>
    <p:sldId id="277" r:id="rId6"/>
    <p:sldId id="259" r:id="rId7"/>
    <p:sldId id="261" r:id="rId8"/>
    <p:sldId id="279" r:id="rId9"/>
    <p:sldId id="280" r:id="rId10"/>
    <p:sldId id="281" r:id="rId11"/>
    <p:sldId id="263" r:id="rId12"/>
    <p:sldId id="264" r:id="rId13"/>
    <p:sldId id="265" r:id="rId14"/>
    <p:sldId id="266" r:id="rId15"/>
    <p:sldId id="267" r:id="rId16"/>
    <p:sldId id="268" r:id="rId17"/>
    <p:sldId id="275" r:id="rId18"/>
    <p:sldId id="276" r:id="rId19"/>
    <p:sldId id="271" r:id="rId20"/>
    <p:sldId id="272" r:id="rId21"/>
    <p:sldId id="282" r:id="rId22"/>
    <p:sldId id="274" r:id="rId23"/>
    <p:sldId id="273" r:id="rId24"/>
  </p:sldIdLst>
  <p:sldSz cx="9144000" cy="6858000" type="screen4x3"/>
  <p:notesSz cx="6888163" cy="10020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pPr>
              <a:defRPr/>
            </a:pPr>
            <a:fld id="{E8BCDBA2-F68F-4131-A77A-E2E164780E80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pPr>
              <a:defRPr/>
            </a:pPr>
            <a:fld id="{23CB374F-3BBB-4DC4-880C-8DA66617EC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573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pPr>
              <a:defRPr/>
            </a:pPr>
            <a:fld id="{C9428321-9DD5-4E7C-B353-997A6491C793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10088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pPr>
              <a:defRPr/>
            </a:pPr>
            <a:fld id="{FE542AEA-9B0F-4A69-A12E-259809F3D7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8664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5A684E-AA1E-4E01-9630-D694FB95EE15}" type="slidenum">
              <a:rPr lang="cs-CZ" smtClean="0"/>
              <a:pPr eaLnBrk="1" hangingPunct="1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42AEA-9B0F-4A69-A12E-259809F3D7C4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39175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2C57597-D9CC-40F6-84A1-5DF59EFEAB2E}" type="slidenum">
              <a:rPr lang="cs-CZ" smtClean="0"/>
              <a:pPr eaLnBrk="1" hangingPunct="1"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469DB9B-37E9-4EF7-83FB-C750512B8789}" type="slidenum">
              <a:rPr lang="cs-CZ" smtClean="0"/>
              <a:pPr eaLnBrk="1" hangingPunct="1"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ADD31F6-4BBC-484A-BDE2-C5548034A225}" type="slidenum">
              <a:rPr lang="cs-CZ" smtClean="0"/>
              <a:pPr eaLnBrk="1" hangingPunct="1"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136387D-6AB1-442A-A864-CDDFD039E707}" type="slidenum">
              <a:rPr lang="cs-CZ" smtClean="0"/>
              <a:pPr eaLnBrk="1" hangingPunct="1"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C5EE13A-72A4-441C-83F9-9E2A8DB04617}" type="slidenum">
              <a:rPr lang="cs-CZ" smtClean="0"/>
              <a:pPr eaLnBrk="1" hangingPunct="1"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48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2922964-4DB8-479A-A9BD-BABA9D310D38}" type="slidenum">
              <a:rPr lang="cs-CZ" smtClean="0"/>
              <a:pPr eaLnBrk="1" hangingPunct="1"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42AEA-9B0F-4A69-A12E-259809F3D7C4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1051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42AEA-9B0F-4A69-A12E-259809F3D7C4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12875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789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7629A5B-4471-4770-BAE1-AFF71441E148}" type="slidenum">
              <a:rPr lang="cs-CZ" smtClean="0"/>
              <a:pPr eaLnBrk="1" hangingPunct="1"/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2C9455B-89AB-458D-B8A3-1BC8B57D0C26}" type="slidenum">
              <a:rPr lang="cs-CZ" smtClean="0"/>
              <a:pPr eaLnBrk="1" hangingPunct="1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89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2DB84C3-BE86-4FCB-AC1B-33717A3FD5C5}" type="slidenum">
              <a:rPr lang="cs-CZ" smtClean="0"/>
              <a:pPr eaLnBrk="1" hangingPunct="1"/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42AEA-9B0F-4A69-A12E-259809F3D7C4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67469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42AEA-9B0F-4A69-A12E-259809F3D7C4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69660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42AEA-9B0F-4A69-A12E-259809F3D7C4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99360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10C362C-8680-4CC0-8EA3-EAC233BB79DE}" type="slidenum">
              <a:rPr lang="cs-CZ" smtClean="0"/>
              <a:pPr eaLnBrk="1" hangingPunct="1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20763BE-3DFA-4582-B146-8F294CAE3CBE}" type="slidenum">
              <a:rPr lang="cs-CZ" smtClean="0"/>
              <a:pPr eaLnBrk="1" hangingPunct="1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42AEA-9B0F-4A69-A12E-259809F3D7C4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7255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B465C78-C4DF-4209-A753-85B410CFDBD5}" type="slidenum">
              <a:rPr lang="cs-CZ" smtClean="0"/>
              <a:pPr eaLnBrk="1" hangingPunct="1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4BE1B84-D618-4299-B771-98E2FC245E13}" type="slidenum">
              <a:rPr lang="cs-CZ" smtClean="0"/>
              <a:pPr eaLnBrk="1" hangingPunct="1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42AEA-9B0F-4A69-A12E-259809F3D7C4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3871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42AEA-9B0F-4A69-A12E-259809F3D7C4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156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Klepnutím lze upravit styl předlohy podnadpisů.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298CD-D3B7-4FD3-BB67-2A6797E1ACCF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08A94-6148-4AE3-B113-228110EB00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8955675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97A8A-4A92-433D-A313-AC3435B75673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3599D-ED3B-4A48-BFFB-48B025FA4E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0126448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6D205-A039-4287-93BB-195B8669F95D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6A252-AAC7-4E6E-A163-A6F1142BFA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831326"/>
      </p:ext>
    </p:extLst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C2B93-A2EF-4974-A947-16CD83222DA1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1FFCF-DB23-459A-A651-559F8DD0E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166901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980C4-6DD1-4BE5-8FD5-0A7E8F1A1DE5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669D8-7EA9-4CDF-AEE8-59FDA92739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356045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EB2A8-1444-4378-B097-823427CBEF44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FA040-E29B-428E-AA97-052DF4E26F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736543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F67DE-AE13-4E3E-B053-753F2BFB6B6A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7DF3B-A604-4BFD-94A4-88D0C32710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1170536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4ED77-4262-494D-9E4F-4D5BA33158F1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53DD1-706A-4F36-B343-41BB4B9AD1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3543536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2F6F6-8351-4359-B309-8ADE5EED14BB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33ED8-CADA-40A0-B68E-8D223BB47F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539140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FB922-E7AE-4452-B834-8C587BBC77D8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4B407-B744-4739-8782-347DAF979C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711435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DD982-1180-4DA2-9EA7-79296EA6BB40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DCCEA-00A6-4E69-95B3-C56D93F855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0600245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5F90E-00EB-421A-9FBB-0E45FC74867F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B8498-7DF3-4ADA-AA11-3068B5ED62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6643586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C61AB87-D144-434C-B370-8139D990FF20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BF84522-0CCF-4FEC-9564-4AE54E9956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  <p:sldLayoutId id="2147483887" r:id="rId12"/>
  </p:sldLayoutIdLst>
  <p:transition>
    <p:randomBar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Pravděpodobnost 12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Zásobník úloh – nezávislé jevy – systémy</a:t>
            </a:r>
            <a:br>
              <a:rPr lang="cs-CZ" b="1" dirty="0"/>
            </a:br>
            <a:r>
              <a:rPr lang="cs-CZ" b="1" dirty="0"/>
              <a:t>zadané graficky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>
                <a:solidFill>
                  <a:schemeClr val="bg1">
                    <a:lumMod val="65000"/>
                  </a:schemeClr>
                </a:solidFill>
              </a:rPr>
              <a:t>VY_32_INOVACE_21-13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b="1" dirty="0"/>
              <a:t>Pravděpodobnost, že proud projde</a:t>
            </a:r>
            <a:br>
              <a:rPr lang="cs-CZ" b="1" dirty="0"/>
            </a:br>
            <a:r>
              <a:rPr lang="cs-CZ" b="1" dirty="0"/>
              <a:t>je pak </a:t>
            </a:r>
          </a:p>
          <a:p>
            <a:r>
              <a:rPr lang="cs-CZ" b="1" dirty="0"/>
              <a:t>P = 1 – P(A´) . P(B´) =</a:t>
            </a:r>
            <a:br>
              <a:rPr lang="cs-CZ" b="1" dirty="0"/>
            </a:br>
            <a:r>
              <a:rPr lang="cs-CZ" b="1" dirty="0"/>
              <a:t>   =  1 – 0,05 . 0,235 = 0,988 </a:t>
            </a:r>
          </a:p>
        </p:txBody>
      </p:sp>
    </p:spTree>
    <p:extLst>
      <p:ext uri="{BB962C8B-B14F-4D97-AF65-F5344CB8AC3E}">
        <p14:creationId xmlns:p14="http://schemas.microsoft.com/office/powerpoint/2010/main" val="37777754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Příklad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Elektrické spotřebiče jsou zapojeny</a:t>
            </a:r>
            <a:br>
              <a:rPr lang="cs-CZ" b="1" dirty="0"/>
            </a:br>
            <a:r>
              <a:rPr lang="cs-CZ" b="1" dirty="0"/>
              <a:t>podle schématu na obr.3. </a:t>
            </a:r>
          </a:p>
          <a:p>
            <a:pPr>
              <a:defRPr/>
            </a:pPr>
            <a:r>
              <a:rPr lang="cs-CZ" b="1" dirty="0"/>
              <a:t>Pravděpodobnost poruchy spotřebičů</a:t>
            </a:r>
            <a:br>
              <a:rPr lang="cs-CZ" b="1" dirty="0"/>
            </a:br>
            <a:r>
              <a:rPr lang="cs-CZ" b="1" dirty="0"/>
              <a:t>je P(A1) = 0,4, P(B1)= 0,6, P(B2)= 0,3</a:t>
            </a:r>
            <a:br>
              <a:rPr lang="cs-CZ" b="1" dirty="0"/>
            </a:br>
            <a:r>
              <a:rPr lang="cs-CZ" b="1" dirty="0"/>
              <a:t>P(B3) = 0,1 , P(A2) = 0,5.</a:t>
            </a:r>
          </a:p>
          <a:p>
            <a:pPr>
              <a:defRPr/>
            </a:pPr>
            <a:r>
              <a:rPr lang="cs-CZ" b="1" dirty="0"/>
              <a:t>Jaká je pravděpodobnost, že vedení</a:t>
            </a:r>
            <a:br>
              <a:rPr lang="cs-CZ" b="1" dirty="0"/>
            </a:br>
            <a:r>
              <a:rPr lang="cs-CZ" b="1" dirty="0"/>
              <a:t>nebude mezi body K a L přerušeno?</a:t>
            </a:r>
          </a:p>
        </p:txBody>
      </p:sp>
    </p:spTree>
  </p:cSld>
  <p:clrMapOvr>
    <a:masterClrMapping/>
  </p:clrMapOvr>
  <p:transition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Příklad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Obrázek 3</a:t>
            </a:r>
          </a:p>
          <a:p>
            <a:pPr>
              <a:defRPr/>
            </a:pPr>
            <a:endParaRPr lang="cs-CZ" b="1" dirty="0"/>
          </a:p>
        </p:txBody>
      </p:sp>
      <p:pic>
        <p:nvPicPr>
          <p:cNvPr id="3074" name="Picture 2" descr="F:\obr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2281238"/>
            <a:ext cx="5448300" cy="229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Příklad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Řešení:</a:t>
            </a:r>
          </a:p>
          <a:p>
            <a:pPr>
              <a:defRPr/>
            </a:pPr>
            <a:r>
              <a:rPr lang="cs-CZ" b="1" dirty="0" err="1"/>
              <a:t>Pravděp</a:t>
            </a:r>
            <a:r>
              <a:rPr lang="cs-CZ" b="1" dirty="0"/>
              <a:t>. Poruchy        </a:t>
            </a:r>
            <a:r>
              <a:rPr lang="cs-CZ" b="1" dirty="0" err="1"/>
              <a:t>Pravděp</a:t>
            </a:r>
            <a:r>
              <a:rPr lang="cs-CZ" b="1" dirty="0"/>
              <a:t>. Projde</a:t>
            </a:r>
            <a:br>
              <a:rPr lang="cs-CZ" b="1" dirty="0"/>
            </a:br>
            <a:r>
              <a:rPr lang="cs-CZ" b="1" dirty="0"/>
              <a:t>P(A</a:t>
            </a:r>
            <a:r>
              <a:rPr lang="cs-CZ" b="1" baseline="-25000" dirty="0"/>
              <a:t>1</a:t>
            </a:r>
            <a:r>
              <a:rPr lang="cs-CZ" b="1" dirty="0"/>
              <a:t>) = 0,4                    P(A´</a:t>
            </a:r>
            <a:r>
              <a:rPr lang="cs-CZ" b="1" baseline="-25000" dirty="0"/>
              <a:t>1</a:t>
            </a:r>
            <a:r>
              <a:rPr lang="cs-CZ" b="1" dirty="0"/>
              <a:t>) = 0,6</a:t>
            </a:r>
            <a:br>
              <a:rPr lang="cs-CZ" b="1" dirty="0"/>
            </a:br>
            <a:r>
              <a:rPr lang="cs-CZ" b="1" dirty="0"/>
              <a:t>P(A</a:t>
            </a:r>
            <a:r>
              <a:rPr lang="cs-CZ" b="1" baseline="-25000" dirty="0"/>
              <a:t>2</a:t>
            </a:r>
            <a:r>
              <a:rPr lang="cs-CZ" b="1" dirty="0"/>
              <a:t>) = 0,5                    P(A´</a:t>
            </a:r>
            <a:r>
              <a:rPr lang="cs-CZ" b="1" baseline="-25000" dirty="0"/>
              <a:t>2</a:t>
            </a:r>
            <a:r>
              <a:rPr lang="cs-CZ" b="1" dirty="0"/>
              <a:t>) = 0,5</a:t>
            </a:r>
            <a:br>
              <a:rPr lang="cs-CZ" b="1" dirty="0"/>
            </a:br>
            <a:r>
              <a:rPr lang="cs-CZ" b="1" dirty="0"/>
              <a:t>P(B</a:t>
            </a:r>
            <a:r>
              <a:rPr lang="cs-CZ" b="1" baseline="-25000" dirty="0"/>
              <a:t>1</a:t>
            </a:r>
            <a:r>
              <a:rPr lang="cs-CZ" b="1" dirty="0"/>
              <a:t>) = 0,6                    P(B´</a:t>
            </a:r>
            <a:r>
              <a:rPr lang="cs-CZ" b="1" baseline="-25000" dirty="0"/>
              <a:t>1</a:t>
            </a:r>
            <a:r>
              <a:rPr lang="cs-CZ" b="1" dirty="0"/>
              <a:t>) = 0,4</a:t>
            </a:r>
            <a:br>
              <a:rPr lang="cs-CZ" b="1" dirty="0"/>
            </a:br>
            <a:r>
              <a:rPr lang="cs-CZ" b="1" dirty="0"/>
              <a:t>P(B</a:t>
            </a:r>
            <a:r>
              <a:rPr lang="cs-CZ" b="1" baseline="-25000" dirty="0"/>
              <a:t>2</a:t>
            </a:r>
            <a:r>
              <a:rPr lang="cs-CZ" b="1" dirty="0"/>
              <a:t>) = 0,3                    P(B´</a:t>
            </a:r>
            <a:r>
              <a:rPr lang="cs-CZ" b="1" baseline="-25000" dirty="0"/>
              <a:t>2</a:t>
            </a:r>
            <a:r>
              <a:rPr lang="cs-CZ" b="1" dirty="0"/>
              <a:t>) = 0,7</a:t>
            </a:r>
            <a:br>
              <a:rPr lang="cs-CZ" b="1" dirty="0"/>
            </a:br>
            <a:r>
              <a:rPr lang="cs-CZ" b="1" dirty="0"/>
              <a:t>P(B</a:t>
            </a:r>
            <a:r>
              <a:rPr lang="cs-CZ" b="1" baseline="-25000" dirty="0"/>
              <a:t>3</a:t>
            </a:r>
            <a:r>
              <a:rPr lang="cs-CZ" b="1" dirty="0"/>
              <a:t>) = 0,1                    P(B´</a:t>
            </a:r>
            <a:r>
              <a:rPr lang="cs-CZ" b="1" baseline="-25000" dirty="0"/>
              <a:t>3</a:t>
            </a:r>
            <a:r>
              <a:rPr lang="cs-CZ" b="1" dirty="0"/>
              <a:t>) = 0,9</a:t>
            </a:r>
          </a:p>
          <a:p>
            <a:pPr>
              <a:defRPr/>
            </a:pPr>
            <a:endParaRPr lang="cs-CZ" b="1" dirty="0"/>
          </a:p>
        </p:txBody>
      </p:sp>
    </p:spTree>
  </p:cSld>
  <p:clrMapOvr>
    <a:masterClrMapping/>
  </p:clrMapOvr>
  <p:transition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Příklad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Pravděpodobnost, že proud projde</a:t>
            </a:r>
            <a:br>
              <a:rPr lang="cs-CZ" b="1" dirty="0"/>
            </a:br>
            <a:r>
              <a:rPr lang="cs-CZ" b="1" dirty="0"/>
              <a:t>soustavou B:</a:t>
            </a:r>
          </a:p>
          <a:p>
            <a:pPr>
              <a:defRPr/>
            </a:pPr>
            <a:r>
              <a:rPr lang="cs-CZ" b="1" dirty="0"/>
              <a:t>P(B´) = 1 – P(B</a:t>
            </a:r>
            <a:r>
              <a:rPr lang="cs-CZ" b="1" baseline="-25000" dirty="0"/>
              <a:t>1</a:t>
            </a:r>
            <a:r>
              <a:rPr lang="cs-CZ" b="1" dirty="0"/>
              <a:t>). P(B</a:t>
            </a:r>
            <a:r>
              <a:rPr lang="cs-CZ" b="1" baseline="-25000" dirty="0"/>
              <a:t>2</a:t>
            </a:r>
            <a:r>
              <a:rPr lang="cs-CZ" b="1" dirty="0"/>
              <a:t>). P(B</a:t>
            </a:r>
            <a:r>
              <a:rPr lang="cs-CZ" b="1" baseline="-25000" dirty="0"/>
              <a:t>3</a:t>
            </a:r>
            <a:r>
              <a:rPr lang="cs-CZ" b="1" dirty="0"/>
              <a:t>) =</a:t>
            </a:r>
          </a:p>
          <a:p>
            <a:pPr>
              <a:defRPr/>
            </a:pPr>
            <a:r>
              <a:rPr lang="cs-CZ" b="1" dirty="0"/>
              <a:t>P(B´) = 1 – 0,6 .0,3. 0,1 = 0,982</a:t>
            </a:r>
          </a:p>
          <a:p>
            <a:pPr>
              <a:defRPr/>
            </a:pPr>
            <a:r>
              <a:rPr lang="cs-CZ" b="1" dirty="0"/>
              <a:t>P = P(A</a:t>
            </a:r>
            <a:r>
              <a:rPr lang="cs-CZ" b="1" baseline="-25000" dirty="0"/>
              <a:t>1</a:t>
            </a:r>
            <a:r>
              <a:rPr lang="cs-CZ" b="1" dirty="0"/>
              <a:t>´) . P(A</a:t>
            </a:r>
            <a:r>
              <a:rPr lang="cs-CZ" b="1" baseline="-25000" dirty="0"/>
              <a:t>2</a:t>
            </a:r>
            <a:r>
              <a:rPr lang="cs-CZ" b="1" dirty="0"/>
              <a:t>´). P(B´) = </a:t>
            </a:r>
          </a:p>
          <a:p>
            <a:pPr>
              <a:defRPr/>
            </a:pPr>
            <a:r>
              <a:rPr lang="cs-CZ" b="1" dirty="0"/>
              <a:t>0,6 . 0,5 . 0,982 = 0,2946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Příklad 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Na obr. 4 je </a:t>
            </a:r>
            <a:r>
              <a:rPr lang="cs-CZ" b="1" dirty="0" err="1"/>
              <a:t>schema</a:t>
            </a:r>
            <a:r>
              <a:rPr lang="cs-CZ" b="1" dirty="0"/>
              <a:t> elektrického</a:t>
            </a:r>
            <a:br>
              <a:rPr lang="cs-CZ" b="1" dirty="0"/>
            </a:br>
            <a:r>
              <a:rPr lang="cs-CZ" b="1" dirty="0"/>
              <a:t>zapojení se šesti vypínači, z nichž</a:t>
            </a:r>
            <a:br>
              <a:rPr lang="cs-CZ" b="1" dirty="0"/>
            </a:br>
            <a:r>
              <a:rPr lang="cs-CZ" b="1" dirty="0"/>
              <a:t>každý může být zapnutý nebo </a:t>
            </a:r>
            <a:br>
              <a:rPr lang="cs-CZ" b="1" dirty="0"/>
            </a:br>
            <a:r>
              <a:rPr lang="cs-CZ" b="1" dirty="0"/>
              <a:t>vypnutý nezávisle na ostatních.</a:t>
            </a:r>
          </a:p>
          <a:p>
            <a:pPr>
              <a:defRPr/>
            </a:pPr>
            <a:r>
              <a:rPr lang="cs-CZ" b="1" dirty="0"/>
              <a:t>Jaká je pravděpodobnost, že</a:t>
            </a:r>
            <a:br>
              <a:rPr lang="cs-CZ" b="1" dirty="0"/>
            </a:br>
            <a:r>
              <a:rPr lang="cs-CZ" b="1" dirty="0"/>
              <a:t>soustavou prochází proud ?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Příklad 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b="1" dirty="0"/>
              <a:t>Obrázek 4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b="1" dirty="0"/>
          </a:p>
        </p:txBody>
      </p:sp>
      <p:pic>
        <p:nvPicPr>
          <p:cNvPr id="4098" name="Picture 2" descr="F:\obr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8" y="2362200"/>
            <a:ext cx="53054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Bar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cs-CZ" b="1" dirty="0"/>
              <a:t>Příklad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Řešení:</a:t>
                </a:r>
              </a:p>
              <a:p>
                <a:r>
                  <a:rPr lang="cs-CZ" b="1" dirty="0"/>
                  <a:t>Jev A znamená, že proud prochází.</a:t>
                </a:r>
                <a:br>
                  <a:rPr lang="cs-CZ" b="1" dirty="0"/>
                </a:br>
                <a:r>
                  <a:rPr lang="cs-CZ" b="1" dirty="0"/>
                  <a:t>Jev </a:t>
                </a:r>
                <a:r>
                  <a:rPr lang="cs-CZ" b="1" dirty="0" err="1"/>
                  <a:t>A</a:t>
                </a:r>
                <a:r>
                  <a:rPr lang="cs-CZ" b="1" baseline="-25000" dirty="0" err="1"/>
                  <a:t>i</a:t>
                </a:r>
                <a:r>
                  <a:rPr lang="cs-CZ" b="1" baseline="-25000" dirty="0"/>
                  <a:t> </a:t>
                </a:r>
                <a:r>
                  <a:rPr lang="cs-CZ" b="1" dirty="0"/>
                  <a:t>( i = 1,2…,6) znamená, že i-</a:t>
                </a:r>
                <a:r>
                  <a:rPr lang="cs-CZ" b="1" dirty="0" err="1"/>
                  <a:t>tý</a:t>
                </a:r>
                <a:br>
                  <a:rPr lang="cs-CZ" b="1" dirty="0"/>
                </a:br>
                <a:r>
                  <a:rPr lang="cs-CZ" b="1" dirty="0"/>
                  <a:t>vypínač je zapnutý. Pak</a:t>
                </a:r>
              </a:p>
              <a:p>
                <a:r>
                  <a:rPr lang="cs-CZ" b="1" dirty="0"/>
                  <a:t>A = ( A</a:t>
                </a:r>
                <a:r>
                  <a:rPr lang="cs-CZ" b="1" baseline="-25000" dirty="0"/>
                  <a:t>1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  <a:ea typeface="Cambria Math"/>
                      </a:rPr>
                      <m:t>∩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𝑨</m:t>
                    </m:r>
                    <m:r>
                      <a:rPr lang="cs-CZ" b="1" i="1" baseline="-25000" smtClean="0">
                        <a:latin typeface="Cambria Math"/>
                        <a:ea typeface="Cambria Math"/>
                      </a:rPr>
                      <m:t>𝟐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∩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𝑨</m:t>
                    </m:r>
                    <m:r>
                      <a:rPr lang="cs-CZ" b="1" i="1" baseline="-25000" smtClean="0">
                        <a:latin typeface="Cambria Math"/>
                        <a:ea typeface="Cambria Math"/>
                      </a:rPr>
                      <m:t>𝟑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)∪(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𝑨</m:t>
                    </m:r>
                    <m:r>
                      <a:rPr lang="cs-CZ" b="1" i="1" baseline="-25000" smtClean="0">
                        <a:latin typeface="Cambria Math"/>
                        <a:ea typeface="Cambria Math"/>
                      </a:rPr>
                      <m:t>𝟒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∩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𝑨</m:t>
                    </m:r>
                    <m:r>
                      <a:rPr lang="cs-CZ" b="1" i="1" baseline="-25000" smtClean="0">
                        <a:latin typeface="Cambria Math"/>
                        <a:ea typeface="Cambria Math"/>
                      </a:rPr>
                      <m:t>𝟓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∩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𝑨</m:t>
                    </m:r>
                    <m:r>
                      <a:rPr lang="cs-CZ" b="1" i="1" baseline="-25000" smtClean="0">
                        <a:latin typeface="Cambria Math"/>
                        <a:ea typeface="Cambria Math"/>
                      </a:rPr>
                      <m:t>𝟔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cs-CZ" b="1" dirty="0"/>
              </a:p>
              <a:p>
                <a:r>
                  <a:rPr lang="cs-CZ" b="1" dirty="0"/>
                  <a:t>Protože jde o sjednocení jevů,</a:t>
                </a:r>
                <a:br>
                  <a:rPr lang="cs-CZ" b="1" dirty="0"/>
                </a:br>
                <a:r>
                  <a:rPr lang="cs-CZ" b="1" dirty="0"/>
                  <a:t>které se navzájem nevylučují, platí: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530335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b="0" i="1" dirty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b="1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𝟖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𝟖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 −</m:t>
                    </m:r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𝟔𝟒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𝟏𝟓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𝟔𝟒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𝟎</m:t>
                    </m:r>
                    <m:r>
                      <a:rPr lang="cs-CZ" b="1" i="1" smtClean="0">
                        <a:latin typeface="Cambria Math"/>
                      </a:rPr>
                      <m:t>,</m:t>
                    </m:r>
                    <m:r>
                      <a:rPr lang="cs-CZ" b="1" i="1" smtClean="0">
                        <a:latin typeface="Cambria Math"/>
                      </a:rPr>
                      <m:t>𝟐𝟑𝟒</m:t>
                    </m:r>
                  </m:oMath>
                </a14:m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953697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Příklad 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Na ČVUT v Praze je v prvním ročníku</a:t>
            </a:r>
            <a:br>
              <a:rPr lang="cs-CZ" b="1" dirty="0"/>
            </a:br>
            <a:r>
              <a:rPr lang="cs-CZ" b="1" dirty="0"/>
              <a:t>1000 studentů, z nichž 50% neumí MA,</a:t>
            </a:r>
            <a:br>
              <a:rPr lang="cs-CZ" b="1" dirty="0"/>
            </a:br>
            <a:r>
              <a:rPr lang="cs-CZ" b="1" dirty="0"/>
              <a:t>60% neumí FY. </a:t>
            </a:r>
            <a:br>
              <a:rPr lang="cs-CZ" b="1" dirty="0"/>
            </a:br>
            <a:r>
              <a:rPr lang="cs-CZ" b="1" dirty="0"/>
              <a:t>Jaká je pravděpodobnost,</a:t>
            </a:r>
            <a:br>
              <a:rPr lang="cs-CZ" b="1" dirty="0"/>
            </a:br>
            <a:r>
              <a:rPr lang="cs-CZ" b="1" dirty="0"/>
              <a:t>že náhodně vybereme studenta,</a:t>
            </a:r>
            <a:br>
              <a:rPr lang="cs-CZ" b="1" dirty="0"/>
            </a:br>
            <a:r>
              <a:rPr lang="cs-CZ" b="1" dirty="0"/>
              <a:t>který</a:t>
            </a:r>
          </a:p>
          <a:p>
            <a:pPr>
              <a:defRPr/>
            </a:pPr>
            <a:r>
              <a:rPr lang="cs-CZ" b="1" dirty="0"/>
              <a:t>a) neumí ani jeden z předmětů MA,FY ?</a:t>
            </a:r>
            <a:r>
              <a:rPr lang="cs-CZ" dirty="0"/>
              <a:t> </a:t>
            </a:r>
          </a:p>
          <a:p>
            <a:pPr>
              <a:defRPr/>
            </a:pPr>
            <a:r>
              <a:rPr lang="cs-CZ" b="1" dirty="0"/>
              <a:t>b) neumí pouze matematiku ?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Příklad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Elektrického obvod tvořený</a:t>
            </a:r>
            <a:br>
              <a:rPr lang="cs-CZ" b="1" dirty="0"/>
            </a:br>
            <a:r>
              <a:rPr lang="cs-CZ" b="1" dirty="0"/>
              <a:t>prvky A, B</a:t>
            </a:r>
            <a:r>
              <a:rPr lang="cs-CZ" b="1" baseline="-25000" dirty="0"/>
              <a:t>1</a:t>
            </a:r>
            <a:r>
              <a:rPr lang="cs-CZ" b="1" dirty="0"/>
              <a:t>, B</a:t>
            </a:r>
            <a:r>
              <a:rPr lang="cs-CZ" b="1" baseline="-25000" dirty="0"/>
              <a:t>2</a:t>
            </a:r>
            <a:r>
              <a:rPr lang="cs-CZ" b="1" dirty="0"/>
              <a:t> zapojenými podle </a:t>
            </a:r>
            <a:br>
              <a:rPr lang="cs-CZ" b="1" dirty="0"/>
            </a:br>
            <a:r>
              <a:rPr lang="cs-CZ" b="1" dirty="0"/>
              <a:t>schématu na obr.1 představuje </a:t>
            </a:r>
            <a:br>
              <a:rPr lang="cs-CZ" b="1" dirty="0"/>
            </a:br>
            <a:r>
              <a:rPr lang="cs-CZ" b="1" dirty="0"/>
              <a:t>nezávislé jevy s pravděpodobností </a:t>
            </a:r>
            <a:br>
              <a:rPr lang="cs-CZ" b="1" dirty="0"/>
            </a:br>
            <a:r>
              <a:rPr lang="cs-CZ" b="1" dirty="0"/>
              <a:t>poruchy prvků</a:t>
            </a:r>
          </a:p>
          <a:p>
            <a:pPr>
              <a:defRPr/>
            </a:pPr>
            <a:r>
              <a:rPr lang="cs-CZ" b="1" dirty="0"/>
              <a:t>P(A) = 0,03 , P(B</a:t>
            </a:r>
            <a:r>
              <a:rPr lang="cs-CZ" b="1" baseline="-25000" dirty="0"/>
              <a:t>1</a:t>
            </a:r>
            <a:r>
              <a:rPr lang="cs-CZ" b="1" dirty="0"/>
              <a:t>) = 0,2 , P(B</a:t>
            </a:r>
            <a:r>
              <a:rPr lang="cs-CZ" b="1" baseline="-25000" dirty="0"/>
              <a:t>2</a:t>
            </a:r>
            <a:r>
              <a:rPr lang="cs-CZ" b="1" dirty="0"/>
              <a:t>) = 0,2.</a:t>
            </a:r>
          </a:p>
          <a:p>
            <a:pPr>
              <a:defRPr/>
            </a:pPr>
            <a:r>
              <a:rPr lang="cs-CZ" b="1" dirty="0"/>
              <a:t>Určete pravděpodobnost přerušení</a:t>
            </a:r>
            <a:br>
              <a:rPr lang="cs-CZ" b="1" dirty="0"/>
            </a:br>
            <a:r>
              <a:rPr lang="cs-CZ" b="1" dirty="0"/>
              <a:t>obvodu.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Příklad 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628800"/>
            <a:ext cx="8229600" cy="478155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Řešení:</a:t>
            </a:r>
          </a:p>
          <a:p>
            <a:pPr>
              <a:defRPr/>
            </a:pPr>
            <a:r>
              <a:rPr lang="cs-CZ" b="1" dirty="0"/>
              <a:t>Na základě </a:t>
            </a:r>
            <a:r>
              <a:rPr lang="cs-CZ" b="1" dirty="0" err="1"/>
              <a:t>Vennova</a:t>
            </a:r>
            <a:r>
              <a:rPr lang="cs-CZ" b="1" dirty="0"/>
              <a:t> diagramu</a:t>
            </a:r>
            <a:br>
              <a:rPr lang="cs-CZ" b="1" dirty="0"/>
            </a:br>
            <a:r>
              <a:rPr lang="cs-CZ" b="1" dirty="0"/>
              <a:t>(nakresli obrázek)</a:t>
            </a:r>
          </a:p>
          <a:p>
            <a:pPr>
              <a:defRPr/>
            </a:pPr>
            <a:endParaRPr lang="cs-CZ" b="1" dirty="0"/>
          </a:p>
          <a:p>
            <a:pPr>
              <a:defRPr/>
            </a:pPr>
            <a:endParaRPr lang="cs-CZ" b="1" dirty="0"/>
          </a:p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/>
              <a:t>Vidíme, že: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5</a:t>
            </a:r>
          </a:p>
        </p:txBody>
      </p:sp>
      <p:pic>
        <p:nvPicPr>
          <p:cNvPr id="5122" name="Picture 2" descr="F:\obr8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262" y="2090737"/>
            <a:ext cx="5705475" cy="380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6205348"/>
      </p:ext>
    </p:extLst>
  </p:cSld>
  <p:clrMapOvr>
    <a:masterClrMapping/>
  </p:clrMapOvr>
  <p:transition>
    <p:randomBar dir="vert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dirty="0"/>
              </a:p>
              <a:p>
                <a:r>
                  <a:rPr lang="cs-CZ" b="1" dirty="0"/>
                  <a:t>Studentů, kteří neumí fyziku je 600,</a:t>
                </a:r>
                <a:br>
                  <a:rPr lang="cs-CZ" b="1" dirty="0"/>
                </a:br>
                <a:r>
                  <a:rPr lang="cs-CZ" b="1" dirty="0"/>
                  <a:t>Studentů, kteří neumí matematiku je 500,</a:t>
                </a:r>
                <a:br>
                  <a:rPr lang="cs-CZ" b="1" dirty="0"/>
                </a:br>
                <a:r>
                  <a:rPr lang="cs-CZ" b="1" dirty="0"/>
                  <a:t>Těch, kteří neumí MA + FY je tedy 100.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b="1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𝒎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𝒏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𝟏𝟎𝟎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𝟏𝟎𝟎𝟎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𝟎</m:t>
                    </m:r>
                    <m:r>
                      <a:rPr lang="cs-CZ" b="1" i="1" smtClean="0">
                        <a:latin typeface="Cambria Math"/>
                      </a:rPr>
                      <m:t>,</m:t>
                    </m:r>
                    <m:r>
                      <a:rPr lang="cs-CZ" b="1" i="1" smtClean="0">
                        <a:latin typeface="Cambria Math"/>
                      </a:rPr>
                      <m:t>𝟏</m:t>
                    </m:r>
                  </m:oMath>
                </a14:m>
                <a:endParaRPr lang="cs-CZ" b="1" dirty="0"/>
              </a:p>
              <a:p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𝑩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𝒎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𝒏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𝟒</m:t>
                        </m:r>
                        <m:r>
                          <a:rPr lang="cs-CZ" b="1" i="1">
                            <a:latin typeface="Cambria Math"/>
                          </a:rPr>
                          <m:t>𝟎𝟎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𝟏𝟎𝟎𝟎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 smtClean="0">
                        <a:latin typeface="Cambria Math"/>
                      </a:rPr>
                      <m:t>𝟒</m:t>
                    </m:r>
                  </m:oMath>
                </a14:m>
                <a:endParaRPr lang="cs-CZ" b="1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758525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b="1" dirty="0"/>
              <a:t>Děkuji za pozornost</a:t>
            </a:r>
          </a:p>
          <a:p>
            <a:r>
              <a:rPr lang="cs-CZ" b="1" dirty="0"/>
              <a:t>Autor DUM : Mgr. Jan </a:t>
            </a:r>
            <a:r>
              <a:rPr lang="cs-CZ" b="1" dirty="0" err="1"/>
              <a:t>Bajnar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00830474"/>
      </p:ext>
    </p:extLst>
  </p:cSld>
  <p:clrMapOvr>
    <a:masterClrMapping/>
  </p:clrMapOvr>
  <p:transition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Příklad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Obrázek 1</a:t>
            </a:r>
            <a:br>
              <a:rPr lang="cs-CZ" b="1" dirty="0"/>
            </a:br>
            <a:endParaRPr lang="cs-CZ" b="1" dirty="0"/>
          </a:p>
          <a:p>
            <a:pPr>
              <a:defRPr/>
            </a:pPr>
            <a:endParaRPr lang="cs-CZ" b="1" dirty="0"/>
          </a:p>
        </p:txBody>
      </p:sp>
      <p:pic>
        <p:nvPicPr>
          <p:cNvPr id="1026" name="Picture 2" descr="F:\obr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325" y="2528888"/>
            <a:ext cx="5467350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Příklad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Řešení:</a:t>
            </a:r>
          </a:p>
          <a:p>
            <a:pPr>
              <a:defRPr/>
            </a:pPr>
            <a:r>
              <a:rPr lang="cs-CZ" b="1" dirty="0"/>
              <a:t>Prvky B1 a B2 jsou zapojeny paralelně,</a:t>
            </a:r>
            <a:br>
              <a:rPr lang="cs-CZ" b="1" dirty="0"/>
            </a:br>
            <a:r>
              <a:rPr lang="cs-CZ" b="1" dirty="0"/>
              <a:t>pravděpodobnost poruchy je </a:t>
            </a:r>
          </a:p>
          <a:p>
            <a:pPr>
              <a:defRPr/>
            </a:pPr>
            <a:r>
              <a:rPr lang="cs-CZ" b="1" dirty="0"/>
              <a:t>P(B1). P(B2) = 0,2 . 0,2 = 0,04</a:t>
            </a:r>
          </a:p>
          <a:p>
            <a:pPr>
              <a:defRPr/>
            </a:pPr>
            <a:r>
              <a:rPr lang="cs-CZ" b="1" dirty="0"/>
              <a:t>P(B) = 1 - P(B1). P(B2) = 0,96 znamená,</a:t>
            </a:r>
            <a:br>
              <a:rPr lang="cs-CZ" b="1" dirty="0"/>
            </a:br>
            <a:r>
              <a:rPr lang="cs-CZ" b="1" dirty="0"/>
              <a:t>že proud poteče aspoň jedním</a:t>
            </a:r>
            <a:br>
              <a:rPr lang="cs-CZ" b="1" dirty="0"/>
            </a:br>
            <a:r>
              <a:rPr lang="cs-CZ" b="1" dirty="0"/>
              <a:t>B1, B2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Pravděpodobnost, že proud poteče</a:t>
            </a:r>
            <a:br>
              <a:rPr lang="cs-CZ" b="1" dirty="0"/>
            </a:br>
            <a:r>
              <a:rPr lang="cs-CZ" b="1" dirty="0"/>
              <a:t>prvkem A je  P(A) = 0,97</a:t>
            </a:r>
          </a:p>
          <a:p>
            <a:r>
              <a:rPr lang="cs-CZ" b="1" dirty="0"/>
              <a:t>Pravděpodobnost, že proud poteče</a:t>
            </a:r>
            <a:br>
              <a:rPr lang="cs-CZ" b="1" dirty="0"/>
            </a:br>
            <a:r>
              <a:rPr lang="cs-CZ" b="1" dirty="0"/>
              <a:t>celkem je </a:t>
            </a:r>
            <a:br>
              <a:rPr lang="cs-CZ" b="1" dirty="0"/>
            </a:br>
            <a:r>
              <a:rPr lang="cs-CZ" b="1" dirty="0"/>
              <a:t>P(C) = P(A).P(B) = 0,96. 0,97 = 0,93</a:t>
            </a:r>
          </a:p>
          <a:p>
            <a:r>
              <a:rPr lang="cs-CZ" b="1" dirty="0"/>
              <a:t>Pravděpodobnost, že nepoteče vůbec,</a:t>
            </a:r>
            <a:br>
              <a:rPr lang="cs-CZ" b="1" dirty="0"/>
            </a:br>
            <a:r>
              <a:rPr lang="cs-CZ" b="1" dirty="0"/>
              <a:t>( obvod bude přerušen) pak je</a:t>
            </a:r>
          </a:p>
          <a:p>
            <a:r>
              <a:rPr lang="cs-CZ" b="1" dirty="0"/>
              <a:t>P = 1 – P(C) = 1 – 0,93 = 0,07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725623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Příklad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Systém  na obr. 2 je složen z bloků</a:t>
            </a:r>
            <a:br>
              <a:rPr lang="cs-CZ" b="1" dirty="0"/>
            </a:br>
            <a:r>
              <a:rPr lang="cs-CZ" b="1" dirty="0"/>
              <a:t>A</a:t>
            </a:r>
            <a:r>
              <a:rPr lang="cs-CZ" b="1" baseline="-25000" dirty="0"/>
              <a:t>1</a:t>
            </a:r>
            <a:r>
              <a:rPr lang="cs-CZ" b="1" dirty="0"/>
              <a:t>, A</a:t>
            </a:r>
            <a:r>
              <a:rPr lang="cs-CZ" b="1" baseline="-25000" dirty="0"/>
              <a:t>2</a:t>
            </a:r>
            <a:r>
              <a:rPr lang="cs-CZ" b="1" dirty="0"/>
              <a:t>, A</a:t>
            </a:r>
            <a:r>
              <a:rPr lang="cs-CZ" b="1" baseline="-25000" dirty="0"/>
              <a:t>3</a:t>
            </a:r>
            <a:r>
              <a:rPr lang="cs-CZ" b="1" dirty="0"/>
              <a:t>, které jsou nezávisle na</a:t>
            </a:r>
            <a:br>
              <a:rPr lang="cs-CZ" b="1" dirty="0"/>
            </a:br>
            <a:r>
              <a:rPr lang="cs-CZ" b="1" dirty="0"/>
              <a:t>sobě funkční s pravděpodobností</a:t>
            </a:r>
            <a:br>
              <a:rPr lang="cs-CZ" b="1" dirty="0"/>
            </a:br>
            <a:r>
              <a:rPr lang="cs-CZ" b="1" dirty="0"/>
              <a:t>0,95 , 0,90 a 0,85.</a:t>
            </a:r>
          </a:p>
          <a:p>
            <a:pPr>
              <a:defRPr/>
            </a:pPr>
            <a:r>
              <a:rPr lang="cs-CZ" b="1" dirty="0"/>
              <a:t>S jakou pravděpodobností systém</a:t>
            </a:r>
            <a:br>
              <a:rPr lang="cs-CZ" b="1" dirty="0"/>
            </a:br>
            <a:r>
              <a:rPr lang="cs-CZ" b="1" dirty="0"/>
              <a:t>funguje ?  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Příklad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Obrázek 2</a:t>
            </a:r>
          </a:p>
          <a:p>
            <a:pPr>
              <a:defRPr/>
            </a:pPr>
            <a:endParaRPr lang="cs-CZ" b="1" dirty="0"/>
          </a:p>
        </p:txBody>
      </p:sp>
      <p:pic>
        <p:nvPicPr>
          <p:cNvPr id="2050" name="Picture 2" descr="F:\obr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088" y="2633663"/>
            <a:ext cx="5457825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Řešení:</a:t>
            </a:r>
          </a:p>
          <a:p>
            <a:r>
              <a:rPr lang="cs-CZ" b="1" dirty="0"/>
              <a:t>Pravděpodobnost, že proud projde</a:t>
            </a:r>
            <a:br>
              <a:rPr lang="cs-CZ" b="1" dirty="0"/>
            </a:br>
            <a:r>
              <a:rPr lang="cs-CZ" b="1" dirty="0"/>
              <a:t>spodní větví je</a:t>
            </a:r>
          </a:p>
          <a:p>
            <a:r>
              <a:rPr lang="cs-CZ" b="1" dirty="0"/>
              <a:t>P(B) = 0,90. 0,85 = 0,765</a:t>
            </a:r>
          </a:p>
          <a:p>
            <a:r>
              <a:rPr lang="cs-CZ" b="1" dirty="0"/>
              <a:t>Pravděpodobnost, že neprojde je</a:t>
            </a:r>
          </a:p>
          <a:p>
            <a:r>
              <a:rPr lang="cs-CZ" b="1" dirty="0"/>
              <a:t>P(B´) = 1 – 0,765 = 0,235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462955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b="1" dirty="0"/>
              <a:t>Pravděpodobnost, že proud projde</a:t>
            </a:r>
            <a:br>
              <a:rPr lang="cs-CZ" b="1" dirty="0"/>
            </a:br>
            <a:r>
              <a:rPr lang="cs-CZ" b="1" dirty="0"/>
              <a:t>horní větví je</a:t>
            </a:r>
          </a:p>
          <a:p>
            <a:r>
              <a:rPr lang="cs-CZ" b="1" dirty="0"/>
              <a:t>P(A) = 0,95 ,</a:t>
            </a:r>
          </a:p>
          <a:p>
            <a:r>
              <a:rPr lang="cs-CZ" b="1" dirty="0"/>
              <a:t>že neprojde horní větví</a:t>
            </a:r>
          </a:p>
          <a:p>
            <a:r>
              <a:rPr lang="cs-CZ" b="1" dirty="0"/>
              <a:t>P(A´) = 1 – 0,95 = 0,05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5239601"/>
      </p:ext>
    </p:extLst>
  </p:cSld>
  <p:clrMapOvr>
    <a:masterClrMapping/>
  </p:clrMapOvr>
  <p:transition>
    <p:randomBar dir="vert"/>
  </p:transition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677</TotalTime>
  <Words>868</Words>
  <Application>Microsoft Office PowerPoint</Application>
  <PresentationFormat>On-screen Show (4:3)</PresentationFormat>
  <Paragraphs>111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Cambria Math</vt:lpstr>
      <vt:lpstr>Wingdings</vt:lpstr>
      <vt:lpstr>Wingdings 3</vt:lpstr>
      <vt:lpstr>Motiv sady Office</vt:lpstr>
      <vt:lpstr>Pravděpodobnost 12</vt:lpstr>
      <vt:lpstr>Příklad 1</vt:lpstr>
      <vt:lpstr>Příklad 1</vt:lpstr>
      <vt:lpstr>Příklad 1</vt:lpstr>
      <vt:lpstr>Příklad 1</vt:lpstr>
      <vt:lpstr>Příklad 2</vt:lpstr>
      <vt:lpstr>Příklad 2</vt:lpstr>
      <vt:lpstr>Příklad 2</vt:lpstr>
      <vt:lpstr>Příklad 2</vt:lpstr>
      <vt:lpstr>Příklad 2</vt:lpstr>
      <vt:lpstr>Příklad 3</vt:lpstr>
      <vt:lpstr>Příklad 3</vt:lpstr>
      <vt:lpstr>Příklad 3</vt:lpstr>
      <vt:lpstr>Příklad 3</vt:lpstr>
      <vt:lpstr>Příklad 4</vt:lpstr>
      <vt:lpstr>Příklad 4</vt:lpstr>
      <vt:lpstr>Příklad 4</vt:lpstr>
      <vt:lpstr>Příklad 4</vt:lpstr>
      <vt:lpstr>Příklad 5</vt:lpstr>
      <vt:lpstr>Příklad 5</vt:lpstr>
      <vt:lpstr>Příklad 5</vt:lpstr>
      <vt:lpstr>Příklad 5</vt:lpstr>
      <vt:lpstr>PowerPoint Presentation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Kristýna Sichová</cp:lastModifiedBy>
  <cp:revision>70</cp:revision>
  <cp:lastPrinted>2012-05-27T06:36:34Z</cp:lastPrinted>
  <dcterms:created xsi:type="dcterms:W3CDTF">2011-12-03T14:12:28Z</dcterms:created>
  <dcterms:modified xsi:type="dcterms:W3CDTF">2024-08-24T15:18:01Z</dcterms:modified>
</cp:coreProperties>
</file>