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EA65B99-038D-4541-B92E-ABED5A05EFA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5685E27-5C06-42C3-928B-3B6B202D7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5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C4F8D9A-240C-4D60-9967-0C0C4C3382AF}" type="slidenum">
              <a:rPr lang="cs-CZ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561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46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21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050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321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9612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300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635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015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1982F9F-38E5-4D86-BFEE-380DADAD30FF}" type="slidenum">
              <a:rPr lang="cs-CZ"/>
              <a:pPr eaLnBrk="1" hangingPunct="1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09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9BE806-10D2-43C3-AEAF-BA04BF662478}" type="slidenum">
              <a:rPr lang="cs-CZ"/>
              <a:pPr eaLnBrk="1" hangingPunct="1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60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98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69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427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770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85E27-5C06-42C3-928B-3B6B202D74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9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303D4-3B99-4D6D-8E93-17C67909CE0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1C17-3053-4BB7-ADE4-55ECA21C2C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730693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E64A8-96B6-47CE-97D4-B4EDEA52023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71D34-00F7-41CE-93AB-98ABB6833E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413470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F9D8E-636F-4069-B767-66A947C4525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C3E19-14E1-413E-8132-5C7BC7952C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09510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3A767-DAC6-4508-A940-BB01393A445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0C723-BAC3-449F-BAC5-0E57263A59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38056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FEEBF-8823-4D9C-81A9-EF28EF35E48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EAB1-311F-4FD8-857E-093C67383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519797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E1C3-61AD-4D57-9358-3F01218B65A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464BA-1845-48D0-BB80-40E0DC56ED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818519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E150-A73A-4CE2-8D09-09403911192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342A2-C749-4AD9-9504-905BC752D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929251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37281-E3A0-46A2-B9EE-7AE6FB7D19E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2191-210B-44C0-90EC-D87AE996BF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240194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3593-8FF9-4F9A-9C83-2CD9F42C7B7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95370-FD99-4F3D-A151-C98345AD59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1574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848F9-7E40-4E90-B304-6139E083E29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8D709-2E60-476D-AD88-D18B93DBAB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865196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CCB5C-961A-4EC9-8BC2-C5B279DF561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01FE2-C8F7-4141-AB94-2CCA59FB0C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596233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89208-0CBF-4F97-B6F4-C838B16B0AC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5953-9D2A-4968-BB1F-10FD08A77F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737869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A7334A-11DD-4339-BB2E-C488271F15F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2E5708-F6BE-4B28-8060-0D38799779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Pravděpodobnost 11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/>
          </a:p>
          <a:p>
            <a:r>
              <a:rPr lang="cs-CZ" b="1" dirty="0"/>
              <a:t>Zásobník úloh</a:t>
            </a:r>
          </a:p>
          <a:p>
            <a:r>
              <a:rPr lang="cs-CZ" b="1" dirty="0"/>
              <a:t>Opakování, procvičení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VY_32_INOVACE_21-12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cs-CZ" b="1" dirty="0"/>
                  <a:t>Jev C´- padnou nejvýše dvě šestky, </a:t>
                </a:r>
                <a:br>
                  <a:rPr lang="cs-CZ" b="1" dirty="0"/>
                </a:br>
                <a:r>
                  <a:rPr lang="cs-CZ" b="1" dirty="0"/>
                  <a:t>při osmnácti kostkách</a:t>
                </a:r>
                <a:endParaRPr lang="cs-CZ" b="1" i="1" dirty="0"/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  <m:r>
                          <a:rPr lang="cs-CZ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𝟏𝟖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𝟏𝟖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𝟏𝟖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𝟏𝟕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𝟏𝟖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𝟏𝟔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endParaRPr lang="cs-CZ" b="1" dirty="0"/>
              </a:p>
              <a:p>
                <a:r>
                  <a:rPr lang="cs-CZ" b="1" dirty="0"/>
                  <a:t>a proto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𝟏</m:t>
                    </m:r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  <m:r>
                          <a:rPr lang="cs-CZ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𝟓𝟗𝟕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346719"/>
      </p:ext>
    </p:extLst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  <a:p>
            <a:r>
              <a:rPr lang="cs-CZ" b="1" dirty="0"/>
              <a:t>Největší je tedy pravděpodobnost jevu A.</a:t>
            </a:r>
            <a:br>
              <a:rPr lang="cs-CZ" b="1" dirty="0"/>
            </a:br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243865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 skladě je 1000 výrobků stejného</a:t>
            </a:r>
            <a:br>
              <a:rPr lang="cs-CZ" b="1" dirty="0"/>
            </a:br>
            <a:r>
              <a:rPr lang="cs-CZ" b="1" dirty="0"/>
              <a:t>druhu, z toho 100 druhé kvality.</a:t>
            </a:r>
            <a:br>
              <a:rPr lang="cs-CZ" b="1" dirty="0"/>
            </a:br>
            <a:r>
              <a:rPr lang="cs-CZ" b="1" dirty="0"/>
              <a:t>Z těchto výrobků vybereme náhodně</a:t>
            </a:r>
            <a:br>
              <a:rPr lang="cs-CZ" b="1" dirty="0"/>
            </a:br>
            <a:r>
              <a:rPr lang="cs-CZ" b="1" dirty="0"/>
              <a:t>5 kusů. </a:t>
            </a:r>
          </a:p>
          <a:p>
            <a:r>
              <a:rPr lang="cs-CZ" b="1" dirty="0"/>
              <a:t>Jaká je pravděpodobnost, že</a:t>
            </a:r>
          </a:p>
          <a:p>
            <a:r>
              <a:rPr lang="cs-CZ" b="1" dirty="0"/>
              <a:t>mezi nimi budou nejvýše dva </a:t>
            </a:r>
            <a:br>
              <a:rPr lang="cs-CZ" b="1" dirty="0"/>
            </a:br>
            <a:r>
              <a:rPr lang="cs-CZ" b="1" dirty="0"/>
              <a:t>druhé kvality ?</a:t>
            </a:r>
          </a:p>
        </p:txBody>
      </p:sp>
    </p:spTree>
    <p:extLst>
      <p:ext uri="{BB962C8B-B14F-4D97-AF65-F5344CB8AC3E}">
        <p14:creationId xmlns:p14="http://schemas.microsoft.com/office/powerpoint/2010/main" val="14690561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Pravděpodobnost vytažení výrobku</a:t>
            </a:r>
            <a:br>
              <a:rPr lang="cs-CZ" b="1" dirty="0"/>
            </a:br>
            <a:r>
              <a:rPr lang="cs-CZ" b="1" dirty="0"/>
              <a:t>první jakosti je P(A) = 0,9.</a:t>
            </a:r>
          </a:p>
          <a:p>
            <a:r>
              <a:rPr lang="cs-CZ" b="1" dirty="0"/>
              <a:t>Pravděpodobnost vytažení výrobku</a:t>
            </a:r>
            <a:br>
              <a:rPr lang="cs-CZ" b="1" dirty="0"/>
            </a:br>
            <a:r>
              <a:rPr lang="cs-CZ" b="1" dirty="0"/>
              <a:t>druhé jakosti je P(A´) = 0,1. </a:t>
            </a:r>
          </a:p>
          <a:p>
            <a:r>
              <a:rPr lang="cs-CZ" b="1" dirty="0"/>
              <a:t>Nejvýše dva znamená… ( žádný, jeden,</a:t>
            </a:r>
            <a:br>
              <a:rPr lang="cs-CZ" b="1" dirty="0"/>
            </a:br>
            <a:r>
              <a:rPr lang="cs-CZ" b="1" dirty="0"/>
              <a:t>dva)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5911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b="1" i="1" dirty="0">
                  <a:latin typeface="Cambria Math"/>
                </a:endParaRPr>
              </a:p>
              <a:p>
                <a:pPr lvl="0"/>
                <a:r>
                  <a:rPr lang="cs-CZ" b="1" dirty="0"/>
                  <a:t>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endParaRPr lang="cs-CZ" b="1" i="1" dirty="0">
                  <a:latin typeface="Cambria Math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endParaRPr lang="cs-CZ" b="1" i="1" dirty="0">
                  <a:latin typeface="Cambria Math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𝟗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dirty="0"/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045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= 0,59 + 0,328 + 0,073 = 0,99</a:t>
            </a:r>
          </a:p>
        </p:txBody>
      </p:sp>
    </p:spTree>
    <p:extLst>
      <p:ext uri="{BB962C8B-B14F-4D97-AF65-F5344CB8AC3E}">
        <p14:creationId xmlns:p14="http://schemas.microsoft.com/office/powerpoint/2010/main" val="2035957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Správce mincovny dává do každé kazety</a:t>
            </a:r>
            <a:br>
              <a:rPr lang="cs-CZ" b="1" dirty="0"/>
            </a:br>
            <a:r>
              <a:rPr lang="cs-CZ" b="1" dirty="0"/>
              <a:t>se 100 mincemi jednu falešnou. Král dá</a:t>
            </a:r>
            <a:br>
              <a:rPr lang="cs-CZ" b="1" dirty="0"/>
            </a:br>
            <a:r>
              <a:rPr lang="cs-CZ" b="1" dirty="0"/>
              <a:t>prověřit 100 kazet tak, že z každé vybere </a:t>
            </a:r>
            <a:br>
              <a:rPr lang="cs-CZ" b="1" dirty="0"/>
            </a:br>
            <a:r>
              <a:rPr lang="cs-CZ" b="1" dirty="0"/>
              <a:t>po jedné minci a ta se přezkoumá.</a:t>
            </a:r>
          </a:p>
          <a:p>
            <a:r>
              <a:rPr lang="cs-CZ" b="1" dirty="0"/>
              <a:t>Jaká je pravděpodobnost, že správce</a:t>
            </a:r>
            <a:br>
              <a:rPr lang="cs-CZ" b="1" dirty="0"/>
            </a:br>
            <a:r>
              <a:rPr lang="cs-CZ" b="1" dirty="0"/>
              <a:t>bude přistižen ?</a:t>
            </a:r>
          </a:p>
        </p:txBody>
      </p:sp>
    </p:spTree>
    <p:extLst>
      <p:ext uri="{BB962C8B-B14F-4D97-AF65-F5344CB8AC3E}">
        <p14:creationId xmlns:p14="http://schemas.microsoft.com/office/powerpoint/2010/main" val="38097456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Pravděpodobnost vytažení falešné</a:t>
            </a:r>
            <a:br>
              <a:rPr lang="cs-CZ" b="1" dirty="0"/>
            </a:br>
            <a:r>
              <a:rPr lang="cs-CZ" b="1" dirty="0"/>
              <a:t>mince je P(F) = 0,01</a:t>
            </a:r>
          </a:p>
          <a:p>
            <a:r>
              <a:rPr lang="cs-CZ" b="1" dirty="0"/>
              <a:t>Pravděpodobnost vytažení dobré </a:t>
            </a:r>
            <a:br>
              <a:rPr lang="cs-CZ" b="1" dirty="0"/>
            </a:br>
            <a:r>
              <a:rPr lang="cs-CZ" b="1" dirty="0"/>
              <a:t>mince je 1 – P(F) = 0,99.</a:t>
            </a:r>
            <a:br>
              <a:rPr lang="cs-CZ" b="1" dirty="0"/>
            </a:br>
            <a:r>
              <a:rPr lang="cs-CZ" b="1" dirty="0"/>
              <a:t>Správce nebude přistižen, když bude</a:t>
            </a:r>
            <a:br>
              <a:rPr lang="cs-CZ" b="1" dirty="0"/>
            </a:br>
            <a:r>
              <a:rPr lang="cs-CZ" b="1" dirty="0"/>
              <a:t>nula krát vytažena falešná mince a </a:t>
            </a:r>
            <a:br>
              <a:rPr lang="cs-CZ" b="1" dirty="0"/>
            </a:br>
            <a:r>
              <a:rPr lang="cs-CZ" b="1" dirty="0"/>
              <a:t>100 krát dobrá mince, tzn.</a:t>
            </a:r>
          </a:p>
        </p:txBody>
      </p:sp>
    </p:spTree>
    <p:extLst>
      <p:ext uri="{BB962C8B-B14F-4D97-AF65-F5344CB8AC3E}">
        <p14:creationId xmlns:p14="http://schemas.microsoft.com/office/powerpoint/2010/main" val="1018112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/>
              </a:p>
              <a:p>
                <a:r>
                  <a:rPr lang="cs-CZ" b="1" dirty="0"/>
                  <a:t>n = 100, k = 0,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𝑵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𝟏𝟎𝟎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𝟗𝟗</m:t>
                            </m:r>
                          </m:e>
                        </m:d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𝟏𝟎𝟎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𝟎𝟏</m:t>
                            </m:r>
                          </m:e>
                        </m:d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endParaRPr lang="cs-CZ" b="1" i="1" dirty="0">
                  <a:latin typeface="Cambria Math"/>
                </a:endParaRPr>
              </a:p>
              <a:p>
                <a:r>
                  <a:rPr lang="cs-CZ" b="1" dirty="0"/>
                  <a:t>Správce bude přistižen :</a:t>
                </a:r>
              </a:p>
              <a:p>
                <a:r>
                  <a:rPr lang="cs-CZ" b="1" dirty="0"/>
                  <a:t>P(P)  = 1 – P(N) = 0,634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73875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V garáži je 10 autobusů. Pravděpodobnost,</a:t>
            </a:r>
            <a:br>
              <a:rPr lang="cs-CZ" b="1" dirty="0"/>
            </a:br>
            <a:r>
              <a:rPr lang="cs-CZ" b="1" dirty="0"/>
              <a:t>že je provozuschopný je 0,8.</a:t>
            </a:r>
          </a:p>
          <a:p>
            <a:r>
              <a:rPr lang="cs-CZ" b="1" dirty="0"/>
              <a:t>Jaká je pravděpodobnost, že</a:t>
            </a:r>
          </a:p>
          <a:p>
            <a:r>
              <a:rPr lang="cs-CZ" b="1" dirty="0"/>
              <a:t> a) v daném dni bude právě 6 autobusů</a:t>
            </a:r>
            <a:br>
              <a:rPr lang="cs-CZ" b="1" dirty="0"/>
            </a:br>
            <a:r>
              <a:rPr lang="cs-CZ" b="1" dirty="0"/>
              <a:t>    použitelných ? </a:t>
            </a:r>
          </a:p>
          <a:p>
            <a:r>
              <a:rPr lang="cs-CZ" b="1" dirty="0"/>
              <a:t>b) aspoň 4 budou provozuschopné ?</a:t>
            </a:r>
          </a:p>
        </p:txBody>
      </p:sp>
    </p:spTree>
    <p:extLst>
      <p:ext uri="{BB962C8B-B14F-4D97-AF65-F5344CB8AC3E}">
        <p14:creationId xmlns:p14="http://schemas.microsoft.com/office/powerpoint/2010/main" val="14618348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376092"/>
                </a:solidFill>
              </a:rPr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Určete pravděpodobnost, že </a:t>
            </a:r>
            <a:br>
              <a:rPr lang="cs-CZ" b="1" dirty="0"/>
            </a:br>
            <a:r>
              <a:rPr lang="cs-CZ" b="1" dirty="0"/>
              <a:t>rodina se 4 dětmi má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a) právě dvě dívky  P(A </a:t>
            </a:r>
            <a:r>
              <a:rPr lang="cs-CZ" b="1" baseline="-25000" dirty="0"/>
              <a:t>4,2</a:t>
            </a:r>
            <a:r>
              <a:rPr lang="cs-CZ" b="1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b) aspoň tři dívky    P(A </a:t>
            </a:r>
            <a:r>
              <a:rPr lang="cs-CZ" b="1" baseline="-25000" dirty="0"/>
              <a:t>4,3</a:t>
            </a:r>
            <a:r>
              <a:rPr lang="cs-CZ" b="1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c) nejvýš jednu dívku P(A </a:t>
            </a:r>
            <a:r>
              <a:rPr lang="cs-CZ" b="1" baseline="-25000" dirty="0"/>
              <a:t>4,1</a:t>
            </a:r>
            <a:r>
              <a:rPr lang="cs-CZ" b="1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b="1" dirty="0"/>
              <a:t>Děkuji za pozornost</a:t>
            </a:r>
          </a:p>
          <a:p>
            <a:r>
              <a:rPr lang="cs-CZ" b="1" dirty="0"/>
              <a:t>Autor DUM:  Mgr. Jan </a:t>
            </a:r>
            <a:r>
              <a:rPr lang="cs-CZ" b="1" dirty="0" err="1"/>
              <a:t>Bajnar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76057106"/>
      </p:ext>
    </p:extLst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376092"/>
                </a:solidFill>
              </a:rPr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</p:spPr>
            <p:txBody>
              <a:bodyPr rtlCol="0">
                <a:normAutofit/>
              </a:bodyPr>
              <a:lstStyle/>
              <a:p>
                <a:r>
                  <a:rPr lang="cs-CZ" b="1" dirty="0"/>
                  <a:t>Řešení:</a:t>
                </a:r>
              </a:p>
              <a:p>
                <a:pPr lvl="0"/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𝟑𝟕𝟓</m:t>
                    </m:r>
                  </m:oMath>
                </a14:m>
                <a:endParaRPr lang="cs-CZ" b="1" dirty="0"/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𝟑𝟏𝟐</m:t>
                    </m:r>
                  </m:oMath>
                </a14:m>
                <a:endParaRPr lang="cs-CZ" b="1" dirty="0"/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𝟑𝟏𝟐</m:t>
                    </m:r>
                  </m:oMath>
                </a14:m>
                <a:endParaRPr lang="cs-CZ" b="1" dirty="0"/>
              </a:p>
              <a:p>
                <a:pPr eaLnBrk="1" fontAlgn="auto" hangingPunct="1">
                  <a:spcAft>
                    <a:spcPts val="0"/>
                  </a:spcAft>
                  <a:defRPr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Lék léčí úspěšně v 85 % případů. </a:t>
            </a:r>
            <a:br>
              <a:rPr lang="cs-CZ" b="1" dirty="0"/>
            </a:br>
            <a:r>
              <a:rPr lang="cs-CZ" b="1" dirty="0"/>
              <a:t>Jaká je pravděpodobnost, že</a:t>
            </a:r>
            <a:br>
              <a:rPr lang="cs-CZ" b="1" dirty="0"/>
            </a:br>
            <a:r>
              <a:rPr lang="cs-CZ" b="1" dirty="0"/>
              <a:t>při užití léků 10 pacienty </a:t>
            </a:r>
            <a:br>
              <a:rPr lang="cs-CZ" b="1" dirty="0"/>
            </a:br>
            <a:r>
              <a:rPr lang="cs-CZ" b="1" dirty="0"/>
              <a:t>se aspoň 7 vyléčí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990169"/>
      </p:ext>
    </p:extLst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pPr lvl="0"/>
                <a:r>
                  <a:rPr lang="cs-CZ" b="1" dirty="0"/>
                  <a:t>Jev Z  =     pacient se vyléčí   </a:t>
                </a:r>
                <a:br>
                  <a:rPr lang="cs-CZ" b="1" dirty="0"/>
                </a:br>
                <a:r>
                  <a:rPr lang="cs-CZ" b="1" dirty="0"/>
                  <a:t>P(Z) = 0,85</a:t>
                </a:r>
              </a:p>
              <a:p>
                <a:pPr lvl="0"/>
                <a:r>
                  <a:rPr lang="cs-CZ" b="1" dirty="0"/>
                  <a:t>n = 10, k = 7,8,9,10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𝒁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𝟕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𝟕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𝟖𝟓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𝟕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𝟏𝟓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endParaRPr lang="cs-CZ" b="1" i="1" dirty="0"/>
              </a:p>
              <a:p>
                <a:pPr lvl="0"/>
                <a:r>
                  <a:rPr lang="cs-CZ" b="1" dirty="0"/>
                  <a:t>                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  </m:t>
                    </m:r>
                    <m:r>
                      <a:rPr lang="cs-CZ" b="1" i="1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𝟖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𝟖𝟓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𝟖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𝟏𝟓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dirty="0"/>
                  <a:t>+</a:t>
                </a:r>
                <a:br>
                  <a:rPr lang="cs-CZ" dirty="0"/>
                </a:br>
                <a:r>
                  <a:rPr lang="cs-CZ" dirty="0"/>
                  <a:t> 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4844392"/>
      </p:ext>
    </p:extLst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endParaRPr lang="cs-CZ" b="0" i="1" dirty="0">
                  <a:latin typeface="Cambria Math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   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𝟗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𝟖𝟓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𝟗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𝟏𝟓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    +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𝟖𝟓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𝟏𝟓</m:t>
                            </m:r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 =</m:t>
                    </m:r>
                  </m:oMath>
                </a14:m>
                <a:endParaRPr lang="cs-CZ" b="1" dirty="0"/>
              </a:p>
              <a:p>
                <a:pPr lvl="0"/>
                <a14:m>
                  <m:oMath xmlns:m="http://schemas.openxmlformats.org/officeDocument/2006/math">
                    <m:r>
                      <a:rPr lang="cs-CZ" b="1" i="1" dirty="0">
                        <a:latin typeface="Cambria Math"/>
                      </a:rPr>
                      <m:t> </m:t>
                    </m:r>
                    <m:r>
                      <a:rPr lang="cs-CZ" b="1" i="1" dirty="0" smtClean="0">
                        <a:latin typeface="Cambria Math"/>
                      </a:rPr>
                      <m:t>   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𝟏𝟐𝟗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𝟐𝟕𝟓𝟖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𝟑𝟒𝟕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𝟏𝟗𝟔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b="1" i="1" dirty="0">
                  <a:latin typeface="Cambria Math"/>
                </a:endParaRPr>
              </a:p>
              <a:p>
                <a:pPr lvl="0"/>
                <a:r>
                  <a:rPr lang="cs-CZ" b="1" dirty="0"/>
                  <a:t>    =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𝟗𝟒𝟖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86183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Který z následujících jevů má větší pravděpodobnost?</a:t>
            </a:r>
          </a:p>
          <a:p>
            <a:r>
              <a:rPr lang="cs-CZ" b="1" dirty="0"/>
              <a:t>a) jev A – padnutí aspoň jedné šestky při hodu 6 kostkami</a:t>
            </a:r>
          </a:p>
          <a:p>
            <a:r>
              <a:rPr lang="cs-CZ" b="1" dirty="0"/>
              <a:t>b) jev B – padnutí aspoň dvou šestek při hodu 12 kostkami</a:t>
            </a:r>
          </a:p>
          <a:p>
            <a:r>
              <a:rPr lang="cs-CZ" b="1" dirty="0"/>
              <a:t>c) jev C – padnutí aspoň tří šestek při hodu 18 kostkami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6997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Úlohu budeme řešit pomocí </a:t>
                </a:r>
                <a:br>
                  <a:rPr lang="cs-CZ" b="1" dirty="0"/>
                </a:br>
                <a:r>
                  <a:rPr lang="cs-CZ" b="1" dirty="0"/>
                  <a:t>doplňkových jevů</a:t>
                </a:r>
              </a:p>
              <a:p>
                <a:pPr lvl="0"/>
                <a:r>
                  <a:rPr lang="cs-CZ" b="1" dirty="0"/>
                  <a:t>Jev A´- nepadne žádná šestka, při šesti kostkách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r>
                  <a:rPr lang="cs-CZ" b="1" dirty="0"/>
                  <a:t> </a:t>
                </a:r>
                <a:br>
                  <a:rPr lang="cs-CZ" b="1" dirty="0"/>
                </a:br>
                <a:r>
                  <a:rPr lang="cs-CZ" b="1" dirty="0"/>
                  <a:t>a proto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𝟏</m:t>
                    </m:r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𝟔𝟔𝟓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5266725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endParaRPr lang="cs-CZ" dirty="0"/>
              </a:p>
              <a:p>
                <a:pPr lvl="0"/>
                <a:r>
                  <a:rPr lang="cs-CZ" b="1" dirty="0"/>
                  <a:t>Jev B´- padne nejvýše jedna šestka, při dvanácti kostkách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  <m:r>
                          <a:rPr lang="cs-CZ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𝟏𝟐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𝟎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𝟏𝟐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𝟏𝟐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𝟏𝟏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</m:oMath>
                </a14:m>
                <a:endParaRPr lang="cs-CZ" b="1" dirty="0"/>
              </a:p>
              <a:p>
                <a:r>
                  <a:rPr lang="cs-CZ" b="1" dirty="0"/>
                  <a:t>a proto   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𝟏</m:t>
                    </m:r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𝑩</m:t>
                        </m:r>
                        <m:r>
                          <a:rPr lang="cs-CZ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𝟔𝟏𝟖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4019984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735</Words>
  <Application>Microsoft Office PowerPoint</Application>
  <PresentationFormat>On-screen Show (4:3)</PresentationFormat>
  <Paragraphs>114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11</vt:lpstr>
      <vt:lpstr>Příklad 1</vt:lpstr>
      <vt:lpstr>Příklad 1</vt:lpstr>
      <vt:lpstr>Příklad 2</vt:lpstr>
      <vt:lpstr>Příklad 2</vt:lpstr>
      <vt:lpstr>Příklad 2</vt:lpstr>
      <vt:lpstr>Příklad 3</vt:lpstr>
      <vt:lpstr>Příklad 3</vt:lpstr>
      <vt:lpstr>Příklad 3</vt:lpstr>
      <vt:lpstr>Příklad 3</vt:lpstr>
      <vt:lpstr>Příklad 3</vt:lpstr>
      <vt:lpstr>Příklad 4</vt:lpstr>
      <vt:lpstr>Příklad 4</vt:lpstr>
      <vt:lpstr>Příklad 4</vt:lpstr>
      <vt:lpstr>Příklad 4</vt:lpstr>
      <vt:lpstr>Příklad 5</vt:lpstr>
      <vt:lpstr>Příklad 5</vt:lpstr>
      <vt:lpstr>Příklad 5</vt:lpstr>
      <vt:lpstr>Příklad 6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58</cp:revision>
  <dcterms:created xsi:type="dcterms:W3CDTF">2011-12-03T14:12:28Z</dcterms:created>
  <dcterms:modified xsi:type="dcterms:W3CDTF">2024-08-24T15:17:47Z</dcterms:modified>
</cp:coreProperties>
</file>