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6" r:id="rId3"/>
    <p:sldId id="257" r:id="rId4"/>
    <p:sldId id="258" r:id="rId5"/>
    <p:sldId id="267" r:id="rId6"/>
    <p:sldId id="259" r:id="rId7"/>
    <p:sldId id="260" r:id="rId8"/>
    <p:sldId id="261" r:id="rId9"/>
    <p:sldId id="268" r:id="rId10"/>
    <p:sldId id="262" r:id="rId11"/>
    <p:sldId id="263" r:id="rId12"/>
    <p:sldId id="269" r:id="rId13"/>
    <p:sldId id="264" r:id="rId14"/>
    <p:sldId id="270" r:id="rId15"/>
    <p:sldId id="265" r:id="rId16"/>
    <p:sldId id="271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540D6AA-1690-40AA-9030-DF2594F8A0C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E3209F6-19A6-45DC-8EC9-C2F293C038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454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967971A-51A0-4334-B423-AC81BDCBE6C3}" type="slidenum">
              <a:rPr lang="cs-CZ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619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345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0377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8776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331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4813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928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740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033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720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262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046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051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3209F6-19A6-45DC-8EC9-C2F293C0381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7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BB50B-D2D9-4058-99CD-3198B5C9120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5F4DC-4194-4CE1-9DFA-FCF3C1E9B2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756107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483E9-2B87-47A4-86F9-4538192BDDC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E1DEB-6A84-4A00-A400-BCF10A7417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337660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8E852-750D-49B3-BC38-1DB17F123C44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65AB-41DF-4D63-9ACC-A69D71F75E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401248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A5828-CBAF-4B4B-8DE5-E162C414017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727CE-938F-4D76-89E3-6DC4A9F1FD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564328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E7CF9-2E25-4D0A-867F-7343CA3B2A5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8BC11-9D27-4375-9781-00AEC16D50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625707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9A9BD-AF5E-4613-B4F7-3D1AD72DB64F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71A04-C5F5-47EF-9F83-F70AD9BD6C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617651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5FB57-E931-422F-8E6E-358644519F4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647C6-B0CF-4F51-8568-E333603FB5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946177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A907D-9D0F-421E-8200-02B4311568E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B48FB-9008-4BF9-AA17-ED70C2B295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597876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0CEB3-38A8-481A-963C-DD770D43661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933B3-3207-4E49-977C-13B0A02FDE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827843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6DE4D-E6C7-4182-BABB-30ACCB0445B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F3467-65AC-4153-9E14-11CF736FF7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66690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8EBF7-C5E2-4B6D-BEAE-8F854EB2580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94DF9-ABE6-48B0-BA28-5EFD6D6ECD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325028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52CB3-B18B-41AB-A51A-8CEA1CD79B5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F3607-B42E-4D1A-90CB-6376BCE43A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223834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229DD2-006E-4EBD-81E1-702658D00D3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A70EC0-F094-48EC-B491-DCDC33F00F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Pravděpodobnost 10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Binomické rozdělení pravděpodobnosti </a:t>
            </a:r>
          </a:p>
          <a:p>
            <a:r>
              <a:rPr lang="cs-CZ" b="1" dirty="0"/>
              <a:t>neboli</a:t>
            </a:r>
          </a:p>
          <a:p>
            <a:r>
              <a:rPr lang="cs-CZ" b="1" dirty="0" err="1"/>
              <a:t>Bernoulliovo</a:t>
            </a:r>
            <a:r>
              <a:rPr lang="cs-CZ" b="1" dirty="0"/>
              <a:t> schéma</a:t>
            </a:r>
          </a:p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VY_32_INOVACE_21-11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Pravděpodobnost  vyrobení </a:t>
            </a:r>
            <a:br>
              <a:rPr lang="cs-CZ" b="1" dirty="0"/>
            </a:br>
            <a:r>
              <a:rPr lang="cs-CZ" b="1" dirty="0"/>
              <a:t>vadné součástky je 0,05. </a:t>
            </a:r>
            <a:br>
              <a:rPr lang="cs-CZ" b="1" dirty="0"/>
            </a:br>
            <a:r>
              <a:rPr lang="cs-CZ" b="1" dirty="0"/>
              <a:t>Jaká je pravděpodobnost,</a:t>
            </a:r>
            <a:br>
              <a:rPr lang="cs-CZ" b="1" dirty="0"/>
            </a:br>
            <a:r>
              <a:rPr lang="cs-CZ" b="1" dirty="0"/>
              <a:t>že mezi 60 vyrobenými součástkami</a:t>
            </a:r>
            <a:br>
              <a:rPr lang="cs-CZ" b="1" dirty="0"/>
            </a:br>
            <a:r>
              <a:rPr lang="cs-CZ" b="1" dirty="0"/>
              <a:t>bude </a:t>
            </a:r>
            <a:r>
              <a:rPr lang="cs-CZ" b="1" dirty="0">
                <a:solidFill>
                  <a:srgbClr val="FF0000"/>
                </a:solidFill>
              </a:rPr>
              <a:t>nejvýše</a:t>
            </a:r>
            <a:r>
              <a:rPr lang="cs-CZ" b="1" dirty="0"/>
              <a:t> 5 vadných ?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728979"/>
      </p:ext>
    </p:extLst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b="1" dirty="0"/>
                  <a:t>Řešení:</a:t>
                </a:r>
              </a:p>
              <a:p>
                <a14:m>
                  <m:oMath xmlns:m="http://schemas.openxmlformats.org/officeDocument/2006/math">
                    <m:r>
                      <a:rPr lang="cs-CZ" sz="2400" b="1" i="1">
                        <a:latin typeface="Cambria Math"/>
                      </a:rPr>
                      <m:t>𝑷</m:t>
                    </m:r>
                    <m:r>
                      <a:rPr lang="cs-CZ" sz="2400" b="1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1" i="1">
                                <a:latin typeface="Cambria Math"/>
                              </a:rPr>
                              <m:t>𝟔𝟎</m:t>
                            </m:r>
                          </m:num>
                          <m:den>
                            <m:r>
                              <a:rPr lang="cs-CZ" sz="2400" b="1" i="1">
                                <a:latin typeface="Cambria Math"/>
                              </a:rPr>
                              <m:t>𝟎</m:t>
                            </m:r>
                          </m:den>
                        </m:f>
                      </m:e>
                    </m:d>
                    <m:r>
                      <a:rPr lang="cs-CZ" sz="2400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1" i="1">
                            <a:latin typeface="Cambria Math"/>
                          </a:rPr>
                          <m:t>𝟎</m:t>
                        </m:r>
                        <m:r>
                          <a:rPr lang="cs-CZ" sz="2400" b="1" i="1"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latin typeface="Cambria Math"/>
                          </a:rPr>
                          <m:t>𝟎𝟓</m:t>
                        </m:r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𝟎</m:t>
                        </m:r>
                        <m:r>
                          <a:rPr lang="cs-CZ" sz="2400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𝟗𝟓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 </m:t>
                            </m:r>
                          </m:e>
                        </m:d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𝟔𝟎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+</m:t>
                    </m:r>
                  </m:oMath>
                </a14:m>
                <a:br>
                  <a:rPr lang="cs-CZ" sz="2400" b="1" i="1" dirty="0">
                    <a:latin typeface="Cambria Math"/>
                  </a:rPr>
                </a:br>
                <a:r>
                  <a:rPr lang="cs-CZ" sz="2400" b="1" i="1" dirty="0">
                    <a:latin typeface="Cambria Math"/>
                  </a:rPr>
                  <a:t>         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1" i="1">
                                <a:latin typeface="Cambria Math"/>
                              </a:rPr>
                              <m:t>𝟔𝟎</m:t>
                            </m:r>
                          </m:num>
                          <m:den>
                            <m:r>
                              <a:rPr lang="cs-CZ" sz="2400" b="1" i="1">
                                <a:latin typeface="Cambria Math"/>
                              </a:rPr>
                              <m:t>𝟏</m:t>
                            </m:r>
                          </m:den>
                        </m:f>
                      </m:e>
                    </m:d>
                    <m:r>
                      <a:rPr lang="cs-CZ" sz="2400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1" i="1">
                            <a:latin typeface="Cambria Math"/>
                          </a:rPr>
                          <m:t>𝟎</m:t>
                        </m:r>
                        <m:r>
                          <a:rPr lang="cs-CZ" sz="2400" b="1" i="1"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latin typeface="Cambria Math"/>
                          </a:rPr>
                          <m:t>𝟎𝟓</m:t>
                        </m:r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𝟏</m:t>
                        </m:r>
                        <m:r>
                          <a:rPr lang="cs-CZ" sz="2400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𝟗𝟓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 </m:t>
                            </m:r>
                          </m:e>
                        </m:d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𝟓𝟗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+</m:t>
                    </m:r>
                  </m:oMath>
                </a14:m>
                <a:endParaRPr lang="cs-CZ" sz="2400" b="1" i="1" dirty="0"/>
              </a:p>
              <a:p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/>
                      </a:rPr>
                      <m:t>            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1" i="1">
                                <a:latin typeface="Cambria Math"/>
                              </a:rPr>
                              <m:t>𝟔𝟎</m:t>
                            </m:r>
                          </m:num>
                          <m:den>
                            <m:r>
                              <a:rPr lang="cs-CZ" sz="2400" b="1" i="1"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sz="2400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1" i="1">
                            <a:latin typeface="Cambria Math"/>
                          </a:rPr>
                          <m:t>𝟎</m:t>
                        </m:r>
                        <m:r>
                          <a:rPr lang="cs-CZ" sz="2400" b="1" i="1"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latin typeface="Cambria Math"/>
                          </a:rPr>
                          <m:t>𝟎𝟓</m:t>
                        </m:r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𝟐</m:t>
                        </m:r>
                        <m:r>
                          <a:rPr lang="cs-CZ" sz="2400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𝟗𝟓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 </m:t>
                            </m:r>
                          </m:e>
                        </m:d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𝟓𝟖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+</m:t>
                    </m:r>
                  </m:oMath>
                </a14:m>
                <a:endParaRPr lang="cs-CZ" sz="2400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/>
                      </a:rPr>
                      <m:t>            </m:t>
                    </m:r>
                    <m:r>
                      <a:rPr lang="cs-CZ" sz="2400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1" i="1">
                                <a:latin typeface="Cambria Math"/>
                              </a:rPr>
                              <m:t>𝟔𝟎</m:t>
                            </m:r>
                          </m:num>
                          <m:den>
                            <m:r>
                              <a:rPr lang="cs-CZ" sz="2400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e>
                    </m:d>
                    <m:r>
                      <a:rPr lang="cs-CZ" sz="2400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1" i="1">
                            <a:latin typeface="Cambria Math"/>
                          </a:rPr>
                          <m:t>𝟎</m:t>
                        </m:r>
                        <m:r>
                          <a:rPr lang="cs-CZ" sz="2400" b="1" i="1"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latin typeface="Cambria Math"/>
                          </a:rPr>
                          <m:t>𝟎𝟓</m:t>
                        </m:r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𝟑</m:t>
                        </m:r>
                        <m:r>
                          <a:rPr lang="cs-CZ" sz="2400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1" i="1">
                                <a:latin typeface="Cambria Math"/>
                              </a:rPr>
                              <m:t>𝟎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,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𝟗𝟓</m:t>
                            </m:r>
                            <m:r>
                              <a:rPr lang="cs-CZ" sz="2400" b="1" i="1">
                                <a:latin typeface="Cambria Math"/>
                              </a:rPr>
                              <m:t> </m:t>
                            </m:r>
                          </m:e>
                        </m:d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𝟓𝟕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+</m:t>
                    </m:r>
                  </m:oMath>
                </a14:m>
                <a:endParaRPr lang="cs-CZ" sz="2400" b="1" i="1" dirty="0">
                  <a:latin typeface="Cambria Math"/>
                </a:endParaRPr>
              </a:p>
              <a:p>
                <a:r>
                  <a:rPr lang="cs-CZ" sz="2400" b="1" dirty="0"/>
                  <a:t>     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1" i="1">
                                <a:latin typeface="Cambria Math"/>
                              </a:rPr>
                              <m:t>𝟔𝟎</m:t>
                            </m:r>
                          </m:num>
                          <m:den>
                            <m:r>
                              <a:rPr lang="cs-CZ" sz="2400" b="1" i="1"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cs-CZ" sz="2400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1" i="1">
                            <a:latin typeface="Cambria Math"/>
                          </a:rPr>
                          <m:t>𝟎</m:t>
                        </m:r>
                        <m:r>
                          <a:rPr lang="cs-CZ" sz="2400" b="1" i="1"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latin typeface="Cambria Math"/>
                          </a:rPr>
                          <m:t>𝟎𝟓</m:t>
                        </m:r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𝟒</m:t>
                        </m:r>
                        <m:r>
                          <a:rPr lang="cs-CZ" sz="2400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1" i="1">
                            <a:latin typeface="Cambria Math"/>
                          </a:rPr>
                          <m:t>(</m:t>
                        </m:r>
                        <m:r>
                          <a:rPr lang="cs-CZ" sz="2400" b="1" i="1">
                            <a:latin typeface="Cambria Math"/>
                          </a:rPr>
                          <m:t>𝟎</m:t>
                        </m:r>
                        <m:r>
                          <a:rPr lang="cs-CZ" sz="2400" b="1" i="1"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latin typeface="Cambria Math"/>
                          </a:rPr>
                          <m:t>𝟗𝟓</m:t>
                        </m:r>
                        <m:r>
                          <a:rPr lang="cs-CZ" sz="2400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𝟓𝟔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+</m:t>
                    </m:r>
                  </m:oMath>
                </a14:m>
                <a:endParaRPr lang="cs-CZ" sz="2400" b="1" i="1" dirty="0">
                  <a:latin typeface="Cambria Math"/>
                </a:endParaRPr>
              </a:p>
              <a:p>
                <a:r>
                  <a:rPr lang="cs-CZ" sz="2400" b="1" dirty="0"/>
                  <a:t>         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sz="24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1" i="1">
                                <a:latin typeface="Cambria Math"/>
                              </a:rPr>
                              <m:t>𝟔𝟎</m:t>
                            </m:r>
                          </m:num>
                          <m:den>
                            <m:r>
                              <a:rPr lang="cs-CZ" sz="2400" b="1" i="1">
                                <a:latin typeface="Cambria Math"/>
                              </a:rPr>
                              <m:t>𝟓</m:t>
                            </m:r>
                          </m:den>
                        </m:f>
                      </m:e>
                    </m:d>
                    <m:r>
                      <a:rPr lang="cs-CZ" sz="2400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1" i="1">
                            <a:latin typeface="Cambria Math"/>
                          </a:rPr>
                          <m:t>𝟎</m:t>
                        </m:r>
                        <m:r>
                          <a:rPr lang="cs-CZ" sz="2400" b="1" i="1"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latin typeface="Cambria Math"/>
                          </a:rPr>
                          <m:t>𝟎𝟓</m:t>
                        </m:r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𝟓</m:t>
                        </m:r>
                        <m:r>
                          <a:rPr lang="cs-CZ" sz="2400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1" i="1">
                            <a:latin typeface="Cambria Math"/>
                          </a:rPr>
                          <m:t>(</m:t>
                        </m:r>
                        <m:r>
                          <a:rPr lang="cs-CZ" sz="2400" b="1" i="1">
                            <a:latin typeface="Cambria Math"/>
                          </a:rPr>
                          <m:t>𝟎</m:t>
                        </m:r>
                        <m:r>
                          <a:rPr lang="cs-CZ" sz="2400" b="1" i="1">
                            <a:latin typeface="Cambria Math"/>
                          </a:rPr>
                          <m:t>,</m:t>
                        </m:r>
                        <m:r>
                          <a:rPr lang="cs-CZ" sz="2400" b="1" i="1">
                            <a:latin typeface="Cambria Math"/>
                          </a:rPr>
                          <m:t>𝟗𝟓</m:t>
                        </m:r>
                        <m:r>
                          <a:rPr lang="cs-CZ" sz="2400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sz="2400" b="1" i="1">
                            <a:latin typeface="Cambria Math"/>
                          </a:rPr>
                          <m:t>𝟓𝟓</m:t>
                        </m:r>
                      </m:sup>
                    </m:sSup>
                    <m:r>
                      <a:rPr lang="cs-CZ" sz="2400" b="1" i="1">
                        <a:latin typeface="Cambria Math"/>
                      </a:rPr>
                      <m:t>=</m:t>
                    </m:r>
                  </m:oMath>
                </a14:m>
                <a:r>
                  <a:rPr lang="cs-CZ" sz="2400" b="1" dirty="0"/>
                  <a:t> </a:t>
                </a:r>
              </a:p>
              <a:p>
                <a:endParaRPr lang="cs-CZ" sz="24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9628603"/>
      </p:ext>
    </p:extLst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𝟎𝟒𝟔</m:t>
                    </m:r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𝟏𝟒𝟓</m:t>
                    </m:r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𝟐𝟐𝟔</m:t>
                    </m:r>
                    <m:r>
                      <a:rPr lang="cs-CZ" b="1" i="1">
                        <a:latin typeface="Cambria Math"/>
                      </a:rPr>
                      <m:t>+</m:t>
                    </m:r>
                  </m:oMath>
                </a14:m>
                <a:endParaRPr lang="cs-CZ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𝟐𝟑𝟎</m:t>
                    </m:r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𝟏𝟕𝟐</m:t>
                    </m:r>
                    <m:r>
                      <a:rPr lang="cs-CZ" b="1" i="1">
                        <a:latin typeface="Cambria Math"/>
                      </a:rPr>
                      <m:t>+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𝟏𝟎𝟐</m:t>
                    </m:r>
                  </m:oMath>
                </a14:m>
                <a:r>
                  <a:rPr lang="cs-CZ" b="1" i="1" dirty="0"/>
                  <a:t> =</a:t>
                </a:r>
                <a:br>
                  <a:rPr lang="cs-CZ" b="1" i="1" dirty="0"/>
                </a:br>
                <a:br>
                  <a:rPr lang="cs-CZ" b="1" i="1" dirty="0"/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𝟗𝟐𝟏</m:t>
                    </m:r>
                  </m:oMath>
                </a14:m>
                <a:r>
                  <a:rPr lang="cs-CZ" b="1" dirty="0"/>
                  <a:t> 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248799"/>
      </p:ext>
    </p:extLst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Házíme 10 krát mincí.</a:t>
            </a:r>
            <a:br>
              <a:rPr lang="cs-CZ" b="1" dirty="0"/>
            </a:br>
            <a:r>
              <a:rPr lang="cs-CZ" b="1" dirty="0"/>
              <a:t>Jaká je pravděpodobnost, že </a:t>
            </a:r>
          </a:p>
          <a:p>
            <a:r>
              <a:rPr lang="cs-CZ" b="1" dirty="0"/>
              <a:t>padne právě třikrát líc ?</a:t>
            </a:r>
          </a:p>
        </p:txBody>
      </p:sp>
    </p:spTree>
    <p:extLst>
      <p:ext uri="{BB962C8B-B14F-4D97-AF65-F5344CB8AC3E}">
        <p14:creationId xmlns:p14="http://schemas.microsoft.com/office/powerpoint/2010/main" val="22298854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Padne líc  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𝑳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br>
                  <a:rPr lang="cs-CZ" b="1" dirty="0"/>
                </a:br>
                <a:r>
                  <a:rPr lang="cs-CZ" b="1" dirty="0"/>
                  <a:t>padne rub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𝑹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  , </a:t>
                </a:r>
              </a:p>
              <a:p>
                <a:r>
                  <a:rPr lang="cs-CZ" b="1" dirty="0"/>
                  <a:t>n = 10, k = 3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𝟏𝟎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  <m:r>
                          <a:rPr lang="cs-CZ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𝟕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=…</m:t>
                    </m:r>
                  </m:oMath>
                </a14:m>
                <a:r>
                  <a:rPr lang="cs-CZ" b="1" dirty="0"/>
                  <a:t>  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945433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Zkušební test obsahuje 25 otázek, každá nabízí tři možnosti odpovědi a), b), c),</a:t>
            </a:r>
          </a:p>
          <a:p>
            <a:r>
              <a:rPr lang="cs-CZ" b="1" dirty="0"/>
              <a:t>z nichž právě jedna možnost je správná.</a:t>
            </a:r>
          </a:p>
          <a:p>
            <a:r>
              <a:rPr lang="cs-CZ" b="1" dirty="0"/>
              <a:t>Jaká je pravděpodobnost, že při náhodně</a:t>
            </a:r>
            <a:br>
              <a:rPr lang="cs-CZ" b="1" dirty="0"/>
            </a:br>
            <a:r>
              <a:rPr lang="cs-CZ" b="1" dirty="0"/>
              <a:t>tipovaných odpovědích odpovím </a:t>
            </a:r>
            <a:br>
              <a:rPr lang="cs-CZ" b="1" dirty="0"/>
            </a:br>
            <a:r>
              <a:rPr lang="cs-CZ" b="1" dirty="0"/>
              <a:t>správně na 15 otázek ?</a:t>
            </a:r>
          </a:p>
        </p:txBody>
      </p:sp>
    </p:spTree>
    <p:extLst>
      <p:ext uri="{BB962C8B-B14F-4D97-AF65-F5344CB8AC3E}">
        <p14:creationId xmlns:p14="http://schemas.microsoft.com/office/powerpoint/2010/main" val="1596777678"/>
      </p:ext>
    </p:extLst>
  </p:cSld>
  <p:clrMapOvr>
    <a:masterClrMapping/>
  </p:clrMapOvr>
  <p:transition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 Řešení:</a:t>
                </a:r>
              </a:p>
              <a:p>
                <a:r>
                  <a:rPr lang="cs-CZ" b="1"/>
                  <a:t>       Jev </a:t>
                </a:r>
                <a:r>
                  <a:rPr lang="cs-CZ" b="1" dirty="0"/>
                  <a:t>A   = tipujeme správnou odpověď</a:t>
                </a:r>
                <a:r>
                  <a:rPr lang="cs-CZ" b="1"/>
                  <a:t>,    pravděpodobnost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 </a:t>
                </a:r>
                <a:br>
                  <a:rPr lang="cs-CZ" b="1" dirty="0"/>
                </a:br>
                <a:r>
                  <a:rPr lang="cs-CZ" b="1" dirty="0"/>
                  <a:t>       Jev A´= tipujeme špatnou odpověď, pravděpodobnost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  <m:r>
                          <a:rPr lang="cs-CZ" b="1" i="1">
                            <a:latin typeface="Cambria Math"/>
                          </a:rPr>
                          <m:t>´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 </m:t>
                    </m:r>
                  </m:oMath>
                </a14:m>
                <a:r>
                  <a:rPr lang="cs-CZ" b="1" dirty="0"/>
                  <a:t> ,</a:t>
                </a:r>
              </a:p>
              <a:p>
                <a:r>
                  <a:rPr lang="cs-CZ" b="1" dirty="0"/>
                  <a:t>       n = 25 , k = 15.</a:t>
                </a:r>
              </a:p>
              <a:p>
                <a:r>
                  <a:rPr lang="cs-CZ" b="1" dirty="0"/>
                  <a:t>           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𝟐𝟓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𝟏𝟓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𝟏𝟓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 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𝟏𝟎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 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𝟎𝟎𝟒</m:t>
                    </m:r>
                  </m:oMath>
                </a14:m>
                <a:r>
                  <a:rPr lang="cs-CZ" b="1" dirty="0"/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24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994080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Pravděpodobnost 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Jakob Bernoulli ( 1654 – 1705 ) objevil </a:t>
            </a:r>
            <a:br>
              <a:rPr lang="cs-CZ" b="1" dirty="0"/>
            </a:br>
            <a:r>
              <a:rPr lang="cs-CZ" b="1" dirty="0"/>
              <a:t>zákon velkých čísel,</a:t>
            </a:r>
            <a:br>
              <a:rPr lang="cs-CZ" b="1" dirty="0"/>
            </a:br>
            <a:r>
              <a:rPr lang="cs-CZ" b="1" dirty="0"/>
              <a:t>zákon o vztahu pravděpodobnosti </a:t>
            </a:r>
            <a:br>
              <a:rPr lang="cs-CZ" b="1" dirty="0"/>
            </a:br>
            <a:r>
              <a:rPr lang="cs-CZ" b="1" dirty="0"/>
              <a:t>a relativní četnosti, </a:t>
            </a:r>
            <a:br>
              <a:rPr lang="cs-CZ" b="1" dirty="0"/>
            </a:br>
            <a:r>
              <a:rPr lang="cs-CZ" b="1" dirty="0"/>
              <a:t>jde o popis absolutní četnosti nějakého </a:t>
            </a:r>
            <a:br>
              <a:rPr lang="cs-CZ" b="1" dirty="0"/>
            </a:br>
            <a:r>
              <a:rPr lang="cs-CZ" b="1" dirty="0"/>
              <a:t>jevu v sérii nezávislých</a:t>
            </a:r>
            <a:br>
              <a:rPr lang="cs-CZ" b="1" dirty="0"/>
            </a:br>
            <a:r>
              <a:rPr lang="cs-CZ" b="1" dirty="0"/>
              <a:t>pokusů, tedy o pravděpodobnosti </a:t>
            </a:r>
            <a:br>
              <a:rPr lang="cs-CZ" b="1" dirty="0"/>
            </a:br>
            <a:r>
              <a:rPr lang="cs-CZ" b="1" dirty="0"/>
              <a:t>počtu úspěchů v této sérii.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872418"/>
      </p:ext>
    </p:extLst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Hodíme sedmkrát kostkou. </a:t>
            </a:r>
            <a:br>
              <a:rPr lang="cs-CZ" b="1" dirty="0"/>
            </a:br>
            <a:r>
              <a:rPr lang="cs-CZ" b="1" dirty="0"/>
              <a:t>Jaká je pravděpodobnost, že</a:t>
            </a:r>
            <a:br>
              <a:rPr lang="cs-CZ" b="1" dirty="0"/>
            </a:br>
            <a:r>
              <a:rPr lang="cs-CZ" b="1" dirty="0"/>
              <a:t>a) poprvé, počtvrté a popáté padne šestka, v ostatních hodech ne</a:t>
            </a:r>
          </a:p>
          <a:p>
            <a:r>
              <a:rPr lang="cs-CZ" b="1" dirty="0"/>
              <a:t>b) čtyřikrát šestka nepadne a poslední tři hody ano</a:t>
            </a:r>
          </a:p>
          <a:p>
            <a:r>
              <a:rPr lang="cs-CZ" b="1" dirty="0"/>
              <a:t>c) šestka padne právě třikrát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7210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  <a:br>
                  <a:rPr lang="cs-CZ" b="1" dirty="0"/>
                </a:br>
                <a:r>
                  <a:rPr lang="cs-CZ" b="1" dirty="0"/>
                  <a:t>Pravděpodobnost hodu padnutí 6 je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b="1" dirty="0"/>
                  <a:t>  </a:t>
                </a:r>
                <a:br>
                  <a:rPr lang="cs-CZ" b="1" dirty="0"/>
                </a:br>
                <a:r>
                  <a:rPr lang="cs-CZ" b="1" dirty="0"/>
                  <a:t>pravděpodobnost nepadnutí 6 je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b="1" dirty="0"/>
                  <a:t>  .</a:t>
                </a:r>
              </a:p>
              <a:p>
                <a:pPr lvl="0"/>
                <a:r>
                  <a:rPr lang="cs-CZ" b="1" dirty="0"/>
                  <a:t>Protože výsledky jednotlivých pokusů jsou nezávislé,</a:t>
                </a:r>
                <a:br>
                  <a:rPr lang="cs-CZ" b="1" dirty="0"/>
                </a:br>
                <a:r>
                  <a:rPr lang="cs-CZ" b="1" dirty="0"/>
                  <a:t>požadovaná pravděpodobnost je součin</a:t>
                </a: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 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 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  </m:t>
                    </m:r>
                  </m:oMath>
                </a14:m>
                <a:r>
                  <a:rPr lang="cs-CZ" b="1" dirty="0"/>
                  <a:t> </a:t>
                </a:r>
                <a:br>
                  <a:rPr lang="cs-CZ" b="1" dirty="0"/>
                </a:b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02712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endParaRPr lang="cs-CZ" b="1" dirty="0"/>
              </a:p>
              <a:p>
                <a:pPr lvl="0"/>
                <a:r>
                  <a:rPr lang="cs-CZ" b="1" dirty="0"/>
                  <a:t>Podobně jako v případě a) </a:t>
                </a:r>
              </a:p>
              <a:p>
                <a:pPr lvl="0"/>
                <a:r>
                  <a:rPr lang="cs-CZ" b="1" dirty="0"/>
                  <a:t>dostaneme</a:t>
                </a: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 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 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  </m:t>
                    </m:r>
                  </m:oMath>
                </a14:m>
                <a:r>
                  <a:rPr lang="cs-CZ" b="1" dirty="0"/>
                  <a:t>  </a:t>
                </a:r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2475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cs-CZ" b="1" dirty="0"/>
                  <a:t>Právě třikrát může padnout tolika</a:t>
                </a:r>
                <a:br>
                  <a:rPr lang="cs-CZ" b="1" dirty="0"/>
                </a:br>
                <a:r>
                  <a:rPr lang="cs-CZ" b="1" dirty="0"/>
                  <a:t>způsoby, kolik</a:t>
                </a:r>
                <a:br>
                  <a:rPr lang="cs-CZ" b="1" dirty="0"/>
                </a:br>
                <a:r>
                  <a:rPr lang="cs-CZ" b="1" dirty="0"/>
                  <a:t>můžeme vybrat trojic ze sedmi prvků,</a:t>
                </a:r>
                <a:br>
                  <a:rPr lang="cs-CZ" b="1" dirty="0"/>
                </a:br>
                <a:r>
                  <a:rPr lang="cs-CZ" b="1" dirty="0"/>
                  <a:t>tedy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𝟕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𝟑𝟓</m:t>
                    </m:r>
                  </m:oMath>
                </a14:m>
                <a:r>
                  <a:rPr lang="cs-CZ" b="1" dirty="0"/>
                  <a:t> </a:t>
                </a:r>
              </a:p>
              <a:p>
                <a:pPr lvl="0"/>
                <a:r>
                  <a:rPr lang="cs-CZ" b="1" dirty="0"/>
                  <a:t>a s přihlédnutím k řešení a)</a:t>
                </a:r>
                <a:br>
                  <a:rPr lang="cs-CZ" b="1" dirty="0"/>
                </a:br>
                <a:r>
                  <a:rPr lang="cs-CZ" b="1" dirty="0"/>
                  <a:t>to bude</a:t>
                </a:r>
                <a:br>
                  <a:rPr lang="cs-CZ" b="1" dirty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𝟕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 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 .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 </m:t>
                        </m:r>
                        <m:f>
                          <m:f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den>
                        </m:f>
                        <m:r>
                          <a:rPr lang="cs-CZ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 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𝟎𝟕𝟖</m:t>
                    </m:r>
                    <m:r>
                      <a:rPr lang="cs-CZ" b="1" i="1">
                        <a:latin typeface="Cambria Math"/>
                      </a:rPr>
                      <m:t>  </m:t>
                    </m:r>
                  </m:oMath>
                </a14:m>
                <a:endParaRPr lang="cs-CZ" b="1" dirty="0"/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8124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Bernoulliho</a:t>
            </a:r>
            <a:r>
              <a:rPr lang="cs-CZ" b="1" dirty="0"/>
              <a:t> věta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/>
              </a:p>
              <a:p>
                <a:r>
                  <a:rPr lang="cs-CZ" b="1" dirty="0"/>
                  <a:t>Nechť A je jev s pravděpodobností p. </a:t>
                </a:r>
                <a:br>
                  <a:rPr lang="cs-CZ" b="1" dirty="0"/>
                </a:br>
                <a:r>
                  <a:rPr lang="cs-CZ" b="1" dirty="0"/>
                  <a:t>Pak pravděpodobnost, </a:t>
                </a:r>
                <a:br>
                  <a:rPr lang="cs-CZ" b="1" dirty="0"/>
                </a:br>
                <a:r>
                  <a:rPr lang="cs-CZ" b="1" dirty="0"/>
                  <a:t>že při n- násobném nezávislém opakování pokusu jev A</a:t>
                </a:r>
                <a:br>
                  <a:rPr lang="cs-CZ" b="1" dirty="0"/>
                </a:br>
                <a:r>
                  <a:rPr lang="cs-CZ" b="1" dirty="0"/>
                  <a:t>nastane právě k-krát ( k = 0,1,2,…..,n ), je</a:t>
                </a:r>
                <a:br>
                  <a:rPr lang="cs-CZ" b="1" dirty="0"/>
                </a:b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𝒏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𝒌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𝒑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𝒌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 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𝒑</m:t>
                        </m:r>
                        <m:r>
                          <a:rPr lang="cs-CZ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𝒏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𝒌</m:t>
                        </m:r>
                      </m:sup>
                    </m:sSup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3459787"/>
      </p:ext>
    </p:extLst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Robot vyrobí součástku za 1 minutu. Pravděpodobnost, že součástka</a:t>
            </a:r>
            <a:br>
              <a:rPr lang="cs-CZ" b="1" dirty="0"/>
            </a:br>
            <a:r>
              <a:rPr lang="cs-CZ" b="1" dirty="0"/>
              <a:t>má vadu, je 0,05. </a:t>
            </a:r>
          </a:p>
          <a:p>
            <a:r>
              <a:rPr lang="cs-CZ" b="1" dirty="0"/>
              <a:t>Jaká je pravděpodobnost, že robot </a:t>
            </a:r>
            <a:br>
              <a:rPr lang="cs-CZ" b="1" dirty="0"/>
            </a:br>
            <a:r>
              <a:rPr lang="cs-CZ" b="1" dirty="0"/>
              <a:t>vyrobí za hodinu</a:t>
            </a:r>
            <a:br>
              <a:rPr lang="cs-CZ" b="1" dirty="0"/>
            </a:br>
            <a:r>
              <a:rPr lang="cs-CZ" b="1" dirty="0"/>
              <a:t>právě 5 vadných součástek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91696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</a:t>
                </a:r>
              </a:p>
              <a:p>
                <a:r>
                  <a:rPr lang="cs-CZ" b="1" dirty="0"/>
                  <a:t>Pravděpodobnost vady </a:t>
                </a:r>
                <a:br>
                  <a:rPr lang="cs-CZ" b="1" dirty="0"/>
                </a:br>
                <a:r>
                  <a:rPr lang="cs-CZ" b="1" dirty="0"/>
                  <a:t>p = 0,05, n = 60, k = 5. </a:t>
                </a:r>
              </a:p>
              <a:p>
                <a:r>
                  <a:rPr lang="cs-CZ" b="1" dirty="0"/>
                  <a:t>Hledaná pravděpodobnost</a:t>
                </a:r>
              </a:p>
              <a:p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</a:rPr>
                              <m:t>𝟔𝟎</m:t>
                            </m:r>
                          </m:num>
                          <m:den>
                            <m:r>
                              <a:rPr lang="cs-CZ" b="1" i="1">
                                <a:latin typeface="Cambria Math"/>
                              </a:rPr>
                              <m:t>𝟓</m:t>
                            </m:r>
                          </m:den>
                        </m:f>
                      </m:e>
                    </m:d>
                    <m:r>
                      <a:rPr lang="cs-CZ" b="1" i="1">
                        <a:latin typeface="Cambria Math"/>
                      </a:rPr>
                      <m:t> 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𝟎𝟓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. </m:t>
                    </m:r>
                    <m:sSup>
                      <m:sSup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>
                          <a:rPr lang="cs-CZ" b="1" i="1">
                            <a:latin typeface="Cambria Math"/>
                          </a:rPr>
                          <m:t>𝟎</m:t>
                        </m:r>
                        <m:r>
                          <a:rPr lang="cs-CZ" b="1" i="1">
                            <a:latin typeface="Cambria Math"/>
                          </a:rPr>
                          <m:t>,</m:t>
                        </m:r>
                        <m:r>
                          <a:rPr lang="cs-CZ" b="1" i="1">
                            <a:latin typeface="Cambria Math"/>
                          </a:rPr>
                          <m:t>𝟗𝟓</m:t>
                        </m:r>
                        <m:r>
                          <a:rPr lang="cs-CZ" b="1" i="1">
                            <a:latin typeface="Cambria Math"/>
                          </a:rPr>
                          <m:t> )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𝟓𝟓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𝟏𝟎𝟐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9564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613</Words>
  <Application>Microsoft Office PowerPoint</Application>
  <PresentationFormat>On-screen Show (4:3)</PresentationFormat>
  <Paragraphs>85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10</vt:lpstr>
      <vt:lpstr>Pravděpodobnost 10</vt:lpstr>
      <vt:lpstr>Příklad 1</vt:lpstr>
      <vt:lpstr>Příklad 1</vt:lpstr>
      <vt:lpstr>Příklad 1</vt:lpstr>
      <vt:lpstr>Příklad 1</vt:lpstr>
      <vt:lpstr>Bernoulliho věta</vt:lpstr>
      <vt:lpstr>Příklad 2</vt:lpstr>
      <vt:lpstr>Příklad 2</vt:lpstr>
      <vt:lpstr>Příklad 3</vt:lpstr>
      <vt:lpstr>Příklad 3</vt:lpstr>
      <vt:lpstr>Příklad 3</vt:lpstr>
      <vt:lpstr>Příklad 4</vt:lpstr>
      <vt:lpstr>Příklad 4</vt:lpstr>
      <vt:lpstr>Příklad 5</vt:lpstr>
      <vt:lpstr>Příklad 5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58</cp:revision>
  <dcterms:created xsi:type="dcterms:W3CDTF">2011-12-03T14:12:28Z</dcterms:created>
  <dcterms:modified xsi:type="dcterms:W3CDTF">2024-08-24T15:17:31Z</dcterms:modified>
</cp:coreProperties>
</file>