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5" r:id="rId9"/>
    <p:sldId id="262" r:id="rId10"/>
    <p:sldId id="266" r:id="rId11"/>
    <p:sldId id="263" r:id="rId12"/>
    <p:sldId id="267" r:id="rId13"/>
    <p:sldId id="269" r:id="rId14"/>
    <p:sldId id="268" r:id="rId15"/>
    <p:sldId id="270" r:id="rId16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AAD5A4F-C19C-4D24-8A33-1694FF9DCAC8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DF6A09D-EE23-4625-96CA-2B6A2D423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32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 smtClean="0"/>
            </a:lvl1pPr>
          </a:lstStyle>
          <a:p>
            <a:pPr>
              <a:defRPr/>
            </a:pPr>
            <a:fld id="{504D627E-46BF-41D2-B18D-2BC50D75E18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58E09139-B892-400F-9BE5-6CCFB87E32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4092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103649C-C2C4-4BEE-B5A7-129462AEEFAB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846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949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56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4783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277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97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472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550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283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839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20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085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740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E09139-B892-400F-9BE5-6CCFB87E327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9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937ED-A0E1-4EB5-AC2F-CE86CC4421F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0D9A8-21FC-4891-A4CF-0185A04436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623055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6E26B-56D4-4D48-863F-05A59068FE5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71B4D-3E56-4C3F-921E-A6115A4A26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350035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388A4-A5D0-4FA2-84F5-8E0A897086F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8B23-B8F7-4F21-8474-6023BC11D1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27750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E5901-5799-4C82-92CD-EAE6F1384DD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EEE4-A7EA-48CC-AD0A-C9B769CA7E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94869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2B889-1B34-4C58-A180-0317379F10C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463AF-5E92-4AC2-9795-F1D318F0B8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73676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D4C0B-41DF-4E2A-AC01-FA73E25A2DA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3F3AB-7877-4A01-9386-4F701A919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915393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8E648-15DD-4E3A-9E40-B03BC48E796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563D-B363-46AC-B391-831F8D892E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384561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DA76-17BF-4C44-A311-38206D9BD9B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C92C8-0BC5-43D0-A375-308F23E884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030412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E71BF-BCD1-4A48-BB85-2F4EF933199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92E4B-A057-4897-A4E2-E571EA70AB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756913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8B18F-E520-49DB-9503-90BEF42D280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9E856-D50E-4FB9-A301-7CC49A3EB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7961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29C71-06F6-46DD-B5BA-817DE0C60B2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469A7-DEC6-4C09-8D3D-1F57586BD8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837345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7F397-33AA-44AD-B0B2-657871A6883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D6508-5630-4CC3-8CDF-5228131D16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038440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5ED302-62D7-46C7-9EED-5540DADCBE0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BDE98A-A7C8-4EC5-B3F1-EFDBC69EA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8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Podmíněná pravděpodobnost – II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VY_32_INOVACE_21-08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Pravděpodobnost vytažení bílé kuličky v případě b)</a:t>
            </a:r>
          </a:p>
          <a:p>
            <a:r>
              <a:rPr lang="cs-CZ" b="1" dirty="0"/>
              <a:t> je dána součtem</a:t>
            </a:r>
          </a:p>
          <a:p>
            <a:r>
              <a:rPr lang="cs-CZ" b="1" dirty="0"/>
              <a:t>P(B) = 0,3 +0,1 = 0,4.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04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 třídě je 20 hochů a 8 dívek.</a:t>
            </a:r>
            <a:br>
              <a:rPr lang="cs-CZ" b="1" dirty="0"/>
            </a:br>
            <a:r>
              <a:rPr lang="cs-CZ" b="1" dirty="0"/>
              <a:t>Pravděpodobnost, že náhodně </a:t>
            </a:r>
            <a:br>
              <a:rPr lang="cs-CZ" b="1" dirty="0"/>
            </a:br>
            <a:r>
              <a:rPr lang="cs-CZ" b="1" dirty="0"/>
              <a:t>vyvolaný hoch umí Ohmův zákon</a:t>
            </a:r>
            <a:br>
              <a:rPr lang="cs-CZ" b="1" dirty="0"/>
            </a:br>
            <a:r>
              <a:rPr lang="cs-CZ" b="1" dirty="0"/>
              <a:t>je 55%, pravděpodobnost znalosti</a:t>
            </a:r>
            <a:br>
              <a:rPr lang="cs-CZ" b="1" dirty="0"/>
            </a:br>
            <a:r>
              <a:rPr lang="cs-CZ" b="1" dirty="0"/>
              <a:t>Ohmova zákona u dívek je 30%.</a:t>
            </a:r>
          </a:p>
          <a:p>
            <a:r>
              <a:rPr lang="cs-CZ" b="1" dirty="0"/>
              <a:t>Jaká je pravděpodobnost, že</a:t>
            </a:r>
            <a:br>
              <a:rPr lang="cs-CZ" b="1" dirty="0"/>
            </a:br>
            <a:r>
              <a:rPr lang="cs-CZ" b="1" dirty="0"/>
              <a:t>náhodně vyvolaný žák třídy umí</a:t>
            </a:r>
            <a:br>
              <a:rPr lang="cs-CZ" b="1" dirty="0"/>
            </a:br>
            <a:r>
              <a:rPr lang="cs-CZ" b="1" dirty="0"/>
              <a:t>Ohmův zákon ?</a:t>
            </a:r>
          </a:p>
        </p:txBody>
      </p:sp>
    </p:spTree>
    <p:extLst>
      <p:ext uri="{BB962C8B-B14F-4D97-AF65-F5344CB8AC3E}">
        <p14:creationId xmlns:p14="http://schemas.microsoft.com/office/powerpoint/2010/main" val="429202852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Pravděpodobnost vyvolání hocha je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𝑯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𝟐𝟖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𝟕𝟏</m:t>
                    </m:r>
                  </m:oMath>
                </a14:m>
                <a:r>
                  <a:rPr lang="cs-CZ" b="1" dirty="0"/>
                  <a:t>,</a:t>
                </a:r>
                <a:br>
                  <a:rPr lang="cs-CZ" b="1" dirty="0"/>
                </a:br>
                <a:endParaRPr lang="cs-CZ" b="1" dirty="0"/>
              </a:p>
              <a:p>
                <a:r>
                  <a:rPr lang="cs-CZ" b="1" dirty="0"/>
                  <a:t>Pravděpodobnost vyvolání dívky je</a:t>
                </a:r>
                <a:br>
                  <a:rPr lang="cs-CZ" b="1" dirty="0"/>
                </a:b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𝑫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𝟐𝟗</m:t>
                    </m:r>
                  </m:oMath>
                </a14:m>
                <a:r>
                  <a:rPr lang="cs-CZ" b="1" dirty="0"/>
                  <a:t>,</a:t>
                </a:r>
              </a:p>
              <a:p>
                <a:endParaRPr lang="cs-CZ" dirty="0"/>
              </a:p>
              <a:p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50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79615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Pravděpodobnost </a:t>
            </a:r>
          </a:p>
          <a:p>
            <a:br>
              <a:rPr lang="cs-CZ" b="1" dirty="0"/>
            </a:br>
            <a:r>
              <a:rPr lang="cs-CZ" b="1" dirty="0"/>
              <a:t>P(HOZ) = 55%   (hoch umí Ohmův zákon),</a:t>
            </a:r>
          </a:p>
          <a:p>
            <a:endParaRPr lang="cs-CZ" b="1" dirty="0"/>
          </a:p>
          <a:p>
            <a:r>
              <a:rPr lang="cs-CZ" b="1" dirty="0"/>
              <a:t>P(DOZ) = 30%  ( dívka umí Ohmův zákon)</a:t>
            </a:r>
          </a:p>
        </p:txBody>
      </p:sp>
    </p:spTree>
    <p:extLst>
      <p:ext uri="{BB962C8B-B14F-4D97-AF65-F5344CB8AC3E}">
        <p14:creationId xmlns:p14="http://schemas.microsoft.com/office/powerpoint/2010/main" val="33212334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Pravděpodobnost znalosti Ohmova</a:t>
            </a:r>
            <a:br>
              <a:rPr lang="cs-CZ" b="1" dirty="0"/>
            </a:br>
            <a:r>
              <a:rPr lang="cs-CZ" b="1" dirty="0"/>
              <a:t>zákona je pak dána součtem</a:t>
            </a:r>
          </a:p>
          <a:p>
            <a:r>
              <a:rPr lang="cs-CZ" b="1" dirty="0"/>
              <a:t>P(Z) = 0,71 . 0,55 + 0,29 . 0,3 = 0,48</a:t>
            </a:r>
          </a:p>
        </p:txBody>
      </p:sp>
    </p:spTree>
    <p:extLst>
      <p:ext uri="{BB962C8B-B14F-4D97-AF65-F5344CB8AC3E}">
        <p14:creationId xmlns:p14="http://schemas.microsoft.com/office/powerpoint/2010/main" val="32815372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Děkuji za pozornost</a:t>
            </a:r>
          </a:p>
          <a:p>
            <a:r>
              <a:rPr lang="cs-CZ" b="1" dirty="0"/>
              <a:t>Autor DUM : 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85965121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osudí A je 6 bílých a 7 černých kuliček, v osudí B 6 modrých a 3 červené,</a:t>
            </a:r>
            <a:br>
              <a:rPr lang="cs-CZ" b="1" dirty="0"/>
            </a:br>
            <a:r>
              <a:rPr lang="cs-CZ" b="1" dirty="0"/>
              <a:t>v osudí C 4 bílé a 8 červených. </a:t>
            </a:r>
          </a:p>
          <a:p>
            <a:endParaRPr lang="cs-CZ" b="1" dirty="0"/>
          </a:p>
          <a:p>
            <a:r>
              <a:rPr lang="cs-CZ" b="1" dirty="0"/>
              <a:t>Jaká je pravděpodobnost, že z náhodně</a:t>
            </a:r>
            <a:br>
              <a:rPr lang="cs-CZ" b="1" dirty="0"/>
            </a:br>
            <a:r>
              <a:rPr lang="cs-CZ" b="1" dirty="0"/>
              <a:t>zvoleného osudí vytáhneme </a:t>
            </a:r>
            <a:br>
              <a:rPr lang="cs-CZ" b="1" dirty="0"/>
            </a:br>
            <a:r>
              <a:rPr lang="cs-CZ" b="1" dirty="0"/>
              <a:t>2 bílé kuličky  (jev BK)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5977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Pravděpodobnost volby každého osudí je 1/3, </a:t>
                </a:r>
              </a:p>
              <a:p>
                <a:r>
                  <a:rPr lang="cs-CZ" b="1" dirty="0"/>
                  <a:t>tzn. P(A) = 1/3,   P(B) = 1/3,   P(C) = 1/3.</a:t>
                </a:r>
              </a:p>
              <a:p>
                <a:pPr lvl="0"/>
                <a:r>
                  <a:rPr lang="cs-CZ" b="1" dirty="0"/>
                  <a:t>Tah byl proveden z osudí A:</a:t>
                </a:r>
                <a:br>
                  <a:rPr lang="cs-CZ" b="1" dirty="0"/>
                </a:b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𝑩𝑲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𝟏𝟑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 a proto</a:t>
                </a:r>
              </a:p>
              <a:p>
                <a:pPr lvl="0"/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𝑩𝑲</m:t>
                        </m:r>
                        <m:r>
                          <a:rPr lang="cs-CZ" b="1" i="1" smtClean="0">
                            <a:latin typeface="Cambria Math"/>
                          </a:rPr>
                          <m:t>)/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𝟏𝟑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cs-CZ" b="1" dirty="0"/>
              </a:p>
              <a:p>
                <a:pPr lvl="0"/>
                <a:endParaRPr lang="cs-CZ" b="1" dirty="0"/>
              </a:p>
              <a:p>
                <a:pPr lvl="0"/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2593" b="-10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48141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cs-CZ" b="1" dirty="0"/>
                  <a:t>Tah byl proveden z osudí B: </a:t>
                </a:r>
              </a:p>
              <a:p>
                <a:pPr lvl="0"/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𝑩𝑲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/>
                  <a:t>  </a:t>
                </a:r>
              </a:p>
              <a:p>
                <a:pPr lvl="0"/>
                <a:r>
                  <a:rPr lang="cs-CZ" b="1" dirty="0"/>
                  <a:t>a proto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𝑩𝑲</m:t>
                        </m:r>
                        <m:r>
                          <a:rPr lang="cs-CZ" b="1" i="1">
                            <a:latin typeface="Cambria Math"/>
                          </a:rPr>
                          <m:t>)/</m:t>
                        </m:r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. 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133148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cs-CZ" b="1" dirty="0"/>
                  <a:t>Tah byl proveden z osudí C:</a:t>
                </a:r>
              </a:p>
              <a:p>
                <a:pPr lvl="0"/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𝑩𝑲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𝟏𝟐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 a proto</a:t>
                </a:r>
                <a:br>
                  <a:rPr lang="cs-CZ" b="1" dirty="0"/>
                </a:b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𝑩𝑲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𝟏𝟐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 </a:t>
                </a:r>
              </a:p>
              <a:p>
                <a:r>
                  <a:rPr lang="cs-CZ" b="1" dirty="0"/>
                  <a:t>Celková pravděpodobnost je pak dána  součtem tří předchozích a platí, že</a:t>
                </a:r>
              </a:p>
              <a:p>
                <a:r>
                  <a:rPr lang="cs-CZ" b="1" dirty="0"/>
                  <a:t>               P(BK) = 0, 094.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4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85110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osudí jsou 3 modré a dvě bílé kuličky. Táhneme dvakrát. Jaká je pravděpodobnost</a:t>
            </a:r>
            <a:br>
              <a:rPr lang="cs-CZ" b="1" dirty="0"/>
            </a:br>
            <a:r>
              <a:rPr lang="cs-CZ" b="1" dirty="0"/>
              <a:t>vytažení bílé kuličky (jev BK) </a:t>
            </a:r>
            <a:br>
              <a:rPr lang="cs-CZ" b="1" dirty="0"/>
            </a:br>
            <a:r>
              <a:rPr lang="cs-CZ" b="1" dirty="0"/>
              <a:t>ve druhém tahu, jestliže</a:t>
            </a:r>
          </a:p>
          <a:p>
            <a:r>
              <a:rPr lang="cs-CZ" b="1" dirty="0"/>
              <a:t>a) po prvním tahu kuličku do osudí </a:t>
            </a:r>
            <a:br>
              <a:rPr lang="cs-CZ" b="1" dirty="0"/>
            </a:br>
            <a:r>
              <a:rPr lang="cs-CZ" b="1" dirty="0"/>
              <a:t>     vrátíme ?</a:t>
            </a:r>
          </a:p>
          <a:p>
            <a:r>
              <a:rPr lang="cs-CZ" b="1" dirty="0"/>
              <a:t>b) po prvním tahu kuličku do osudí </a:t>
            </a:r>
            <a:br>
              <a:rPr lang="cs-CZ" b="1" dirty="0"/>
            </a:br>
            <a:r>
              <a:rPr lang="cs-CZ" b="1" dirty="0"/>
              <a:t>     nevrátíme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4850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pPr lvl="0"/>
                <a:r>
                  <a:rPr lang="cs-CZ" b="1" dirty="0"/>
                  <a:t>Jestliže po prvním tahu kuličku vrátíme,</a:t>
                </a:r>
                <a:br>
                  <a:rPr lang="cs-CZ" b="1" dirty="0"/>
                </a:br>
                <a:r>
                  <a:rPr lang="cs-CZ" b="1" dirty="0"/>
                  <a:t>je pravděpodobnost tažení</a:t>
                </a:r>
              </a:p>
              <a:p>
                <a:pPr lvl="0"/>
                <a:r>
                  <a:rPr lang="cs-CZ" b="1" dirty="0"/>
                  <a:t>bílé ve druhém tahu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𝑩𝑲</m:t>
                        </m:r>
                        <m:r>
                          <a:rPr lang="cs-CZ" b="1" i="1">
                            <a:latin typeface="Cambria Math"/>
                          </a:rPr>
                          <m:t>/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pPr lvl="0"/>
                <a:r>
                  <a:rPr lang="cs-CZ" b="1" dirty="0"/>
                  <a:t>Jestliže kuličku nevracíme, </a:t>
                </a:r>
                <a:br>
                  <a:rPr lang="cs-CZ" b="1" dirty="0"/>
                </a:br>
                <a:r>
                  <a:rPr lang="cs-CZ" b="1" dirty="0"/>
                  <a:t>jsou dvě možnosti: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885679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Vytažená kulička je modrá ( jev M)  s pravděpodobností P(M) = 3/5</a:t>
            </a:r>
          </a:p>
          <a:p>
            <a:r>
              <a:rPr lang="cs-CZ" b="1" dirty="0"/>
              <a:t>a pravděpodobnost vytažení bílé </a:t>
            </a:r>
            <a:br>
              <a:rPr lang="cs-CZ" b="1" dirty="0"/>
            </a:br>
            <a:r>
              <a:rPr lang="cs-CZ" b="1" dirty="0"/>
              <a:t>ve druhém tahu P(BK/M) je 2/4 </a:t>
            </a:r>
          </a:p>
          <a:p>
            <a:r>
              <a:rPr lang="cs-CZ" b="1" dirty="0"/>
              <a:t>a tedy</a:t>
            </a:r>
          </a:p>
          <a:p>
            <a:r>
              <a:rPr lang="cs-CZ" b="1" dirty="0"/>
              <a:t>P((BK)/M) = 3/5 . 2/4 = 0,3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717404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Vytažená kulička je bílá ( jev B) s pravděpodobností P(B) = 2/5</a:t>
            </a:r>
          </a:p>
          <a:p>
            <a:pPr lvl="0"/>
            <a:r>
              <a:rPr lang="cs-CZ" b="1" dirty="0"/>
              <a:t>a pravděpodobnost vytažení bílé</a:t>
            </a:r>
          </a:p>
          <a:p>
            <a:pPr lvl="0"/>
            <a:r>
              <a:rPr lang="cs-CZ" b="1" dirty="0"/>
              <a:t> ve druhém tahu P(BK/B) je 1/4</a:t>
            </a:r>
          </a:p>
          <a:p>
            <a:pPr lvl="0"/>
            <a:r>
              <a:rPr lang="cs-CZ" b="1" dirty="0"/>
              <a:t> a tedy</a:t>
            </a:r>
          </a:p>
          <a:p>
            <a:pPr lvl="0"/>
            <a:r>
              <a:rPr lang="cs-CZ" b="1" dirty="0"/>
              <a:t>P((BK)B) = 2/5 . 1/4 = 0,1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77360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567</Words>
  <Application>Microsoft Office PowerPoint</Application>
  <PresentationFormat>On-screen Show (4:3)</PresentationFormat>
  <Paragraphs>84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8</vt:lpstr>
      <vt:lpstr>Příklad 1</vt:lpstr>
      <vt:lpstr>Příklad 1</vt:lpstr>
      <vt:lpstr>Příklad 1</vt:lpstr>
      <vt:lpstr>Příklad 1</vt:lpstr>
      <vt:lpstr>Příklad 2</vt:lpstr>
      <vt:lpstr>Příklad 2</vt:lpstr>
      <vt:lpstr>Příklad 2</vt:lpstr>
      <vt:lpstr>Příklad 2</vt:lpstr>
      <vt:lpstr>Příklad 2</vt:lpstr>
      <vt:lpstr>Příklad 3</vt:lpstr>
      <vt:lpstr>Příklad 3</vt:lpstr>
      <vt:lpstr>Příklad 3</vt:lpstr>
      <vt:lpstr>Příklad 3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56</cp:revision>
  <cp:lastPrinted>2012-05-01T09:37:40Z</cp:lastPrinted>
  <dcterms:created xsi:type="dcterms:W3CDTF">2011-12-03T14:12:28Z</dcterms:created>
  <dcterms:modified xsi:type="dcterms:W3CDTF">2024-08-24T15:16:16Z</dcterms:modified>
</cp:coreProperties>
</file>