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2" r:id="rId2"/>
    <p:sldId id="273" r:id="rId3"/>
    <p:sldId id="274" r:id="rId4"/>
    <p:sldId id="275" r:id="rId5"/>
    <p:sldId id="276" r:id="rId6"/>
    <p:sldId id="279" r:id="rId7"/>
    <p:sldId id="277" r:id="rId8"/>
    <p:sldId id="278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71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20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0FF3BA9-A15B-4C51-A356-50C975DA77E9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33C03A7-8A5B-447A-AA4F-C46192D54E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28949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3C03A7-8A5B-447A-AA4F-C46192D54E22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3650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3C03A7-8A5B-447A-AA4F-C46192D54E22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22380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3C03A7-8A5B-447A-AA4F-C46192D54E22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9932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3C03A7-8A5B-447A-AA4F-C46192D54E22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1342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3C03A7-8A5B-447A-AA4F-C46192D54E22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3386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3C03A7-8A5B-447A-AA4F-C46192D54E22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3217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3C03A7-8A5B-447A-AA4F-C46192D54E22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26337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3C03A7-8A5B-447A-AA4F-C46192D54E22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1825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DC5375A-C1AA-449E-93D6-2639FBA848ED}" type="slidenum">
              <a:rPr lang="cs-CZ" smtClean="0"/>
              <a:pPr eaLnBrk="1" hangingPunct="1"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3C03A7-8A5B-447A-AA4F-C46192D54E22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8872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3C03A7-8A5B-447A-AA4F-C46192D54E22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053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3C03A7-8A5B-447A-AA4F-C46192D54E22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4695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3C03A7-8A5B-447A-AA4F-C46192D54E22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59820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3C03A7-8A5B-447A-AA4F-C46192D54E22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6540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3C03A7-8A5B-447A-AA4F-C46192D54E22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9397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3C03A7-8A5B-447A-AA4F-C46192D54E22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040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3C03A7-8A5B-447A-AA4F-C46192D54E22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1265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Klepnutím lze upravit styl předlohy podnadpisů.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3A895-298D-40A2-81BD-EB5B59D1BF30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87A71-5ABD-4CEA-96AB-AFA5790BDB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363530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5083-AB76-479F-AD3E-B02D5E7CE5E9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F7D36-C49C-4DC9-AF7C-54338F43F2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8489677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E8E16-7299-4D82-8ACB-FA889AB9A623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EA277-37A4-42B0-B1E6-F4CE6CCC6C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4557070"/>
      </p:ext>
    </p:extLst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8E5A1-3EDF-49CC-B457-340AE0E24276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094E0-13B2-4ABD-93A1-F3A4797728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9365279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D465C-8F45-40BA-9130-DE0880766430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F8260-749C-4903-ACEC-3655AC033B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5055716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E4B34-358C-4965-BF1B-EB84AEFD09BF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A6802-5BDC-41E3-A70F-9DF4B34799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565165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9EB12-A629-4247-83AD-FFE73C42F7B9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93367-13E2-4F99-A821-1751980F34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9639299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DDC84-AB15-45C5-9D63-A42BF4571858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5EDC9-23C7-4BAE-BB5B-25C2425E5F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3513607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2C067-2DCC-467E-97AD-029700F6B0B1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C3C42-B480-4319-852D-927D136458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0366846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AAA68-0441-427A-9092-2ADB1A1619F7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46C4B-1018-442F-9DE9-4BC65E3A7D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7885208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9E72B-0C51-4A76-B6D8-0520118C00BD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1E67D-88D0-45C0-AB33-6E31689B7E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323103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1AA50-03E8-48B6-9098-56BA43B5D88C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63B08-5369-4718-9E77-5D553B3689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8761109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B9C1A81-D06D-4E66-8BCA-EDE13A503269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ECDE6B-35D7-4A9F-8818-5340F2D699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  <p:sldLayoutId id="2147483873" r:id="rId12"/>
  </p:sldLayoutIdLst>
  <p:transition>
    <p:randomBar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Pravděpodobnost 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Podmíněná pravděpodobnost</a:t>
            </a:r>
          </a:p>
        </p:txBody>
      </p:sp>
    </p:spTree>
    <p:extLst>
      <p:ext uri="{BB962C8B-B14F-4D97-AF65-F5344CB8AC3E}">
        <p14:creationId xmlns:p14="http://schemas.microsoft.com/office/powerpoint/2010/main" val="214750526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Řešení:</a:t>
                </a:r>
              </a:p>
              <a:p>
                <a:r>
                  <a:rPr lang="cs-CZ" b="1" dirty="0"/>
                  <a:t>Jev A : byly taženy dvě otázky, které student zná</a:t>
                </a:r>
                <a:br>
                  <a:rPr lang="cs-CZ" b="1" dirty="0"/>
                </a:b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𝟏𝟓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num>
                      <m:den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𝟐𝟎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r>
                  <a:rPr lang="cs-CZ" b="1" dirty="0"/>
                  <a:t>   , do jeho losování pak zbývají otázky :</a:t>
                </a:r>
                <a:br>
                  <a:rPr lang="cs-CZ" b="1" dirty="0"/>
                </a:br>
                <a:r>
                  <a:rPr lang="cs-CZ" b="1" dirty="0"/>
                  <a:t>5 nezná</a:t>
                </a:r>
                <a:br>
                  <a:rPr lang="cs-CZ" b="1" dirty="0"/>
                </a:br>
                <a:r>
                  <a:rPr lang="cs-CZ" b="1" dirty="0"/>
                  <a:t>                      18    </a:t>
                </a:r>
                <a:br>
                  <a:rPr lang="cs-CZ" b="1" dirty="0"/>
                </a:br>
                <a:r>
                  <a:rPr lang="cs-CZ" b="1" dirty="0"/>
                  <a:t>13 zná</a:t>
                </a:r>
                <a:br>
                  <a:rPr lang="cs-CZ" b="1" dirty="0"/>
                </a:br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 b="-408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839245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jev N : student táhne otázku,</a:t>
                </a:r>
                <a:br>
                  <a:rPr lang="cs-CZ" b="1" dirty="0"/>
                </a:br>
                <a:r>
                  <a:rPr lang="cs-CZ" b="1" dirty="0"/>
                  <a:t>kterou nezná</a:t>
                </a:r>
              </a:p>
              <a:p>
                <a:r>
                  <a:rPr lang="cs-CZ" b="1" dirty="0"/>
                  <a:t>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𝑵</m:t>
                        </m:r>
                        <m:r>
                          <a:rPr lang="cs-CZ" b="1" i="1">
                            <a:latin typeface="Cambria Math"/>
                          </a:rPr>
                          <m:t>/</m:t>
                        </m:r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𝟓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𝟏</m:t>
                                </m:r>
                              </m:den>
                            </m:f>
                          </m:e>
                        </m:d>
                      </m:num>
                      <m:den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𝟏𝟖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𝟏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r>
                  <a:rPr lang="cs-CZ" b="1" dirty="0"/>
                  <a:t> </a:t>
                </a:r>
              </a:p>
              <a:p>
                <a:r>
                  <a:rPr lang="cs-CZ" b="1" dirty="0"/>
                  <a:t> a proto 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𝑵𝑨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. </m:t>
                    </m:r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𝑵</m:t>
                        </m:r>
                      </m:e>
                      <m:e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𝟏𝟓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num>
                      <m:den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𝟐𝟎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den>
                    </m:f>
                    <m:r>
                      <a:rPr lang="cs-CZ" b="1" i="1">
                        <a:latin typeface="Cambria Math"/>
                      </a:rPr>
                      <m:t> .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𝟏𝟖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 </m:t>
                    </m:r>
                  </m:oMath>
                </a14:m>
                <a:r>
                  <a:rPr lang="cs-CZ" b="1" dirty="0"/>
                  <a:t>  </a:t>
                </a:r>
                <a:br>
                  <a:rPr lang="cs-CZ" b="1" dirty="0"/>
                </a:br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191125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Jev B: byla tažena jedna otázka, kterou zná a jedna, kterou nezná:</a:t>
                </a:r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𝑩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𝟏𝟓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𝟏</m:t>
                                </m:r>
                              </m:den>
                            </m:f>
                          </m:e>
                        </m:d>
                        <m:r>
                          <a:rPr lang="cs-CZ" b="1" i="1">
                            <a:latin typeface="Cambria Math"/>
                          </a:rPr>
                          <m:t>.</m:t>
                        </m:r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𝟓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𝟏</m:t>
                                </m:r>
                              </m:den>
                            </m:f>
                          </m:e>
                        </m:d>
                      </m:num>
                      <m:den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𝟐𝟎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r>
                  <a:rPr lang="cs-CZ" b="1" dirty="0"/>
                  <a:t>  ,</a:t>
                </a:r>
              </a:p>
              <a:p>
                <a:r>
                  <a:rPr lang="cs-CZ" b="1" dirty="0"/>
                  <a:t>do jeho losování pak zbývají otázky  </a:t>
                </a:r>
              </a:p>
              <a:p>
                <a:r>
                  <a:rPr lang="cs-CZ" b="1" dirty="0"/>
                  <a:t>4  nezná</a:t>
                </a:r>
                <a:br>
                  <a:rPr lang="cs-CZ" b="1" dirty="0"/>
                </a:br>
                <a:r>
                  <a:rPr lang="cs-CZ" b="1" dirty="0"/>
                  <a:t>                     18    </a:t>
                </a:r>
                <a:br>
                  <a:rPr lang="cs-CZ" b="1" dirty="0"/>
                </a:br>
                <a:r>
                  <a:rPr lang="cs-CZ" b="1" dirty="0"/>
                  <a:t>14 zná</a:t>
                </a:r>
                <a:br>
                  <a:rPr lang="cs-CZ" b="1" dirty="0"/>
                </a:b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 r="-148" b="-344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529526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𝑵</m:t>
                        </m:r>
                        <m:r>
                          <a:rPr lang="cs-CZ" b="1" i="1">
                            <a:latin typeface="Cambria Math"/>
                          </a:rPr>
                          <m:t>/</m:t>
                        </m:r>
                        <m:r>
                          <a:rPr lang="cs-CZ" b="1" i="1">
                            <a:latin typeface="Cambria Math"/>
                          </a:rPr>
                          <m:t>𝑩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𝟒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𝟏</m:t>
                                </m:r>
                              </m:den>
                            </m:f>
                          </m:e>
                        </m:d>
                      </m:num>
                      <m:den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𝟏𝟖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𝟏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r>
                  <a:rPr lang="cs-CZ" b="1" dirty="0"/>
                  <a:t> </a:t>
                </a:r>
              </a:p>
              <a:p>
                <a:r>
                  <a:rPr lang="cs-CZ" b="1" dirty="0"/>
                  <a:t>a proto </a:t>
                </a:r>
                <a:endParaRPr lang="cs-CZ" b="1" i="1" dirty="0"/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𝑵𝑩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𝑩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. </m:t>
                    </m:r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𝑵</m:t>
                        </m:r>
                      </m:e>
                      <m:e>
                        <m:r>
                          <a:rPr lang="cs-CZ" b="1" i="1">
                            <a:latin typeface="Cambria Math"/>
                          </a:rPr>
                          <m:t>𝑩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𝟏𝟓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𝟏</m:t>
                                </m:r>
                              </m:den>
                            </m:f>
                          </m:e>
                        </m:d>
                        <m:r>
                          <a:rPr lang="cs-CZ" b="1" i="1">
                            <a:latin typeface="Cambria Math"/>
                          </a:rPr>
                          <m:t>.</m:t>
                        </m:r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𝟓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𝟏</m:t>
                                </m:r>
                              </m:den>
                            </m:f>
                          </m:e>
                        </m:d>
                      </m:num>
                      <m:den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𝟐𝟎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den>
                    </m:f>
                    <m:r>
                      <a:rPr lang="cs-CZ" b="1" i="1">
                        <a:latin typeface="Cambria Math"/>
                      </a:rPr>
                      <m:t> .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𝟏𝟖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 </m:t>
                    </m:r>
                  </m:oMath>
                </a14:m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433334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Jev C : byly taženy dvě otázky, které </a:t>
                </a:r>
                <a:r>
                  <a:rPr lang="cs-CZ" b="1"/>
                  <a:t>student nezná</a:t>
                </a:r>
                <a:endParaRPr lang="cs-CZ" b="1" dirty="0"/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𝑪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𝟓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num>
                      <m:den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𝟐𝟎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r>
                  <a:rPr lang="cs-CZ" b="1" dirty="0"/>
                  <a:t>   ,</a:t>
                </a:r>
              </a:p>
              <a:p>
                <a:r>
                  <a:rPr lang="cs-CZ" b="1" dirty="0"/>
                  <a:t>do jeho losování pak zbývají otázky </a:t>
                </a:r>
                <a:br>
                  <a:rPr lang="cs-CZ" b="1" dirty="0"/>
                </a:br>
                <a:r>
                  <a:rPr lang="cs-CZ" b="1" dirty="0"/>
                  <a:t>3 nezná</a:t>
                </a:r>
                <a:br>
                  <a:rPr lang="cs-CZ" b="1" dirty="0"/>
                </a:br>
                <a:r>
                  <a:rPr lang="cs-CZ" b="1" dirty="0"/>
                  <a:t>                      18    </a:t>
                </a:r>
                <a:br>
                  <a:rPr lang="cs-CZ" b="1" dirty="0"/>
                </a:br>
                <a:r>
                  <a:rPr lang="cs-CZ" b="1" dirty="0"/>
                  <a:t>15 zná</a:t>
                </a:r>
                <a:br>
                  <a:rPr lang="cs-CZ" b="1" dirty="0"/>
                </a:br>
                <a:br>
                  <a:rPr lang="cs-CZ" dirty="0"/>
                </a:br>
                <a:br>
                  <a:rPr lang="cs-CZ" dirty="0"/>
                </a:b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416781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jev N : student táhne otázku, kterou nezná</a:t>
                </a:r>
              </a:p>
              <a:p>
                <a:r>
                  <a:rPr lang="cs-CZ" b="1" dirty="0"/>
                  <a:t>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𝑵</m:t>
                        </m:r>
                        <m:r>
                          <a:rPr lang="cs-CZ" b="1" i="1">
                            <a:latin typeface="Cambria Math"/>
                          </a:rPr>
                          <m:t>/</m:t>
                        </m:r>
                        <m:r>
                          <a:rPr lang="cs-CZ" b="1" i="1">
                            <a:latin typeface="Cambria Math"/>
                          </a:rPr>
                          <m:t>𝑪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𝟑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𝟏</m:t>
                                </m:r>
                              </m:den>
                            </m:f>
                          </m:e>
                        </m:d>
                      </m:num>
                      <m:den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𝟏𝟖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𝟏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r>
                  <a:rPr lang="cs-CZ" b="1" dirty="0"/>
                  <a:t> </a:t>
                </a:r>
              </a:p>
              <a:p>
                <a:r>
                  <a:rPr lang="cs-CZ" b="1" dirty="0"/>
                  <a:t> a proto </a:t>
                </a:r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𝑵𝑪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𝑪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. </m:t>
                    </m:r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𝑵</m:t>
                        </m:r>
                      </m:e>
                      <m:e>
                        <m:r>
                          <a:rPr lang="cs-CZ" b="1" i="1">
                            <a:latin typeface="Cambria Math"/>
                          </a:rPr>
                          <m:t>𝑪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𝟓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num>
                      <m:den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𝟐𝟎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den>
                    </m:f>
                    <m:r>
                      <a:rPr lang="cs-CZ" b="1" i="1">
                        <a:latin typeface="Cambria Math"/>
                      </a:rPr>
                      <m:t> .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𝟏𝟖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 </m:t>
                    </m:r>
                  </m:oMath>
                </a14:m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944115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Závěr, shrnutí příkladu, odpověď:</a:t>
            </a:r>
          </a:p>
          <a:p>
            <a:r>
              <a:rPr lang="cs-CZ" b="1" dirty="0"/>
              <a:t>Pravděpodobnost jevu N </a:t>
            </a:r>
          </a:p>
          <a:p>
            <a:r>
              <a:rPr lang="cs-CZ" b="1" dirty="0"/>
              <a:t>( student si vytáhne otázku, kterou nezná )</a:t>
            </a:r>
          </a:p>
          <a:p>
            <a:r>
              <a:rPr lang="cs-CZ" b="1" dirty="0"/>
              <a:t> je dána</a:t>
            </a:r>
          </a:p>
          <a:p>
            <a:r>
              <a:rPr lang="cs-CZ" b="1" dirty="0"/>
              <a:t>součtem pravděpodobností </a:t>
            </a:r>
          </a:p>
          <a:p>
            <a:r>
              <a:rPr lang="cs-CZ" b="1" dirty="0"/>
              <a:t>P(N) = P(NA) + P(NB) + P(NC).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120737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/>
              <a:t>Děkuji za pozornost</a:t>
            </a:r>
          </a:p>
          <a:p>
            <a:pPr>
              <a:defRPr/>
            </a:pPr>
            <a:r>
              <a:rPr lang="cs-CZ" b="1" dirty="0"/>
              <a:t>Autor: Mgr. Jan </a:t>
            </a:r>
            <a:r>
              <a:rPr lang="cs-CZ" b="1"/>
              <a:t>Bajnar</a:t>
            </a:r>
            <a:endParaRPr lang="cs-CZ" b="1" dirty="0"/>
          </a:p>
        </p:txBody>
      </p:sp>
    </p:spTree>
  </p:cSld>
  <p:clrMapOvr>
    <a:masterClrMapping/>
  </p:clrMapOvr>
  <p:transition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Definice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b="1" dirty="0"/>
              <a:t>Podmíněná pravděpodobnost </a:t>
            </a:r>
            <a:br>
              <a:rPr lang="cs-CZ" b="1" dirty="0"/>
            </a:br>
            <a:r>
              <a:rPr lang="cs-CZ" b="1" dirty="0"/>
              <a:t>náhodného jevu A je pravděpodobnost</a:t>
            </a:r>
            <a:br>
              <a:rPr lang="cs-CZ" b="1" dirty="0"/>
            </a:br>
            <a:r>
              <a:rPr lang="cs-CZ" b="1" dirty="0"/>
              <a:t>jevu A, ale v závislosti na dalším </a:t>
            </a:r>
            <a:br>
              <a:rPr lang="cs-CZ" b="1" dirty="0"/>
            </a:br>
            <a:r>
              <a:rPr lang="cs-CZ" b="1" dirty="0"/>
              <a:t>podmiňujícím jevu B. Značíme ji</a:t>
            </a:r>
          </a:p>
          <a:p>
            <a:pPr>
              <a:defRPr/>
            </a:pPr>
            <a:r>
              <a:rPr lang="cs-CZ" b="1" dirty="0"/>
              <a:t>P(A/B) = P</a:t>
            </a:r>
            <a:r>
              <a:rPr lang="cs-CZ" b="1" baseline="-25000" dirty="0"/>
              <a:t>B</a:t>
            </a:r>
            <a:r>
              <a:rPr lang="cs-CZ" b="1" dirty="0"/>
              <a:t>(A) a čteme jako:</a:t>
            </a:r>
          </a:p>
          <a:p>
            <a:pPr>
              <a:defRPr/>
            </a:pPr>
            <a:r>
              <a:rPr lang="cs-CZ" b="1" dirty="0"/>
              <a:t>„pravděpodobnost jevu A v závislosti </a:t>
            </a:r>
            <a:br>
              <a:rPr lang="cs-CZ" b="1" dirty="0"/>
            </a:br>
            <a:r>
              <a:rPr lang="cs-CZ" b="1" dirty="0"/>
              <a:t>na jevu B“ nebo jako:</a:t>
            </a:r>
            <a:br>
              <a:rPr lang="cs-CZ" b="1" dirty="0"/>
            </a:br>
            <a:r>
              <a:rPr lang="cs-CZ" b="1" dirty="0"/>
              <a:t>„pravděpodobnost jevu A podmíněna </a:t>
            </a:r>
            <a:br>
              <a:rPr lang="cs-CZ" b="1" dirty="0"/>
            </a:br>
            <a:r>
              <a:rPr lang="cs-CZ" b="1" dirty="0"/>
              <a:t> jevem B“</a:t>
            </a:r>
          </a:p>
        </p:txBody>
      </p:sp>
    </p:spTree>
    <p:extLst>
      <p:ext uri="{BB962C8B-B14F-4D97-AF65-F5344CB8AC3E}">
        <p14:creationId xmlns:p14="http://schemas.microsoft.com/office/powerpoint/2010/main" val="282056139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Možnosti: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   Můžeme řešit</a:t>
            </a:r>
            <a:br>
              <a:rPr lang="cs-CZ" b="1" dirty="0"/>
            </a:br>
            <a:r>
              <a:rPr lang="cs-CZ" b="1" dirty="0"/>
              <a:t>   dva základní případy:</a:t>
            </a:r>
            <a:br>
              <a:rPr lang="cs-CZ" b="1" dirty="0"/>
            </a:br>
            <a:br>
              <a:rPr lang="cs-CZ" b="1" dirty="0"/>
            </a:br>
            <a:r>
              <a:rPr lang="cs-CZ" b="1" dirty="0"/>
              <a:t>a) Pravděpodobnost jevu A, </a:t>
            </a:r>
            <a:br>
              <a:rPr lang="cs-CZ" b="1" dirty="0"/>
            </a:br>
            <a:r>
              <a:rPr lang="cs-CZ" b="1" dirty="0"/>
              <a:t>     jestliže již nastal jev B</a:t>
            </a:r>
          </a:p>
          <a:p>
            <a:br>
              <a:rPr lang="cs-CZ" b="1" dirty="0"/>
            </a:br>
            <a:r>
              <a:rPr lang="cs-CZ" b="1" dirty="0"/>
              <a:t>b) Pravděpodobnost jevu A </a:t>
            </a:r>
            <a:br>
              <a:rPr lang="cs-CZ" b="1" dirty="0"/>
            </a:br>
            <a:r>
              <a:rPr lang="cs-CZ" b="1" dirty="0"/>
              <a:t>    podmíněna současným </a:t>
            </a:r>
            <a:br>
              <a:rPr lang="cs-CZ" b="1" dirty="0"/>
            </a:br>
            <a:r>
              <a:rPr lang="cs-CZ" b="1" dirty="0"/>
              <a:t>    nastoupením jevu B.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632754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 balíčku 32 hracích karet vytáhneme</a:t>
            </a:r>
            <a:br>
              <a:rPr lang="cs-CZ" b="1" dirty="0"/>
            </a:br>
            <a:r>
              <a:rPr lang="cs-CZ" b="1" dirty="0"/>
              <a:t>první kartu, pak druhou.</a:t>
            </a:r>
          </a:p>
          <a:p>
            <a:br>
              <a:rPr lang="cs-CZ" b="1" dirty="0"/>
            </a:br>
            <a:r>
              <a:rPr lang="cs-CZ" b="1" dirty="0"/>
              <a:t>Jaká je pravděpodobnost, že druhá </a:t>
            </a:r>
            <a:br>
              <a:rPr lang="cs-CZ" b="1" dirty="0"/>
            </a:br>
            <a:r>
              <a:rPr lang="cs-CZ" b="1" dirty="0"/>
              <a:t>vytažená karta je eso 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932986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sz="2400" b="1" dirty="0"/>
                  <a:t>Řešení :  První možnost: </a:t>
                </a:r>
                <a:br>
                  <a:rPr lang="cs-CZ" sz="2400" b="1" dirty="0"/>
                </a:br>
                <a:r>
                  <a:rPr lang="cs-CZ" sz="2400" b="1" dirty="0"/>
                  <a:t>jev A : karta vytažená v prvním tahu je eso. </a:t>
                </a:r>
              </a:p>
              <a:p>
                <a:r>
                  <a:rPr lang="cs-CZ" sz="2400" b="1" dirty="0"/>
                  <a:t>Pak       </a:t>
                </a:r>
                <a14:m>
                  <m:oMath xmlns:m="http://schemas.openxmlformats.org/officeDocument/2006/math">
                    <m:r>
                      <a:rPr lang="cs-CZ" sz="2400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b="1" i="1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sz="2400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sz="24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sz="2400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2400" b="1" i="1">
                                    <a:latin typeface="Cambria Math"/>
                                  </a:rPr>
                                  <m:t>𝟒</m:t>
                                </m:r>
                              </m:num>
                              <m:den>
                                <m:r>
                                  <a:rPr lang="cs-CZ" sz="2400" b="1" i="1">
                                    <a:latin typeface="Cambria Math"/>
                                  </a:rPr>
                                  <m:t>𝟏</m:t>
                                </m:r>
                              </m:den>
                            </m:f>
                          </m:e>
                        </m:d>
                      </m:num>
                      <m:den>
                        <m:d>
                          <m:dPr>
                            <m:ctrlPr>
                              <a:rPr lang="cs-CZ" sz="24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sz="2400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2400" b="1" i="1">
                                    <a:latin typeface="Cambria Math"/>
                                  </a:rPr>
                                  <m:t>𝟑𝟐</m:t>
                                </m:r>
                              </m:num>
                              <m:den>
                                <m:r>
                                  <a:rPr lang="cs-CZ" sz="2400" b="1" i="1">
                                    <a:latin typeface="Cambria Math"/>
                                  </a:rPr>
                                  <m:t>𝟏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r>
                  <a:rPr lang="cs-CZ" sz="2400" b="1" dirty="0"/>
                  <a:t>    </a:t>
                </a:r>
                <a:br>
                  <a:rPr lang="cs-CZ" sz="2400" b="1" dirty="0"/>
                </a:br>
                <a:r>
                  <a:rPr lang="cs-CZ" sz="2400" b="1" dirty="0"/>
                  <a:t>do druhého tahu pak zbývají karty:</a:t>
                </a:r>
              </a:p>
              <a:p>
                <a:r>
                  <a:rPr lang="cs-CZ" sz="2400" b="1" dirty="0"/>
                  <a:t>3 esa</a:t>
                </a:r>
                <a:br>
                  <a:rPr lang="cs-CZ" sz="2400" b="1" dirty="0"/>
                </a:br>
                <a:r>
                  <a:rPr lang="cs-CZ" sz="2400" b="1" dirty="0"/>
                  <a:t>                       31    </a:t>
                </a:r>
                <a:br>
                  <a:rPr lang="cs-CZ" sz="2400" b="1" dirty="0"/>
                </a:br>
                <a:r>
                  <a:rPr lang="cs-CZ" sz="2400" b="1" dirty="0"/>
                  <a:t>28 ostatní</a:t>
                </a:r>
                <a:br>
                  <a:rPr lang="cs-CZ" sz="2400" b="1" dirty="0"/>
                </a:br>
                <a:r>
                  <a:rPr lang="cs-CZ" sz="2400" b="1" dirty="0"/>
                  <a:t>pravděpodobnost jevu E (tažení  esa) pak je </a:t>
                </a:r>
              </a:p>
              <a:p>
                <a:r>
                  <a:rPr lang="cs-CZ" sz="2400" b="1" dirty="0"/>
                  <a:t>                                 </a:t>
                </a:r>
                <a14:m>
                  <m:oMath xmlns:m="http://schemas.openxmlformats.org/officeDocument/2006/math">
                    <m:r>
                      <a:rPr lang="cs-CZ" sz="2400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b="1" i="1">
                            <a:latin typeface="Cambria Math"/>
                          </a:rPr>
                          <m:t>𝑬</m:t>
                        </m:r>
                      </m:e>
                      <m:e>
                        <m:r>
                          <a:rPr lang="cs-CZ" sz="2400" b="1" i="1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sz="2400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1" i="1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sz="2400" b="1" i="1">
                            <a:latin typeface="Cambria Math"/>
                          </a:rPr>
                          <m:t>𝟑𝟏</m:t>
                        </m:r>
                      </m:den>
                    </m:f>
                  </m:oMath>
                </a14:m>
                <a:r>
                  <a:rPr lang="cs-CZ" sz="2400" b="1" dirty="0"/>
                  <a:t>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963" t="-102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921597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Proto pravděpodobnost tažení </a:t>
                </a:r>
                <a:br>
                  <a:rPr lang="cs-CZ" b="1" dirty="0"/>
                </a:br>
                <a:r>
                  <a:rPr lang="cs-CZ" b="1" dirty="0"/>
                  <a:t>esa ve druhém tahu za předpokladu, </a:t>
                </a:r>
                <a:br>
                  <a:rPr lang="cs-CZ" b="1" dirty="0"/>
                </a:br>
                <a:r>
                  <a:rPr lang="cs-CZ" b="1" dirty="0"/>
                  <a:t>že v prvním tahu bylo eso již taženo</a:t>
                </a:r>
                <a:br>
                  <a:rPr lang="cs-CZ" b="1" dirty="0"/>
                </a:br>
                <a:r>
                  <a:rPr lang="cs-CZ" b="1" dirty="0"/>
                  <a:t>je</a:t>
                </a:r>
              </a:p>
              <a:p>
                <a:r>
                  <a:rPr lang="cs-CZ" b="1" dirty="0"/>
                  <a:t>  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𝑬𝑨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. </m:t>
                    </m:r>
                    <m:r>
                      <a:rPr lang="cs-CZ" b="1" i="1">
                        <a:latin typeface="Cambria Math"/>
                      </a:rPr>
                      <m:t>𝑷</m:t>
                    </m:r>
                    <m:r>
                      <a:rPr lang="cs-CZ" b="1" i="1">
                        <a:latin typeface="Cambria Math"/>
                      </a:rPr>
                      <m:t>(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𝑬</m:t>
                        </m:r>
                      </m:e>
                      <m:e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𝟑𝟐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 .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𝟑𝟏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 </m:t>
                    </m:r>
                  </m:oMath>
                </a14:m>
                <a:br>
                  <a:rPr lang="cs-CZ" b="1" dirty="0"/>
                </a:br>
                <a:endParaRPr lang="cs-CZ" b="1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831058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/>
                <a:r>
                  <a:rPr lang="cs-CZ" sz="2400" b="1" dirty="0"/>
                  <a:t>Druhá možnost:  jev B : karta vytažená v prvním tahu není eso. Pak</a:t>
                </a:r>
              </a:p>
              <a:p>
                <a:r>
                  <a:rPr lang="cs-CZ" sz="2400" b="1" dirty="0"/>
                  <a:t>          </a:t>
                </a:r>
                <a14:m>
                  <m:oMath xmlns:m="http://schemas.openxmlformats.org/officeDocument/2006/math">
                    <m:r>
                      <a:rPr lang="cs-CZ" sz="2400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b="1" i="1">
                            <a:latin typeface="Cambria Math"/>
                          </a:rPr>
                          <m:t>𝑩</m:t>
                        </m:r>
                      </m:e>
                    </m:d>
                    <m:r>
                      <a:rPr lang="cs-CZ" sz="2400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sz="24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sz="2400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2400" b="1" i="1">
                                    <a:latin typeface="Cambria Math"/>
                                  </a:rPr>
                                  <m:t>𝟐𝟖</m:t>
                                </m:r>
                              </m:num>
                              <m:den>
                                <m:r>
                                  <a:rPr lang="cs-CZ" sz="2400" b="1" i="1">
                                    <a:latin typeface="Cambria Math"/>
                                  </a:rPr>
                                  <m:t>𝟏</m:t>
                                </m:r>
                              </m:den>
                            </m:f>
                          </m:e>
                        </m:d>
                      </m:num>
                      <m:den>
                        <m:d>
                          <m:dPr>
                            <m:ctrlPr>
                              <a:rPr lang="cs-CZ" sz="24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sz="2400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2400" b="1" i="1">
                                    <a:latin typeface="Cambria Math"/>
                                  </a:rPr>
                                  <m:t>𝟑𝟐</m:t>
                                </m:r>
                              </m:num>
                              <m:den>
                                <m:r>
                                  <a:rPr lang="cs-CZ" sz="2400" b="1" i="1">
                                    <a:latin typeface="Cambria Math"/>
                                  </a:rPr>
                                  <m:t>𝟏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r>
                  <a:rPr lang="cs-CZ" sz="2400" b="1" dirty="0"/>
                  <a:t>       </a:t>
                </a:r>
                <a:br>
                  <a:rPr lang="cs-CZ" sz="2400" b="1" dirty="0"/>
                </a:br>
                <a:r>
                  <a:rPr lang="cs-CZ" sz="2400" b="1" dirty="0"/>
                  <a:t>a do druhého tahu pak zbývají karty: </a:t>
                </a:r>
                <a:br>
                  <a:rPr lang="cs-CZ" sz="2400" b="1" dirty="0"/>
                </a:br>
                <a:r>
                  <a:rPr lang="cs-CZ" sz="2400" b="1" dirty="0"/>
                  <a:t>4 esa</a:t>
                </a:r>
                <a:br>
                  <a:rPr lang="cs-CZ" sz="2400" b="1" dirty="0"/>
                </a:br>
                <a:r>
                  <a:rPr lang="cs-CZ" sz="2400" b="1" dirty="0"/>
                  <a:t>                     31    </a:t>
                </a:r>
                <a:br>
                  <a:rPr lang="cs-CZ" sz="2400" b="1" dirty="0"/>
                </a:br>
                <a:r>
                  <a:rPr lang="cs-CZ" sz="2400" b="1" dirty="0"/>
                  <a:t>27 ostatní</a:t>
                </a:r>
              </a:p>
              <a:p>
                <a:r>
                  <a:rPr lang="cs-CZ" sz="2400" b="1" dirty="0"/>
                  <a:t>pravděpodobnost jevu E (tažení  esa) pak je     </a:t>
                </a:r>
                <a:br>
                  <a:rPr lang="cs-CZ" sz="2400" b="1" dirty="0"/>
                </a:br>
                <a:r>
                  <a:rPr lang="cs-CZ" sz="2400" b="1" dirty="0"/>
                  <a:t>                                 </a:t>
                </a:r>
                <a14:m>
                  <m:oMath xmlns:m="http://schemas.openxmlformats.org/officeDocument/2006/math">
                    <m:r>
                      <a:rPr lang="cs-CZ" sz="2400" b="1" i="1">
                        <a:latin typeface="Cambria Math"/>
                      </a:rPr>
                      <m:t>𝑷</m:t>
                    </m:r>
                    <m:r>
                      <a:rPr lang="cs-CZ" sz="2400" b="1" i="1">
                        <a:latin typeface="Cambria Math"/>
                      </a:rPr>
                      <m:t>(</m:t>
                    </m:r>
                    <m:d>
                      <m:dPr>
                        <m:ctrlPr>
                          <a:rPr lang="cs-CZ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b="1" i="1">
                            <a:latin typeface="Cambria Math"/>
                          </a:rPr>
                          <m:t>𝑬</m:t>
                        </m:r>
                      </m:e>
                      <m:e>
                        <m:r>
                          <a:rPr lang="cs-CZ" sz="2400" b="1" i="1">
                            <a:latin typeface="Cambria Math"/>
                          </a:rPr>
                          <m:t>𝑩</m:t>
                        </m:r>
                      </m:e>
                    </m:d>
                    <m:r>
                      <a:rPr lang="cs-CZ" sz="2400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1" i="1"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cs-CZ" sz="2400" b="1" i="1">
                            <a:latin typeface="Cambria Math"/>
                          </a:rPr>
                          <m:t>𝟑𝟏</m:t>
                        </m:r>
                      </m:den>
                    </m:f>
                  </m:oMath>
                </a14:m>
                <a:r>
                  <a:rPr lang="cs-CZ" sz="2400" b="1" dirty="0"/>
                  <a:t>      </a:t>
                </a:r>
                <a:endParaRPr lang="cs-CZ" sz="24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963" t="-102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182637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cs-CZ" sz="2800" b="1" dirty="0"/>
                  <a:t>Proto</a:t>
                </a:r>
                <a:br>
                  <a:rPr lang="cs-CZ" sz="2800" b="1" dirty="0"/>
                </a:br>
                <a:r>
                  <a:rPr lang="cs-CZ" sz="2800" b="1" dirty="0"/>
                  <a:t>pravděpodobnost tažení esa ve druhém </a:t>
                </a:r>
                <a:br>
                  <a:rPr lang="cs-CZ" sz="2800" b="1" dirty="0"/>
                </a:br>
                <a:r>
                  <a:rPr lang="cs-CZ" sz="2800" b="1" dirty="0"/>
                  <a:t>tahu za předpokladu, že</a:t>
                </a:r>
                <a:br>
                  <a:rPr lang="cs-CZ" sz="2800" b="1" dirty="0"/>
                </a:br>
                <a:r>
                  <a:rPr lang="cs-CZ" sz="2800" b="1" dirty="0"/>
                  <a:t>v prvním tahu bylo eso již taženo je</a:t>
                </a:r>
              </a:p>
              <a:p>
                <a:r>
                  <a:rPr lang="cs-CZ" sz="2800" b="1" dirty="0"/>
                  <a:t>   </a:t>
                </a:r>
                <a14:m>
                  <m:oMath xmlns:m="http://schemas.openxmlformats.org/officeDocument/2006/math">
                    <m:r>
                      <a:rPr lang="cs-CZ" sz="2800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800" b="1" i="1">
                            <a:latin typeface="Cambria Math"/>
                          </a:rPr>
                          <m:t>𝑬𝑩</m:t>
                        </m:r>
                      </m:e>
                    </m:d>
                    <m:r>
                      <a:rPr lang="cs-CZ" sz="2800" b="1" i="1">
                        <a:latin typeface="Cambria Math"/>
                      </a:rPr>
                      <m:t>=</m:t>
                    </m:r>
                    <m:r>
                      <a:rPr lang="cs-CZ" sz="2800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800" b="1" i="1">
                            <a:latin typeface="Cambria Math"/>
                          </a:rPr>
                          <m:t>𝑩</m:t>
                        </m:r>
                      </m:e>
                    </m:d>
                    <m:r>
                      <a:rPr lang="cs-CZ" sz="2800" b="1" i="1">
                        <a:latin typeface="Cambria Math"/>
                      </a:rPr>
                      <m:t>. </m:t>
                    </m:r>
                    <m:r>
                      <a:rPr lang="cs-CZ" sz="2800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800" b="1" i="1">
                            <a:latin typeface="Cambria Math"/>
                          </a:rPr>
                          <m:t>𝑬</m:t>
                        </m:r>
                      </m:e>
                      <m:e>
                        <m:r>
                          <a:rPr lang="cs-CZ" sz="2800" b="1" i="1">
                            <a:latin typeface="Cambria Math"/>
                          </a:rPr>
                          <m:t>𝑩</m:t>
                        </m:r>
                      </m:e>
                    </m:d>
                    <m:r>
                      <a:rPr lang="cs-CZ" sz="2800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1" i="1"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cs-CZ" sz="2800" b="1" i="1">
                            <a:latin typeface="Cambria Math"/>
                          </a:rPr>
                          <m:t>𝟑𝟏</m:t>
                        </m:r>
                      </m:den>
                    </m:f>
                    <m:r>
                      <a:rPr lang="cs-CZ" sz="2800" b="1" i="1">
                        <a:latin typeface="Cambria Math"/>
                      </a:rPr>
                      <m:t> . </m:t>
                    </m:r>
                    <m:f>
                      <m:f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1" i="1">
                            <a:latin typeface="Cambria Math"/>
                          </a:rPr>
                          <m:t>𝟐𝟖</m:t>
                        </m:r>
                      </m:num>
                      <m:den>
                        <m:r>
                          <a:rPr lang="cs-CZ" sz="2800" b="1" i="1">
                            <a:latin typeface="Cambria Math"/>
                          </a:rPr>
                          <m:t>𝟑𝟐</m:t>
                        </m:r>
                      </m:den>
                    </m:f>
                    <m:r>
                      <a:rPr lang="cs-CZ" sz="2800" b="1" i="1">
                        <a:latin typeface="Cambria Math"/>
                      </a:rPr>
                      <m:t> </m:t>
                    </m:r>
                    <m:r>
                      <a:rPr lang="cs-CZ" sz="2800" b="1" i="1" smtClean="0">
                        <a:latin typeface="Cambria Math"/>
                      </a:rPr>
                      <m:t> </m:t>
                    </m:r>
                  </m:oMath>
                </a14:m>
                <a:br>
                  <a:rPr lang="cs-CZ" sz="2800" b="1" dirty="0"/>
                </a:br>
                <a:br>
                  <a:rPr lang="cs-CZ" sz="2800" b="1" dirty="0"/>
                </a:br>
                <a:r>
                  <a:rPr lang="cs-CZ" sz="2800" b="1" dirty="0"/>
                  <a:t>Celková pravděpodobnost tažení esa ve druhém tahu je tedy </a:t>
                </a:r>
                <a:endParaRPr lang="cs-CZ" sz="2800" b="1" i="0" dirty="0">
                  <a:latin typeface="Cambria Math"/>
                </a:endParaRPr>
              </a:p>
              <a:p>
                <a:r>
                  <a:rPr lang="cs-CZ" sz="2800" b="1" dirty="0"/>
                  <a:t>     </a:t>
                </a:r>
                <a14:m>
                  <m:oMath xmlns:m="http://schemas.openxmlformats.org/officeDocument/2006/math">
                    <m:r>
                      <a:rPr lang="cs-CZ" sz="2800" b="1" i="0" smtClean="0">
                        <a:latin typeface="Cambria Math"/>
                      </a:rPr>
                      <m:t>   </m:t>
                    </m:r>
                    <m:r>
                      <a:rPr lang="cs-CZ" sz="2800" b="1" i="0" smtClean="0">
                        <a:latin typeface="Cambria Math"/>
                      </a:rPr>
                      <m:t>𝐏</m:t>
                    </m:r>
                    <m:d>
                      <m:d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800" b="1" i="1">
                            <a:latin typeface="Cambria Math"/>
                          </a:rPr>
                          <m:t>𝑬</m:t>
                        </m:r>
                      </m:e>
                    </m:d>
                    <m:r>
                      <a:rPr lang="cs-CZ" sz="2800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1" i="1"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cs-CZ" sz="2800" b="1" i="1">
                            <a:latin typeface="Cambria Math"/>
                          </a:rPr>
                          <m:t>𝟑𝟐</m:t>
                        </m:r>
                      </m:den>
                    </m:f>
                    <m:r>
                      <a:rPr lang="cs-CZ" sz="2800" b="1" i="1">
                        <a:latin typeface="Cambria Math"/>
                      </a:rPr>
                      <m:t> . </m:t>
                    </m:r>
                    <m:f>
                      <m:f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1" i="1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sz="2800" b="1" i="1">
                            <a:latin typeface="Cambria Math"/>
                          </a:rPr>
                          <m:t>𝟑𝟏</m:t>
                        </m:r>
                      </m:den>
                    </m:f>
                    <m:r>
                      <a:rPr lang="cs-CZ" sz="2800" b="1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1" i="1"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cs-CZ" sz="2800" b="1" i="1">
                            <a:latin typeface="Cambria Math"/>
                          </a:rPr>
                          <m:t>𝟑𝟏</m:t>
                        </m:r>
                      </m:den>
                    </m:f>
                    <m:r>
                      <a:rPr lang="cs-CZ" sz="2800" b="1" i="1">
                        <a:latin typeface="Cambria Math"/>
                      </a:rPr>
                      <m:t> . </m:t>
                    </m:r>
                    <m:f>
                      <m:f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1" i="1">
                            <a:latin typeface="Cambria Math"/>
                          </a:rPr>
                          <m:t>𝟐𝟖</m:t>
                        </m:r>
                      </m:num>
                      <m:den>
                        <m:r>
                          <a:rPr lang="cs-CZ" sz="2800" b="1" i="1">
                            <a:latin typeface="Cambria Math"/>
                          </a:rPr>
                          <m:t>𝟑𝟐</m:t>
                        </m:r>
                      </m:den>
                    </m:f>
                    <m:r>
                      <a:rPr lang="cs-CZ" sz="2800" b="1" i="1">
                        <a:latin typeface="Cambria Math"/>
                      </a:rPr>
                      <m:t> </m:t>
                    </m:r>
                    <m:r>
                      <a:rPr lang="cs-CZ" sz="2800" b="1" i="1" smtClean="0">
                        <a:latin typeface="Cambria Math"/>
                      </a:rPr>
                      <m:t>= …</m:t>
                    </m:r>
                    <m:r>
                      <a:rPr lang="cs-CZ" sz="2800" b="1" i="1">
                        <a:latin typeface="Cambria Math"/>
                      </a:rPr>
                      <m:t> </m:t>
                    </m:r>
                  </m:oMath>
                </a14:m>
                <a:endParaRPr lang="cs-CZ" sz="2800" b="1" dirty="0"/>
              </a:p>
              <a:p>
                <a:endParaRPr lang="cs-CZ" sz="2800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481" t="-1148" b="-63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041144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Ze souboru 20 maturitních otázek </a:t>
            </a:r>
            <a:br>
              <a:rPr lang="cs-CZ" b="1" dirty="0"/>
            </a:br>
            <a:r>
              <a:rPr lang="cs-CZ" b="1" dirty="0"/>
              <a:t>student 5 nezná. </a:t>
            </a:r>
          </a:p>
          <a:p>
            <a:br>
              <a:rPr lang="cs-CZ" b="1" dirty="0"/>
            </a:br>
            <a:r>
              <a:rPr lang="cs-CZ" b="1" dirty="0"/>
              <a:t>Jaká je pravděpodobnost,</a:t>
            </a:r>
            <a:br>
              <a:rPr lang="cs-CZ" b="1" dirty="0"/>
            </a:br>
            <a:r>
              <a:rPr lang="cs-CZ" b="1" dirty="0"/>
              <a:t>že si vylosuje otázku, kterou nezná, </a:t>
            </a:r>
          </a:p>
          <a:p>
            <a:br>
              <a:rPr lang="cs-CZ" b="1" dirty="0"/>
            </a:br>
            <a:r>
              <a:rPr lang="cs-CZ" b="1" dirty="0"/>
              <a:t>jestliže již dvě otázky byly taženy</a:t>
            </a:r>
            <a:br>
              <a:rPr lang="cs-CZ" b="1" dirty="0"/>
            </a:br>
            <a:r>
              <a:rPr lang="cs-CZ" b="1" dirty="0"/>
              <a:t>a student neví které byly taženy ?</a:t>
            </a:r>
          </a:p>
        </p:txBody>
      </p:sp>
    </p:spTree>
    <p:extLst>
      <p:ext uri="{BB962C8B-B14F-4D97-AF65-F5344CB8AC3E}">
        <p14:creationId xmlns:p14="http://schemas.microsoft.com/office/powerpoint/2010/main" val="399960356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499</TotalTime>
  <Words>658</Words>
  <Application>Microsoft Office PowerPoint</Application>
  <PresentationFormat>On-screen Show (4:3)</PresentationFormat>
  <Paragraphs>85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Cambria Math</vt:lpstr>
      <vt:lpstr>Wingdings</vt:lpstr>
      <vt:lpstr>Wingdings 3</vt:lpstr>
      <vt:lpstr>Motiv sady Office</vt:lpstr>
      <vt:lpstr>Pravděpodobnost 7</vt:lpstr>
      <vt:lpstr>Definice</vt:lpstr>
      <vt:lpstr>Možnosti:</vt:lpstr>
      <vt:lpstr>Příklad 1</vt:lpstr>
      <vt:lpstr>Příklad 1</vt:lpstr>
      <vt:lpstr>Příklad 1</vt:lpstr>
      <vt:lpstr>Příklad 1</vt:lpstr>
      <vt:lpstr>Příklad 1</vt:lpstr>
      <vt:lpstr>Příklad 2</vt:lpstr>
      <vt:lpstr>Příklad 2</vt:lpstr>
      <vt:lpstr>Příklad 2</vt:lpstr>
      <vt:lpstr>Příklad 2</vt:lpstr>
      <vt:lpstr>Příklad 2</vt:lpstr>
      <vt:lpstr>Příklad 2</vt:lpstr>
      <vt:lpstr>Příklad 2</vt:lpstr>
      <vt:lpstr>Příklad 2</vt:lpstr>
      <vt:lpstr>PowerPoint Presentation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Kristýna Sichová</cp:lastModifiedBy>
  <cp:revision>58</cp:revision>
  <dcterms:created xsi:type="dcterms:W3CDTF">2011-12-03T14:12:28Z</dcterms:created>
  <dcterms:modified xsi:type="dcterms:W3CDTF">2024-08-24T15:15:58Z</dcterms:modified>
</cp:coreProperties>
</file>