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5" r:id="rId21"/>
    <p:sldId id="296" r:id="rId22"/>
    <p:sldId id="297" r:id="rId23"/>
    <p:sldId id="275" r:id="rId24"/>
    <p:sldId id="298" r:id="rId25"/>
  </p:sldIdLst>
  <p:sldSz cx="9144000" cy="6858000" type="screen4x3"/>
  <p:notesSz cx="6888163" cy="100203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22" autoAdjust="0"/>
  </p:normalViewPr>
  <p:slideViewPr>
    <p:cSldViewPr>
      <p:cViewPr varScale="1">
        <p:scale>
          <a:sx n="70" d="100"/>
          <a:sy n="70" d="100"/>
        </p:scale>
        <p:origin x="120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3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176920DD-4A96-4309-A228-476DDE15E65F}" type="datetimeFigureOut">
              <a:rPr lang="cs-CZ" smtClean="0"/>
              <a:t>24.08.2024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69D9A29E-C3BF-46FD-BC31-86F136DF64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44368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pPr>
              <a:defRPr/>
            </a:pPr>
            <a:fld id="{9F54A06D-2AC5-4D92-ADBE-85E51163A1D3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pPr>
              <a:defRPr/>
            </a:pPr>
            <a:fld id="{55B98D57-6314-43FA-90CF-5E58465460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47124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85001" indent="-30192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07694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90771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3849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56926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0004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23081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106159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9376267-1B38-4AF4-94FE-AC8FF4EB0514}" type="slidenum">
              <a:rPr lang="cs-CZ" smtClean="0"/>
              <a:pPr eaLnBrk="1" hangingPunct="1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B98D57-6314-43FA-90CF-5E58465460E0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42879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B98D57-6314-43FA-90CF-5E58465460E0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3708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B98D57-6314-43FA-90CF-5E58465460E0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52316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B98D57-6314-43FA-90CF-5E58465460E0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4347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B98D57-6314-43FA-90CF-5E58465460E0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19258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B98D57-6314-43FA-90CF-5E58465460E0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89648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B98D57-6314-43FA-90CF-5E58465460E0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43740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B98D57-6314-43FA-90CF-5E58465460E0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77564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B98D57-6314-43FA-90CF-5E58465460E0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76502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B98D57-6314-43FA-90CF-5E58465460E0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02107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B98D57-6314-43FA-90CF-5E58465460E0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450484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B98D57-6314-43FA-90CF-5E58465460E0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38475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B98D57-6314-43FA-90CF-5E58465460E0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61861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B98D57-6314-43FA-90CF-5E58465460E0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578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867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85001" indent="-30192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07694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90771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3849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56926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0004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23081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106159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9BC8B5E-0F96-453C-B4FC-E2DC5339ABB3}" type="slidenum">
              <a:rPr lang="cs-CZ" smtClean="0"/>
              <a:pPr eaLnBrk="1" hangingPunct="1"/>
              <a:t>23</a:t>
            </a:fld>
            <a:endParaRPr 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B98D57-6314-43FA-90CF-5E58465460E0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649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B98D57-6314-43FA-90CF-5E58465460E0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0634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B98D57-6314-43FA-90CF-5E58465460E0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23813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B98D57-6314-43FA-90CF-5E58465460E0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2246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B98D57-6314-43FA-90CF-5E58465460E0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15937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B98D57-6314-43FA-90CF-5E58465460E0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62883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B98D57-6314-43FA-90CF-5E58465460E0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80543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B98D57-6314-43FA-90CF-5E58465460E0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7565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Klepnutím lze upravit styl předlohy podnadpisů.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69AE3-0216-43B7-BD9F-3437C160D060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E67D8-83F1-4342-8E0C-D6D8BBFD8C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8522238"/>
      </p:ext>
    </p:extLst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9568F-B738-4EAD-9F32-00999D7134B9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E88DC-F909-4897-AD0E-842785C67E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9271338"/>
      </p:ext>
    </p:extLst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F2B6B-F63C-4859-BC67-997C16F97EE3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D23BF-2967-4E6D-8895-D185DEF68D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022913"/>
      </p:ext>
    </p:extLst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4B49C-36D4-4EEE-AEE4-3DA90BC52D00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FE53E-7EDA-48DE-8AC2-5AEBF7C424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845367"/>
      </p:ext>
    </p:extLst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8ACEC-5298-4B3E-807E-CFB15165B644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BFA21-FA4F-4FCE-9B1D-AC37618994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891184"/>
      </p:ext>
    </p:extLst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08F49-2015-4D01-8F78-CCA93047FFCC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1D88AC-D02C-4536-9352-A1534A3D68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0897250"/>
      </p:ext>
    </p:extLst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46650-6C43-4584-BBE0-1E7503A6D078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EF400-C2A7-4D86-A97A-87DC99BC46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3311944"/>
      </p:ext>
    </p:extLst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62FAA-F1B4-4D0F-9903-3BC804399E8F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A816D-1FDD-4C81-B30C-E9582F22F8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499687"/>
      </p:ext>
    </p:extLst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8CC67-AADF-4C40-ABD8-76DC647A156B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E3656A-3E70-45B0-963F-5B9E72A659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0469179"/>
      </p:ext>
    </p:extLst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8A4A9-3D12-4F75-B13E-F8FAD81ED6DD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D63AA-E699-43F9-969F-D66D03FFBC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8466868"/>
      </p:ext>
    </p:extLst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4C35A-710B-48E9-8904-56967089DE99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C6271-C854-48C6-B94F-7901C0F755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832265"/>
      </p:ext>
    </p:extLst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9A714-A2C8-4AA3-B5DA-4A37E04B640F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F5012-CBEF-41B8-9F5F-76E692A4C1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466296"/>
      </p:ext>
    </p:extLst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0FE1D0-F405-4B90-9723-8342B6599F70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C1539CE-AF25-4626-9C17-9C4FB17F9B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3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  <p:sldLayoutId id="2147483901" r:id="rId12"/>
  </p:sldLayoutIdLst>
  <p:transition>
    <p:randomBar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 eaLnBrk="1" hangingPunct="1"/>
            <a:r>
              <a:rPr lang="cs-CZ" b="1" dirty="0">
                <a:solidFill>
                  <a:srgbClr val="376092"/>
                </a:solidFill>
              </a:rPr>
              <a:t>Pravděpodobnost 6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781550"/>
          </a:xfrm>
        </p:spPr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/>
                </a:solidFill>
              </a:rPr>
              <a:t>Zásobník úloh</a:t>
            </a:r>
          </a:p>
          <a:p>
            <a:pPr>
              <a:defRPr/>
            </a:pPr>
            <a:r>
              <a:rPr lang="cs-CZ" b="1" dirty="0"/>
              <a:t>Opakovací lekce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960563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>
                <a:solidFill>
                  <a:schemeClr val="bg1">
                    <a:lumMod val="65000"/>
                  </a:schemeClr>
                </a:solidFill>
              </a:rPr>
              <a:t>VY_32_INOVACE_21-06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Určete pravděpodobnost,</a:t>
            </a:r>
            <a:br>
              <a:rPr lang="cs-CZ" b="1" dirty="0"/>
            </a:br>
            <a:r>
              <a:rPr lang="cs-CZ" b="1" dirty="0"/>
              <a:t>se kterou padne při hodu </a:t>
            </a:r>
            <a:br>
              <a:rPr lang="cs-CZ" b="1" dirty="0"/>
            </a:br>
            <a:r>
              <a:rPr lang="cs-CZ" b="1" dirty="0"/>
              <a:t>dvěma kostkami</a:t>
            </a:r>
          </a:p>
          <a:p>
            <a:br>
              <a:rPr lang="cs-CZ" b="1" dirty="0"/>
            </a:br>
            <a:r>
              <a:rPr lang="cs-CZ" b="1" dirty="0"/>
              <a:t>a) součet 7    </a:t>
            </a:r>
          </a:p>
          <a:p>
            <a:endParaRPr lang="cs-CZ" b="1" dirty="0"/>
          </a:p>
          <a:p>
            <a:r>
              <a:rPr lang="cs-CZ" b="1" dirty="0"/>
              <a:t>b) součet 8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917356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Řešení:</a:t>
            </a:r>
          </a:p>
          <a:p>
            <a:br>
              <a:rPr lang="cs-CZ" b="1" dirty="0"/>
            </a:br>
            <a:r>
              <a:rPr lang="cs-CZ" b="1" dirty="0"/>
              <a:t>Množina všech možností jsou </a:t>
            </a:r>
            <a:br>
              <a:rPr lang="cs-CZ" b="1" dirty="0"/>
            </a:br>
            <a:r>
              <a:rPr lang="cs-CZ" b="1" dirty="0"/>
              <a:t>vlastně variace s opakováním </a:t>
            </a:r>
            <a:br>
              <a:rPr lang="cs-CZ" b="1" dirty="0"/>
            </a:br>
            <a:r>
              <a:rPr lang="cs-CZ" b="1" dirty="0"/>
              <a:t>druhé třídy ze šesti prvků, tzn.</a:t>
            </a:r>
          </a:p>
          <a:p>
            <a:r>
              <a:rPr lang="cs-CZ" b="1" dirty="0"/>
              <a:t> V´</a:t>
            </a:r>
            <a:r>
              <a:rPr lang="cs-CZ" b="1" baseline="-25000" dirty="0"/>
              <a:t>2</a:t>
            </a:r>
            <a:r>
              <a:rPr lang="cs-CZ" b="1" dirty="0"/>
              <a:t>(6) = 6</a:t>
            </a:r>
            <a:r>
              <a:rPr lang="cs-CZ" b="1" baseline="30000" dirty="0"/>
              <a:t>2</a:t>
            </a:r>
            <a:r>
              <a:rPr lang="cs-CZ" b="1" dirty="0"/>
              <a:t> = 36 možností.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0590075"/>
      </p:ext>
    </p:extLst>
  </p:cSld>
  <p:clrMapOvr>
    <a:masterClrMapping/>
  </p:clrMapOvr>
  <p:transition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Příznivou možností pro součet 7 je množina dvojic </a:t>
                </a:r>
                <a:br>
                  <a:rPr lang="cs-CZ" b="1" dirty="0"/>
                </a:br>
                <a:r>
                  <a:rPr lang="cs-CZ" b="1" dirty="0"/>
                  <a:t>{(4;3), (3;4), (5;2),(2;5), (6;1), (1;6) }</a:t>
                </a:r>
              </a:p>
              <a:p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r>
                      <a:rPr lang="cs-CZ" b="1" i="1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𝑨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 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𝟔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𝟑𝟔</m:t>
                        </m:r>
                        <m:r>
                          <a:rPr lang="cs-CZ" b="1" i="1">
                            <a:latin typeface="Cambria Math"/>
                          </a:rPr>
                          <m:t>    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𝟔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 =</m:t>
                    </m:r>
                    <m:r>
                      <a:rPr lang="cs-CZ" b="1" i="1">
                        <a:latin typeface="Cambria Math"/>
                      </a:rPr>
                      <m:t>𝟎</m:t>
                    </m:r>
                    <m:r>
                      <a:rPr lang="cs-CZ" b="1" i="1">
                        <a:latin typeface="Cambria Math"/>
                      </a:rPr>
                      <m:t>,</m:t>
                    </m:r>
                    <m:r>
                      <a:rPr lang="cs-CZ" b="1" i="1">
                        <a:latin typeface="Cambria Math"/>
                      </a:rPr>
                      <m:t>𝟏𝟔𝟕</m:t>
                    </m:r>
                  </m:oMath>
                </a14:m>
                <a:r>
                  <a:rPr lang="cs-CZ" b="1" dirty="0"/>
                  <a:t> </a:t>
                </a:r>
              </a:p>
              <a:p>
                <a:r>
                  <a:rPr lang="cs-CZ" b="1" dirty="0"/>
                  <a:t>Příznivou možností pro součet 8 je množina dvojic  {(2;6), (6;2), (3;5),(5;3), (4;4)}</a:t>
                </a:r>
              </a:p>
              <a:p>
                <a:r>
                  <a:rPr lang="cs-CZ" b="1" dirty="0"/>
                  <a:t>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r>
                      <a:rPr lang="cs-CZ" b="1" i="1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𝑨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 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𝟑𝟔</m:t>
                        </m:r>
                        <m:r>
                          <a:rPr lang="cs-CZ" b="1" i="1">
                            <a:latin typeface="Cambria Math"/>
                          </a:rPr>
                          <m:t>    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𝟎</m:t>
                    </m:r>
                    <m:r>
                      <a:rPr lang="cs-CZ" b="1" i="1">
                        <a:latin typeface="Cambria Math"/>
                      </a:rPr>
                      <m:t>,</m:t>
                    </m:r>
                    <m:r>
                      <a:rPr lang="cs-CZ" b="1" i="1">
                        <a:latin typeface="Cambria Math"/>
                      </a:rPr>
                      <m:t>𝟏𝟑𝟗</m:t>
                    </m:r>
                  </m:oMath>
                </a14:m>
                <a:r>
                  <a:rPr lang="cs-CZ" b="1" dirty="0"/>
                  <a:t> 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030642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Určete pravděpodobnost, že ve třech následujících hodech po sobě</a:t>
                </a:r>
                <a:br>
                  <a:rPr lang="cs-CZ" b="1" dirty="0"/>
                </a:br>
                <a:r>
                  <a:rPr lang="cs-CZ" b="1" dirty="0"/>
                  <a:t>padne pokaždé šestka.</a:t>
                </a:r>
              </a:p>
              <a:p>
                <a:r>
                  <a:rPr lang="cs-CZ" b="1" dirty="0"/>
                  <a:t>Řešení:</a:t>
                </a:r>
              </a:p>
              <a:p>
                <a:r>
                  <a:rPr lang="cs-CZ" b="1" dirty="0"/>
                  <a:t>Počet všech možností je 6</a:t>
                </a:r>
                <a:r>
                  <a:rPr lang="cs-CZ" b="1" baseline="30000" dirty="0"/>
                  <a:t>3</a:t>
                </a:r>
                <a:r>
                  <a:rPr lang="cs-CZ" b="1" dirty="0"/>
                  <a:t> . Příznivá možnost pouze 1. Je tedy</a:t>
                </a:r>
              </a:p>
              <a:p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r>
                      <a:rPr lang="cs-CZ" b="1" i="1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𝑨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 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b="1" i="1">
                                <a:latin typeface="Cambria Math"/>
                              </a:rPr>
                              <m:t>𝟔</m:t>
                            </m:r>
                          </m:e>
                          <m:sup>
                            <m:r>
                              <a:rPr lang="cs-CZ" b="1" i="1">
                                <a:latin typeface="Cambria Math"/>
                              </a:rPr>
                              <m:t>𝟑</m:t>
                            </m:r>
                          </m:sup>
                        </m:sSup>
                        <m:r>
                          <a:rPr lang="cs-CZ" b="1" i="1">
                            <a:latin typeface="Cambria Math"/>
                          </a:rPr>
                          <m:t>    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𝟎</m:t>
                    </m:r>
                    <m:r>
                      <a:rPr lang="cs-CZ" b="1" i="1">
                        <a:latin typeface="Cambria Math"/>
                      </a:rPr>
                      <m:t>,</m:t>
                    </m:r>
                    <m:r>
                      <a:rPr lang="cs-CZ" b="1" i="1">
                        <a:latin typeface="Cambria Math"/>
                      </a:rPr>
                      <m:t>𝟎𝟎𝟒𝟔</m:t>
                    </m:r>
                  </m:oMath>
                </a14:m>
                <a:endParaRPr lang="cs-CZ" b="1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 r="-170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147419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Hrajeme šesti hracími kostkami. </a:t>
            </a:r>
            <a:br>
              <a:rPr lang="cs-CZ" b="1" dirty="0"/>
            </a:br>
            <a:r>
              <a:rPr lang="cs-CZ" b="1" dirty="0"/>
              <a:t>Jaká je pravděpodobnost, že</a:t>
            </a:r>
          </a:p>
          <a:p>
            <a:endParaRPr lang="cs-CZ" b="1" dirty="0"/>
          </a:p>
          <a:p>
            <a:r>
              <a:rPr lang="cs-CZ" b="1" dirty="0"/>
              <a:t>a) padne „ postupka  1;2;3;4;5;6“</a:t>
            </a:r>
          </a:p>
          <a:p>
            <a:endParaRPr lang="cs-CZ" b="1" dirty="0"/>
          </a:p>
          <a:p>
            <a:r>
              <a:rPr lang="cs-CZ" b="1" dirty="0"/>
              <a:t>b) padnou jen sudá čísla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1422399"/>
      </p:ext>
    </p:extLst>
  </p:cSld>
  <p:clrMapOvr>
    <a:masterClrMapping/>
  </p:clrMapOvr>
  <p:transition>
    <p:randomBar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Řešení:</a:t>
                </a:r>
                <a:br>
                  <a:rPr lang="cs-CZ" b="1" dirty="0"/>
                </a:br>
                <a:r>
                  <a:rPr lang="cs-CZ" b="1" dirty="0"/>
                  <a:t>Počet všech možností je  V´</a:t>
                </a:r>
                <a:r>
                  <a:rPr lang="cs-CZ" b="1" baseline="-25000" dirty="0"/>
                  <a:t>6</a:t>
                </a:r>
                <a:r>
                  <a:rPr lang="cs-CZ" b="1" dirty="0"/>
                  <a:t>(6) = 6</a:t>
                </a:r>
                <a:r>
                  <a:rPr lang="cs-CZ" b="1" baseline="30000" dirty="0"/>
                  <a:t>6</a:t>
                </a:r>
              </a:p>
              <a:p>
                <a:r>
                  <a:rPr lang="cs-CZ" b="1" dirty="0"/>
                  <a:t>a) příznivou možností je jakákoli permutace z 6 prvků, proto</a:t>
                </a:r>
                <a:br>
                  <a:rPr lang="cs-CZ" b="1" dirty="0"/>
                </a:b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r>
                      <a:rPr lang="cs-CZ" b="1" i="1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𝑨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 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𝟔</m:t>
                        </m:r>
                        <m:r>
                          <a:rPr lang="cs-CZ" b="1" i="1">
                            <a:latin typeface="Cambria Math"/>
                          </a:rPr>
                          <m:t>!</m:t>
                        </m:r>
                      </m:num>
                      <m:den>
                        <m:sSup>
                          <m:sSup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b="1" i="1">
                                <a:latin typeface="Cambria Math"/>
                              </a:rPr>
                              <m:t>𝟔</m:t>
                            </m:r>
                          </m:e>
                          <m:sup>
                            <m:r>
                              <a:rPr lang="cs-CZ" b="1" i="1">
                                <a:latin typeface="Cambria Math"/>
                              </a:rPr>
                              <m:t>𝟔</m:t>
                            </m:r>
                          </m:sup>
                        </m:sSup>
                        <m:r>
                          <a:rPr lang="cs-CZ" b="1" i="1">
                            <a:latin typeface="Cambria Math"/>
                          </a:rPr>
                          <m:t>    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𝟎</m:t>
                    </m:r>
                    <m:r>
                      <a:rPr lang="cs-CZ" b="1" i="1">
                        <a:latin typeface="Cambria Math"/>
                      </a:rPr>
                      <m:t>,</m:t>
                    </m:r>
                    <m:r>
                      <a:rPr lang="cs-CZ" b="1" i="1">
                        <a:latin typeface="Cambria Math"/>
                      </a:rPr>
                      <m:t>𝟎𝟏𝟓𝟒</m:t>
                    </m:r>
                  </m:oMath>
                </a14:m>
                <a:endParaRPr lang="cs-CZ" b="1" dirty="0"/>
              </a:p>
              <a:p>
                <a:r>
                  <a:rPr lang="cs-CZ" b="1" dirty="0"/>
                  <a:t>b) příznivou možností jsou V´</a:t>
                </a:r>
                <a:r>
                  <a:rPr lang="cs-CZ" b="1" baseline="-25000" dirty="0"/>
                  <a:t>6</a:t>
                </a:r>
                <a:r>
                  <a:rPr lang="cs-CZ" b="1" dirty="0"/>
                  <a:t>(3) = 3</a:t>
                </a:r>
                <a:r>
                  <a:rPr lang="cs-CZ" b="1" baseline="30000" dirty="0"/>
                  <a:t>6</a:t>
                </a:r>
                <a:endParaRPr lang="cs-CZ" b="1" dirty="0"/>
              </a:p>
              <a:p>
                <a:r>
                  <a:rPr lang="cs-CZ" b="1" dirty="0"/>
                  <a:t>              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r>
                      <a:rPr lang="cs-CZ" b="1" i="1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</a:rPr>
                          <m:t>𝑩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 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b="1" i="1">
                                <a:latin typeface="Cambria Math"/>
                              </a:rPr>
                              <m:t>𝟑</m:t>
                            </m:r>
                          </m:e>
                          <m:sup>
                            <m:r>
                              <a:rPr lang="cs-CZ" b="1" i="1">
                                <a:latin typeface="Cambria Math"/>
                              </a:rPr>
                              <m:t>𝟔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b="1" i="1">
                                <a:latin typeface="Cambria Math"/>
                              </a:rPr>
                              <m:t>𝟔</m:t>
                            </m:r>
                          </m:e>
                          <m:sup>
                            <m:r>
                              <a:rPr lang="cs-CZ" b="1" i="1">
                                <a:latin typeface="Cambria Math"/>
                              </a:rPr>
                              <m:t>𝟔</m:t>
                            </m:r>
                          </m:sup>
                        </m:sSup>
                        <m:r>
                          <a:rPr lang="cs-CZ" b="1" i="1">
                            <a:latin typeface="Cambria Math"/>
                          </a:rPr>
                          <m:t>    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𝟎</m:t>
                    </m:r>
                    <m:r>
                      <a:rPr lang="cs-CZ" b="1" i="1">
                        <a:latin typeface="Cambria Math"/>
                      </a:rPr>
                      <m:t>,</m:t>
                    </m:r>
                    <m:r>
                      <a:rPr lang="cs-CZ" b="1" i="1">
                        <a:latin typeface="Cambria Math"/>
                      </a:rPr>
                      <m:t>𝟎𝟏𝟓𝟔</m:t>
                    </m:r>
                  </m:oMath>
                </a14:m>
                <a:endParaRPr lang="cs-CZ" b="1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 b="-382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628047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Při hře s kartami o 32 listech každý </a:t>
            </a:r>
            <a:br>
              <a:rPr lang="cs-CZ" b="1" dirty="0"/>
            </a:br>
            <a:r>
              <a:rPr lang="cs-CZ" b="1" dirty="0"/>
              <a:t>hráč ze čtyř hráčů dostává 8 karet.</a:t>
            </a:r>
          </a:p>
          <a:p>
            <a:br>
              <a:rPr lang="cs-CZ" b="1" dirty="0"/>
            </a:br>
            <a:r>
              <a:rPr lang="cs-CZ" b="1" dirty="0"/>
              <a:t>Jaká je pravděpodobnost, že jeden</a:t>
            </a:r>
            <a:br>
              <a:rPr lang="cs-CZ" b="1" dirty="0"/>
            </a:br>
            <a:r>
              <a:rPr lang="cs-CZ" b="1" dirty="0"/>
              <a:t>z nich bude mít všechna čtyři esa?</a:t>
            </a:r>
          </a:p>
          <a:p>
            <a:r>
              <a:rPr lang="cs-CZ" b="1" dirty="0"/>
              <a:t>Řešení:</a:t>
            </a:r>
            <a:br>
              <a:rPr lang="cs-CZ" b="1" dirty="0"/>
            </a:br>
            <a:r>
              <a:rPr lang="cs-CZ" b="1" dirty="0"/>
              <a:t>Počet všech možných výsledků </a:t>
            </a:r>
            <a:br>
              <a:rPr lang="cs-CZ" b="1" dirty="0"/>
            </a:br>
            <a:r>
              <a:rPr lang="cs-CZ" b="1" dirty="0"/>
              <a:t>jsou  kombinace osmé třídy ze 32</a:t>
            </a:r>
            <a:br>
              <a:rPr lang="cs-CZ" b="1" dirty="0"/>
            </a:br>
            <a:r>
              <a:rPr lang="cs-CZ" b="1" dirty="0"/>
              <a:t>prvků.</a:t>
            </a:r>
            <a:br>
              <a:rPr lang="cs-CZ" b="1" dirty="0"/>
            </a:b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98187846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dirty="0"/>
              </a:p>
              <a:p>
                <a:r>
                  <a:rPr lang="cs-CZ" b="1" dirty="0"/>
                  <a:t>Příznivým případem je každá </a:t>
                </a:r>
                <a:br>
                  <a:rPr lang="cs-CZ" b="1" dirty="0"/>
                </a:br>
                <a:r>
                  <a:rPr lang="cs-CZ" b="1" dirty="0"/>
                  <a:t>čtveřice es ( C</a:t>
                </a:r>
                <a:r>
                  <a:rPr lang="cs-CZ" b="1" baseline="-25000" dirty="0"/>
                  <a:t>4</a:t>
                </a:r>
                <a:r>
                  <a:rPr lang="cs-CZ" b="1" dirty="0"/>
                  <a:t>(4)) kombinovaná </a:t>
                </a:r>
              </a:p>
              <a:p>
                <a:r>
                  <a:rPr lang="cs-CZ" b="1" dirty="0"/>
                  <a:t>se čtveřicí ze zbývajících 28 karet </a:t>
                </a:r>
                <a:br>
                  <a:rPr lang="cs-CZ" b="1" dirty="0"/>
                </a:br>
                <a:r>
                  <a:rPr lang="cs-CZ" b="1" dirty="0"/>
                  <a:t>( C</a:t>
                </a:r>
                <a:r>
                  <a:rPr lang="cs-CZ" b="1" baseline="-25000" dirty="0"/>
                  <a:t>4</a:t>
                </a:r>
                <a:r>
                  <a:rPr lang="cs-CZ" b="1" dirty="0"/>
                  <a:t>(28)) . Je proto</a:t>
                </a:r>
              </a:p>
              <a:p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𝑨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𝟒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𝟒</m:t>
                                </m:r>
                              </m:den>
                            </m:f>
                          </m:e>
                        </m:d>
                        <m:r>
                          <a:rPr lang="cs-CZ" b="1" i="1">
                            <a:latin typeface="Cambria Math"/>
                          </a:rPr>
                          <m:t>.</m:t>
                        </m:r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𝟐𝟖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𝟒</m:t>
                                </m:r>
                              </m:den>
                            </m:f>
                          </m:e>
                        </m:d>
                      </m:num>
                      <m:den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𝟑𝟐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𝟒</m:t>
                                </m:r>
                              </m:den>
                            </m:f>
                          </m:e>
                        </m:d>
                      </m:den>
                    </m:f>
                    <m:r>
                      <a:rPr lang="cs-CZ" b="1" i="1">
                        <a:latin typeface="Cambria Math"/>
                      </a:rPr>
                      <m:t>=….</m:t>
                    </m:r>
                  </m:oMath>
                </a14:m>
                <a:r>
                  <a:rPr lang="cs-CZ" b="1" dirty="0"/>
                  <a:t>   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972680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 dílně pracovalo 9 mužů a 6 žen.</a:t>
            </a:r>
            <a:br>
              <a:rPr lang="cs-CZ" b="1" dirty="0"/>
            </a:br>
            <a:r>
              <a:rPr lang="cs-CZ" b="1" dirty="0"/>
              <a:t>Při výbuchu byly zraněny 4 osoby.</a:t>
            </a:r>
            <a:br>
              <a:rPr lang="cs-CZ" b="1" dirty="0"/>
            </a:br>
            <a:r>
              <a:rPr lang="cs-CZ" b="1" dirty="0"/>
              <a:t>Jaká je pravděpodobnost, že byly </a:t>
            </a:r>
            <a:br>
              <a:rPr lang="cs-CZ" b="1" dirty="0"/>
            </a:br>
            <a:r>
              <a:rPr lang="cs-CZ" b="1" dirty="0"/>
              <a:t>zraněny</a:t>
            </a:r>
          </a:p>
          <a:p>
            <a:br>
              <a:rPr lang="cs-CZ" b="1" dirty="0"/>
            </a:br>
            <a:r>
              <a:rPr lang="cs-CZ" b="1" dirty="0"/>
              <a:t>a) nejvýše dvě ženy</a:t>
            </a:r>
          </a:p>
          <a:p>
            <a:br>
              <a:rPr lang="cs-CZ" b="1" dirty="0"/>
            </a:br>
            <a:r>
              <a:rPr lang="cs-CZ" b="1" dirty="0"/>
              <a:t>b) aspoň tři ženy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1375984"/>
      </p:ext>
    </p:extLst>
  </p:cSld>
  <p:clrMapOvr>
    <a:masterClrMapping/>
  </p:clrMapOvr>
  <p:transition>
    <p:randomBar dir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Řešení a):</a:t>
            </a:r>
          </a:p>
          <a:p>
            <a:r>
              <a:rPr lang="cs-CZ" b="1" dirty="0"/>
              <a:t>Všemi možnými případy jsou kombinace 4 třídy z 15 prvků.</a:t>
            </a:r>
            <a:br>
              <a:rPr lang="cs-CZ" b="1" dirty="0"/>
            </a:br>
            <a:r>
              <a:rPr lang="cs-CZ" b="1" dirty="0"/>
              <a:t>Příznivými případy jsou</a:t>
            </a:r>
          </a:p>
          <a:p>
            <a:r>
              <a:rPr lang="cs-CZ" b="1" dirty="0"/>
              <a:t>- nula žen – kombinace nulté třídy ze 6 prvků, ke kterým točím kombinace</a:t>
            </a:r>
            <a:br>
              <a:rPr lang="cs-CZ" b="1" dirty="0"/>
            </a:br>
            <a:r>
              <a:rPr lang="cs-CZ" b="1" dirty="0"/>
              <a:t> čtvrté třídy z 9 mužů ,  nebo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31438744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Urči pravděpodobnost, že při hodu třemi stejnými mincemi padne:</a:t>
            </a:r>
          </a:p>
          <a:p>
            <a:r>
              <a:rPr lang="cs-CZ" b="1" dirty="0"/>
              <a:t>a) jednou rub a dvakrát líc</a:t>
            </a:r>
            <a:br>
              <a:rPr lang="cs-CZ" b="1" dirty="0"/>
            </a:br>
            <a:endParaRPr lang="cs-CZ" b="1" dirty="0"/>
          </a:p>
          <a:p>
            <a:r>
              <a:rPr lang="cs-CZ" b="1" dirty="0"/>
              <a:t>b) na všech mincích stejná strana</a:t>
            </a:r>
            <a:br>
              <a:rPr lang="cs-CZ" b="1" dirty="0"/>
            </a:br>
            <a:endParaRPr lang="cs-CZ" b="1" dirty="0"/>
          </a:p>
          <a:p>
            <a:r>
              <a:rPr lang="cs-CZ" b="1" dirty="0"/>
              <a:t>c) třikrát rub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592306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- jedna žena – kombinace první třídy ze 6 prvků, ke kterým točím kombinace</a:t>
                </a:r>
                <a:br>
                  <a:rPr lang="cs-CZ" b="1" dirty="0"/>
                </a:br>
                <a:r>
                  <a:rPr lang="cs-CZ" b="1" dirty="0"/>
                  <a:t>   třetí třídy z 9 mužů,  nebo</a:t>
                </a:r>
              </a:p>
              <a:p>
                <a:r>
                  <a:rPr lang="cs-CZ" b="1" dirty="0"/>
                  <a:t>- dvě ženy – kombinace druhé třídy ze šesti prvků, ke kterým točím kombinace</a:t>
                </a:r>
                <a:br>
                  <a:rPr lang="cs-CZ" b="1" dirty="0"/>
                </a:br>
                <a:r>
                  <a:rPr lang="cs-CZ" b="1" dirty="0"/>
                  <a:t>druhé třídy z 9 mužů.</a:t>
                </a:r>
                <a:br>
                  <a:rPr lang="cs-CZ" b="1" dirty="0"/>
                </a:br>
                <a:r>
                  <a:rPr lang="cs-CZ" b="1" dirty="0"/>
                  <a:t>Platí tedy</a:t>
                </a:r>
                <a:br>
                  <a:rPr lang="cs-CZ" b="1" dirty="0"/>
                </a:b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𝑨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𝟔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𝟎</m:t>
                                </m:r>
                              </m:den>
                            </m:f>
                          </m:e>
                        </m:d>
                        <m:r>
                          <a:rPr lang="cs-CZ" b="1" i="1">
                            <a:latin typeface="Cambria Math"/>
                          </a:rPr>
                          <m:t>.</m:t>
                        </m:r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𝟗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𝟒</m:t>
                                </m:r>
                              </m:den>
                            </m:f>
                          </m:e>
                        </m:d>
                        <m:r>
                          <a:rPr lang="cs-CZ" b="1" i="1">
                            <a:latin typeface="Cambria Math"/>
                          </a:rPr>
                          <m:t>+ </m:t>
                        </m:r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𝟔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𝟏</m:t>
                                </m:r>
                              </m:den>
                            </m:f>
                          </m:e>
                        </m:d>
                        <m:r>
                          <a:rPr lang="cs-CZ" b="1" i="1">
                            <a:latin typeface="Cambria Math"/>
                          </a:rPr>
                          <m:t>.</m:t>
                        </m:r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𝟗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𝟑</m:t>
                                </m:r>
                              </m:den>
                            </m:f>
                          </m:e>
                        </m:d>
                        <m:r>
                          <a:rPr lang="cs-CZ" b="1" i="1">
                            <a:latin typeface="Cambria Math"/>
                          </a:rPr>
                          <m:t>+</m:t>
                        </m:r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𝟔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  <m:r>
                          <a:rPr lang="cs-CZ" b="1" i="1">
                            <a:latin typeface="Cambria Math"/>
                          </a:rPr>
                          <m:t>.</m:t>
                        </m:r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𝟗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num>
                      <m:den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𝟏𝟓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𝟒</m:t>
                                </m:r>
                              </m:den>
                            </m:f>
                          </m:e>
                        </m:d>
                      </m:den>
                    </m:f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….</m:t>
                    </m:r>
                    <m:r>
                      <a:rPr lang="cs-CZ" b="1" i="1">
                        <a:latin typeface="Cambria Math"/>
                      </a:rPr>
                      <m:t> </m:t>
                    </m:r>
                  </m:oMath>
                </a14:m>
                <a:r>
                  <a:rPr lang="cs-CZ" dirty="0"/>
                  <a:t>   </a:t>
                </a:r>
              </a:p>
              <a:p>
                <a:endParaRPr lang="cs-CZ" b="1" dirty="0"/>
              </a:p>
              <a:p>
                <a:endParaRPr lang="cs-CZ" b="1" dirty="0"/>
              </a:p>
              <a:p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335771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Jaká je pravděpodobnost, že během</a:t>
            </a:r>
            <a:br>
              <a:rPr lang="cs-CZ" b="1" dirty="0"/>
            </a:br>
            <a:r>
              <a:rPr lang="cs-CZ" b="1" dirty="0"/>
              <a:t>deseti hodů hrací kostkou hodíme</a:t>
            </a:r>
            <a:br>
              <a:rPr lang="cs-CZ" b="1" dirty="0"/>
            </a:br>
            <a:r>
              <a:rPr lang="cs-CZ" b="1" dirty="0"/>
              <a:t>aspoň jednou šestku?</a:t>
            </a:r>
          </a:p>
          <a:p>
            <a:r>
              <a:rPr lang="cs-CZ" b="1" dirty="0"/>
              <a:t>Řešení:</a:t>
            </a:r>
          </a:p>
          <a:p>
            <a:r>
              <a:rPr lang="cs-CZ" b="1" dirty="0"/>
              <a:t>Množina všech možností : uspořádané </a:t>
            </a:r>
            <a:r>
              <a:rPr lang="cs-CZ" b="1" dirty="0" err="1"/>
              <a:t>desetice</a:t>
            </a:r>
            <a:r>
              <a:rPr lang="cs-CZ" b="1" dirty="0"/>
              <a:t> ze šesti možných čísel, tzn. 6</a:t>
            </a:r>
            <a:r>
              <a:rPr lang="cs-CZ" b="1" baseline="30000" dirty="0"/>
              <a:t>10</a:t>
            </a:r>
            <a:r>
              <a:rPr lang="cs-CZ" b="1" dirty="0"/>
              <a:t> </a:t>
            </a:r>
            <a:br>
              <a:rPr lang="cs-CZ" b="1" dirty="0"/>
            </a:br>
            <a:r>
              <a:rPr lang="cs-CZ" b="1" dirty="0"/>
              <a:t>možností.</a:t>
            </a:r>
            <a:br>
              <a:rPr lang="cs-CZ" b="1" dirty="0"/>
            </a:b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2102854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Zkusme určit množinu všech případů, </a:t>
                </a:r>
                <a:br>
                  <a:rPr lang="cs-CZ" b="1" dirty="0"/>
                </a:br>
                <a:r>
                  <a:rPr lang="cs-CZ" b="1" dirty="0"/>
                  <a:t>kdy </a:t>
                </a:r>
                <a:r>
                  <a:rPr lang="cs-CZ" b="1" dirty="0">
                    <a:solidFill>
                      <a:srgbClr val="C00000"/>
                    </a:solidFill>
                  </a:rPr>
                  <a:t>nepadne </a:t>
                </a:r>
                <a:r>
                  <a:rPr lang="cs-CZ" b="1" dirty="0"/>
                  <a:t>ani jedna šestka:</a:t>
                </a:r>
              </a:p>
              <a:p>
                <a:r>
                  <a:rPr lang="cs-CZ" b="1" dirty="0"/>
                  <a:t>jsou to uspořádané </a:t>
                </a:r>
                <a:r>
                  <a:rPr lang="cs-CZ" b="1" dirty="0" err="1"/>
                  <a:t>destice</a:t>
                </a:r>
                <a:r>
                  <a:rPr lang="cs-CZ" b="1" dirty="0"/>
                  <a:t> z čísel 1;2;3;4;5 a těch je 5</a:t>
                </a:r>
                <a:r>
                  <a:rPr lang="cs-CZ" b="1" baseline="30000" dirty="0"/>
                  <a:t>10</a:t>
                </a:r>
                <a:r>
                  <a:rPr lang="cs-CZ" b="1" dirty="0"/>
                  <a:t> možností.</a:t>
                </a:r>
              </a:p>
              <a:p>
                <a:r>
                  <a:rPr lang="cs-CZ" b="1" dirty="0"/>
                  <a:t>Příznivým případem pak bude </a:t>
                </a:r>
                <a:r>
                  <a:rPr lang="cs-CZ" b="1" dirty="0">
                    <a:solidFill>
                      <a:srgbClr val="C00000"/>
                    </a:solidFill>
                  </a:rPr>
                  <a:t>rozdíl 6</a:t>
                </a:r>
                <a:r>
                  <a:rPr lang="cs-CZ" b="1" baseline="30000" dirty="0">
                    <a:solidFill>
                      <a:srgbClr val="C00000"/>
                    </a:solidFill>
                  </a:rPr>
                  <a:t>10</a:t>
                </a:r>
                <a:r>
                  <a:rPr lang="cs-CZ" b="1" dirty="0">
                    <a:solidFill>
                      <a:srgbClr val="C00000"/>
                    </a:solidFill>
                  </a:rPr>
                  <a:t> - 5</a:t>
                </a:r>
                <a:r>
                  <a:rPr lang="cs-CZ" b="1" baseline="30000" dirty="0">
                    <a:solidFill>
                      <a:srgbClr val="C00000"/>
                    </a:solidFill>
                  </a:rPr>
                  <a:t>10</a:t>
                </a:r>
                <a:r>
                  <a:rPr lang="cs-CZ" b="1" dirty="0">
                    <a:solidFill>
                      <a:srgbClr val="C00000"/>
                    </a:solidFill>
                  </a:rPr>
                  <a:t>  </a:t>
                </a:r>
                <a:r>
                  <a:rPr lang="cs-CZ" b="1" dirty="0"/>
                  <a:t>. Proto</a:t>
                </a:r>
              </a:p>
              <a:p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𝑨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b="1" i="1">
                                <a:latin typeface="Cambria Math"/>
                              </a:rPr>
                              <m:t>𝟔</m:t>
                            </m:r>
                          </m:e>
                          <m:sup>
                            <m:r>
                              <a:rPr lang="cs-CZ" b="1" i="1">
                                <a:latin typeface="Cambria Math"/>
                              </a:rPr>
                              <m:t>𝟏𝟎</m:t>
                            </m:r>
                          </m:sup>
                        </m:sSup>
                        <m:r>
                          <a:rPr lang="cs-CZ" b="1" i="1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b="1" i="1">
                                <a:latin typeface="Cambria Math"/>
                              </a:rPr>
                              <m:t>𝟓</m:t>
                            </m:r>
                          </m:e>
                          <m:sup>
                            <m:r>
                              <a:rPr lang="cs-CZ" b="1" i="1">
                                <a:latin typeface="Cambria Math"/>
                              </a:rPr>
                              <m:t>𝟏𝟎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b="1" i="1">
                                <a:latin typeface="Cambria Math"/>
                              </a:rPr>
                              <m:t>𝟔</m:t>
                            </m:r>
                          </m:e>
                          <m:sup>
                            <m:r>
                              <a:rPr lang="cs-CZ" b="1" i="1">
                                <a:latin typeface="Cambria Math"/>
                              </a:rPr>
                              <m:t>𝟏𝟎</m:t>
                            </m:r>
                          </m:sup>
                        </m:sSup>
                      </m:den>
                    </m:f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𝟎</m:t>
                    </m:r>
                    <m:r>
                      <a:rPr lang="cs-CZ" b="1" i="1">
                        <a:latin typeface="Cambria Math"/>
                      </a:rPr>
                      <m:t>,</m:t>
                    </m:r>
                    <m:r>
                      <a:rPr lang="cs-CZ" b="1" i="1">
                        <a:latin typeface="Cambria Math"/>
                      </a:rPr>
                      <m:t>𝟖𝟑𝟖</m:t>
                    </m:r>
                  </m:oMath>
                </a14:m>
                <a:r>
                  <a:rPr lang="cs-CZ" b="1" dirty="0"/>
                  <a:t>          </a:t>
                </a:r>
                <a:r>
                  <a:rPr lang="cs-CZ" dirty="0"/>
                  <a:t>        </a:t>
                </a:r>
                <a:br>
                  <a:rPr lang="cs-CZ" dirty="0"/>
                </a:br>
                <a:r>
                  <a:rPr lang="cs-CZ" dirty="0"/>
                  <a:t> 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 r="-14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770871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781550"/>
          </a:xfrm>
        </p:spPr>
        <p:txBody>
          <a:bodyPr/>
          <a:lstStyle/>
          <a:p>
            <a:pPr>
              <a:defRPr/>
            </a:pPr>
            <a:endParaRPr lang="cs-CZ" b="1" dirty="0"/>
          </a:p>
          <a:p>
            <a:pPr>
              <a:defRPr/>
            </a:pPr>
            <a:r>
              <a:rPr lang="cs-CZ" b="1" dirty="0"/>
              <a:t>Děkuji za pozornost</a:t>
            </a:r>
          </a:p>
          <a:p>
            <a:pPr>
              <a:defRPr/>
            </a:pPr>
            <a:r>
              <a:rPr lang="cs-CZ" b="1"/>
              <a:t>Autor DUM:  </a:t>
            </a:r>
            <a:r>
              <a:rPr lang="cs-CZ" b="1" dirty="0"/>
              <a:t>Mgr. Jan </a:t>
            </a:r>
            <a:r>
              <a:rPr lang="cs-CZ" b="1" dirty="0" err="1"/>
              <a:t>Bajnar</a:t>
            </a:r>
            <a:endParaRPr lang="cs-CZ" b="1" dirty="0"/>
          </a:p>
        </p:txBody>
      </p:sp>
    </p:spTree>
  </p:cSld>
  <p:clrMapOvr>
    <a:masterClrMapping/>
  </p:clrMapOvr>
  <p:transition>
    <p:randomBar dir="vert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6082844"/>
      </p:ext>
    </p:extLst>
  </p:cSld>
  <p:clrMapOvr>
    <a:masterClrMapping/>
  </p:clrMapOvr>
  <p:transition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Řešení:</a:t>
                </a:r>
                <a:br>
                  <a:rPr lang="cs-CZ" b="1" dirty="0"/>
                </a:br>
                <a:r>
                  <a:rPr lang="cs-CZ" b="1" dirty="0"/>
                  <a:t>V předchozích lekcích jsme vysvětlili </a:t>
                </a:r>
                <a:br>
                  <a:rPr lang="cs-CZ" b="1" dirty="0"/>
                </a:br>
                <a:r>
                  <a:rPr lang="cs-CZ" b="1" dirty="0"/>
                  <a:t>pojem množiny všech možných</a:t>
                </a:r>
                <a:br>
                  <a:rPr lang="cs-CZ" b="1" dirty="0"/>
                </a:br>
                <a:r>
                  <a:rPr lang="cs-CZ" b="1" dirty="0"/>
                  <a:t>výsledků a výčtem prvků jsme určili </a:t>
                </a:r>
                <a:br>
                  <a:rPr lang="cs-CZ" b="1" dirty="0"/>
                </a:br>
                <a:r>
                  <a:rPr lang="cs-CZ" b="1" dirty="0"/>
                  <a:t>celkem 2</a:t>
                </a:r>
                <a:r>
                  <a:rPr lang="cs-CZ" b="1" baseline="30000" dirty="0"/>
                  <a:t>3</a:t>
                </a:r>
                <a:r>
                  <a:rPr lang="cs-CZ" b="1" dirty="0"/>
                  <a:t> = 8 možností.</a:t>
                </a:r>
              </a:p>
              <a:p>
                <a:r>
                  <a:rPr lang="cs-CZ" b="1" dirty="0"/>
                  <a:t>a) Příznivé případy jsou výsledky </a:t>
                </a:r>
                <a:br>
                  <a:rPr lang="cs-CZ" b="1" dirty="0"/>
                </a:br>
                <a:r>
                  <a:rPr lang="cs-CZ" b="1" dirty="0"/>
                  <a:t>     (</a:t>
                </a:r>
                <a:r>
                  <a:rPr lang="cs-CZ" b="1" dirty="0" err="1"/>
                  <a:t>l;l;r</a:t>
                </a:r>
                <a:r>
                  <a:rPr lang="cs-CZ" b="1" dirty="0"/>
                  <a:t>), (l; r; l) , (</a:t>
                </a:r>
                <a:r>
                  <a:rPr lang="cs-CZ" b="1" dirty="0" err="1"/>
                  <a:t>r;l;l</a:t>
                </a:r>
                <a:r>
                  <a:rPr lang="cs-CZ" b="1" dirty="0"/>
                  <a:t> ).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      </m:t>
                    </m:r>
                    <m:r>
                      <a:rPr lang="cs-CZ" b="1" i="1">
                        <a:latin typeface="Cambria Math"/>
                      </a:rPr>
                      <m:t>𝑷</m:t>
                    </m:r>
                    <m:r>
                      <a:rPr lang="cs-CZ" b="1" i="1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𝑨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 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𝟖</m:t>
                        </m:r>
                      </m:den>
                    </m:f>
                  </m:oMath>
                </a14:m>
                <a:r>
                  <a:rPr lang="cs-CZ" b="1" dirty="0"/>
                  <a:t> 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466530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dirty="0"/>
              </a:p>
              <a:p>
                <a:r>
                  <a:rPr lang="cs-CZ" b="1" dirty="0"/>
                  <a:t>b) Příznivé případy jsou (</a:t>
                </a:r>
                <a:r>
                  <a:rPr lang="cs-CZ" b="1" dirty="0" err="1"/>
                  <a:t>l;l;l</a:t>
                </a:r>
                <a:r>
                  <a:rPr lang="cs-CZ" b="1" dirty="0"/>
                  <a:t>) nebo (</a:t>
                </a:r>
                <a:r>
                  <a:rPr lang="cs-CZ" b="1" dirty="0" err="1"/>
                  <a:t>r;r;r</a:t>
                </a:r>
                <a:r>
                  <a:rPr lang="cs-CZ" b="1" dirty="0"/>
                  <a:t>)</a:t>
                </a:r>
              </a:p>
              <a:p>
                <a:r>
                  <a:rPr lang="cs-CZ" b="1" dirty="0"/>
                  <a:t>     a proto  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r>
                      <a:rPr lang="cs-CZ" b="1" i="1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𝑩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 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𝟖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r>
                  <a:rPr lang="cs-CZ" b="1" dirty="0"/>
                  <a:t> </a:t>
                </a:r>
              </a:p>
              <a:p>
                <a:r>
                  <a:rPr lang="cs-CZ" b="1" dirty="0"/>
                  <a:t>c) Jeden příznivý výsledek ( </a:t>
                </a:r>
                <a:r>
                  <a:rPr lang="cs-CZ" b="1" dirty="0" err="1"/>
                  <a:t>r;r;r</a:t>
                </a:r>
                <a:r>
                  <a:rPr lang="cs-CZ" b="1" dirty="0"/>
                  <a:t>)</a:t>
                </a:r>
              </a:p>
              <a:p>
                <a:r>
                  <a:rPr lang="cs-CZ" b="1" dirty="0"/>
                  <a:t>      a proto  </a:t>
                </a:r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 </m:t>
                    </m:r>
                    <m:r>
                      <a:rPr lang="cs-CZ" b="1" i="1">
                        <a:latin typeface="Cambria Math"/>
                      </a:rPr>
                      <m:t>𝑷</m:t>
                    </m:r>
                    <m:r>
                      <a:rPr lang="cs-CZ" b="1" i="1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𝑪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 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𝟖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 </m:t>
                    </m:r>
                  </m:oMath>
                </a14:m>
                <a:endParaRPr lang="cs-CZ" b="1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584647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Urči pravděpodobnost, že při deseti hodech mincí</a:t>
            </a:r>
            <a:br>
              <a:rPr lang="cs-CZ" b="1" dirty="0"/>
            </a:br>
            <a:r>
              <a:rPr lang="cs-CZ" b="1" dirty="0"/>
              <a:t>a) nepadne ani jeden líc</a:t>
            </a:r>
            <a:br>
              <a:rPr lang="cs-CZ" b="1" dirty="0"/>
            </a:br>
            <a:endParaRPr lang="cs-CZ" b="1" dirty="0"/>
          </a:p>
          <a:p>
            <a:r>
              <a:rPr lang="cs-CZ" b="1" dirty="0"/>
              <a:t>b) padne dvakrát rub a osmkrát líc</a:t>
            </a:r>
            <a:br>
              <a:rPr lang="cs-CZ" b="1" dirty="0"/>
            </a:br>
            <a:endParaRPr lang="cs-CZ" b="1" dirty="0"/>
          </a:p>
          <a:p>
            <a:r>
              <a:rPr lang="cs-CZ" b="1" dirty="0"/>
              <a:t>c) padne maximálně třikrát rub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416306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Řešení:</a:t>
                </a:r>
              </a:p>
              <a:p>
                <a:r>
                  <a:rPr lang="cs-CZ" b="1" dirty="0"/>
                  <a:t>Množinou všech možných výsledků jsou všechny uspořádané </a:t>
                </a:r>
                <a:r>
                  <a:rPr lang="cs-CZ" b="1" dirty="0" err="1"/>
                  <a:t>desetice</a:t>
                </a:r>
                <a:br>
                  <a:rPr lang="cs-CZ" b="1" dirty="0"/>
                </a:br>
                <a:r>
                  <a:rPr lang="cs-CZ" b="1" dirty="0"/>
                  <a:t>se dvěma opakujícími se prvky líc a rub,</a:t>
                </a:r>
                <a:br>
                  <a:rPr lang="cs-CZ" b="1" dirty="0"/>
                </a:br>
                <a:r>
                  <a:rPr lang="cs-CZ" b="1" dirty="0"/>
                  <a:t>tzn. 2</a:t>
                </a:r>
                <a:r>
                  <a:rPr lang="cs-CZ" b="1" baseline="30000" dirty="0"/>
                  <a:t>10</a:t>
                </a:r>
                <a:r>
                  <a:rPr lang="cs-CZ" b="1" dirty="0"/>
                  <a:t> možností.</a:t>
                </a:r>
                <a:br>
                  <a:rPr lang="cs-CZ" b="1" dirty="0"/>
                </a:br>
                <a:r>
                  <a:rPr lang="cs-CZ" b="1" dirty="0"/>
                  <a:t>a) příznivý výsledek je, že padnou samé ruby ( jediná) , pak</a:t>
                </a:r>
              </a:p>
              <a:p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r>
                      <a:rPr lang="cs-CZ" b="1" i="1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𝑨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 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b="1" i="1">
                                <a:latin typeface="Cambria Math"/>
                              </a:rPr>
                              <m:t>𝟐</m:t>
                            </m:r>
                          </m:e>
                          <m:sup>
                            <m:r>
                              <a:rPr lang="cs-CZ" b="1" i="1">
                                <a:latin typeface="Cambria Math"/>
                              </a:rPr>
                              <m:t>𝟏𝟎</m:t>
                            </m:r>
                          </m:sup>
                        </m:sSup>
                      </m:den>
                    </m:f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𝟎</m:t>
                    </m:r>
                    <m:r>
                      <a:rPr lang="cs-CZ" b="1" i="1">
                        <a:latin typeface="Cambria Math"/>
                      </a:rPr>
                      <m:t>,</m:t>
                    </m:r>
                    <m:r>
                      <a:rPr lang="cs-CZ" b="1" i="1">
                        <a:latin typeface="Cambria Math"/>
                      </a:rPr>
                      <m:t>𝟎𝟎𝟎𝟗𝟖</m:t>
                    </m:r>
                    <m:r>
                      <a:rPr lang="cs-CZ" b="1" i="1">
                        <a:latin typeface="Cambria Math"/>
                      </a:rPr>
                      <m:t> </m:t>
                    </m:r>
                  </m:oMath>
                </a14:m>
                <a:endParaRPr lang="cs-CZ" b="1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 r="-44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288219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b) </a:t>
                </a:r>
                <a:br>
                  <a:rPr lang="cs-CZ" b="1" dirty="0"/>
                </a:br>
                <a:r>
                  <a:rPr lang="cs-CZ" b="1" dirty="0"/>
                  <a:t>příznivým výsledkem jsou uspořádané </a:t>
                </a:r>
                <a:r>
                  <a:rPr lang="cs-CZ" b="1" dirty="0" err="1"/>
                  <a:t>desetice</a:t>
                </a:r>
                <a:r>
                  <a:rPr lang="cs-CZ" b="1" dirty="0"/>
                  <a:t> ze dvou rubů a osmi líců, </a:t>
                </a:r>
              </a:p>
              <a:p>
                <a:r>
                  <a:rPr lang="cs-CZ" b="1" dirty="0"/>
                  <a:t>     tj.   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𝟏𝟎</m:t>
                        </m:r>
                        <m:r>
                          <a:rPr lang="cs-CZ" b="1" i="1">
                            <a:latin typeface="Cambria Math"/>
                          </a:rPr>
                          <m:t> !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  <m:r>
                          <a:rPr lang="cs-CZ" b="1" i="1">
                            <a:latin typeface="Cambria Math"/>
                          </a:rPr>
                          <m:t>!. </m:t>
                        </m:r>
                        <m:r>
                          <a:rPr lang="cs-CZ" b="1" i="1">
                            <a:latin typeface="Cambria Math"/>
                          </a:rPr>
                          <m:t>𝟖</m:t>
                        </m:r>
                        <m:r>
                          <a:rPr lang="cs-CZ" b="1" i="1">
                            <a:latin typeface="Cambria Math"/>
                          </a:rPr>
                          <m:t>! 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 =</m:t>
                    </m:r>
                    <m:r>
                      <a:rPr lang="cs-CZ" b="1" i="1">
                        <a:latin typeface="Cambria Math"/>
                      </a:rPr>
                      <m:t>𝟒𝟓</m:t>
                    </m:r>
                  </m:oMath>
                </a14:m>
                <a:r>
                  <a:rPr lang="cs-CZ" b="1" dirty="0"/>
                  <a:t> možností a </a:t>
                </a:r>
              </a:p>
              <a:p>
                <a:r>
                  <a:rPr lang="cs-CZ" b="1" dirty="0"/>
                  <a:t>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r>
                      <a:rPr lang="cs-CZ" b="1" i="1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𝑩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 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</a:rPr>
                              <m:t>𝟏𝟎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 !</m:t>
                            </m:r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𝟐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! . 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𝟖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!</m:t>
                            </m:r>
                          </m:den>
                        </m:f>
                      </m:num>
                      <m:den>
                        <m:sSup>
                          <m:sSup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b="1" i="1">
                                <a:latin typeface="Cambria Math"/>
                              </a:rPr>
                              <m:t>𝟐</m:t>
                            </m:r>
                          </m:e>
                          <m:sup>
                            <m:r>
                              <a:rPr lang="cs-CZ" b="1" i="1">
                                <a:latin typeface="Cambria Math"/>
                              </a:rPr>
                              <m:t>𝟏𝟎</m:t>
                            </m:r>
                          </m:sup>
                        </m:sSup>
                      </m:den>
                    </m:f>
                    <m:r>
                      <a:rPr lang="cs-CZ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𝟒𝟓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𝟏𝟎𝟐𝟒</m:t>
                        </m:r>
                        <m:r>
                          <a:rPr lang="cs-CZ" b="1" i="1">
                            <a:latin typeface="Cambria Math"/>
                          </a:rPr>
                          <m:t>= 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𝟎</m:t>
                    </m:r>
                    <m:r>
                      <a:rPr lang="cs-CZ" b="1" i="1">
                        <a:latin typeface="Cambria Math"/>
                      </a:rPr>
                      <m:t>,</m:t>
                    </m:r>
                    <m:r>
                      <a:rPr lang="cs-CZ" b="1" i="1">
                        <a:latin typeface="Cambria Math"/>
                      </a:rPr>
                      <m:t>𝟎𝟒𝟒</m:t>
                    </m:r>
                    <m:r>
                      <a:rPr lang="cs-CZ" b="1" i="1">
                        <a:latin typeface="Cambria Math"/>
                      </a:rPr>
                      <m:t> </m:t>
                    </m:r>
                  </m:oMath>
                </a14:m>
                <a:endParaRPr lang="cs-CZ" b="1" dirty="0"/>
              </a:p>
              <a:p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620372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c) maximálně třikrát rub znamená: </a:t>
                </a:r>
              </a:p>
              <a:p>
                <a:r>
                  <a:rPr lang="cs-CZ" b="1" dirty="0"/>
                  <a:t> - ani jednou = 1 možnost</a:t>
                </a:r>
              </a:p>
              <a:p>
                <a:r>
                  <a:rPr lang="cs-CZ" b="1" dirty="0"/>
                  <a:t>-  1 rub a 9 líců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𝟏𝟎</m:t>
                        </m:r>
                        <m:r>
                          <a:rPr lang="cs-CZ" b="1" i="1">
                            <a:latin typeface="Cambria Math"/>
                          </a:rPr>
                          <m:t>!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  <m:r>
                          <a:rPr lang="cs-CZ" b="1" i="1">
                            <a:latin typeface="Cambria Math"/>
                          </a:rPr>
                          <m:t>! . </m:t>
                        </m:r>
                        <m:r>
                          <a:rPr lang="cs-CZ" b="1" i="1">
                            <a:latin typeface="Cambria Math"/>
                          </a:rPr>
                          <m:t>𝟗</m:t>
                        </m:r>
                        <m:r>
                          <a:rPr lang="cs-CZ" b="1" i="1">
                            <a:latin typeface="Cambria Math"/>
                          </a:rPr>
                          <m:t>!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𝟏𝟎</m:t>
                    </m:r>
                  </m:oMath>
                </a14:m>
                <a:r>
                  <a:rPr lang="cs-CZ" b="1" dirty="0"/>
                  <a:t>  možností</a:t>
                </a:r>
              </a:p>
              <a:p>
                <a:r>
                  <a:rPr lang="cs-CZ" b="1" dirty="0"/>
                  <a:t>- 2 ruby a 8 líců = 45 možností ( viz zadání b) )</a:t>
                </a:r>
              </a:p>
              <a:p>
                <a:r>
                  <a:rPr lang="cs-CZ" b="1" dirty="0"/>
                  <a:t>- 3 ruby a 7 líců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𝟏𝟎</m:t>
                        </m:r>
                        <m:r>
                          <a:rPr lang="cs-CZ" b="1" i="1">
                            <a:latin typeface="Cambria Math"/>
                          </a:rPr>
                          <m:t>!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  <m:r>
                          <a:rPr lang="cs-CZ" b="1" i="1">
                            <a:latin typeface="Cambria Math"/>
                          </a:rPr>
                          <m:t>! .</m:t>
                        </m:r>
                        <m:r>
                          <a:rPr lang="cs-CZ" b="1" i="1">
                            <a:latin typeface="Cambria Math"/>
                          </a:rPr>
                          <m:t>𝟕</m:t>
                        </m:r>
                        <m:r>
                          <a:rPr lang="cs-CZ" b="1" i="1">
                            <a:latin typeface="Cambria Math"/>
                          </a:rPr>
                          <m:t>!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𝟏𝟐𝟎</m:t>
                    </m:r>
                  </m:oMath>
                </a14:m>
                <a:r>
                  <a:rPr lang="cs-CZ" b="1" dirty="0"/>
                  <a:t>  možností. 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 r="-51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121647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Proto platí</a:t>
                </a:r>
              </a:p>
              <a:p>
                <a:r>
                  <a:rPr lang="cs-CZ" b="1" dirty="0"/>
                  <a:t> 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r>
                      <a:rPr lang="cs-CZ" b="1" i="1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𝑪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 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  <m:r>
                          <a:rPr lang="cs-CZ" b="1" i="1">
                            <a:latin typeface="Cambria Math"/>
                          </a:rPr>
                          <m:t>+</m:t>
                        </m:r>
                        <m:r>
                          <a:rPr lang="cs-CZ" b="1" i="1">
                            <a:latin typeface="Cambria Math"/>
                          </a:rPr>
                          <m:t>𝟏𝟎</m:t>
                        </m:r>
                        <m:r>
                          <a:rPr lang="cs-CZ" b="1" i="1">
                            <a:latin typeface="Cambria Math"/>
                          </a:rPr>
                          <m:t>+</m:t>
                        </m:r>
                        <m:r>
                          <a:rPr lang="cs-CZ" b="1" i="1">
                            <a:latin typeface="Cambria Math"/>
                          </a:rPr>
                          <m:t>𝟒𝟓</m:t>
                        </m:r>
                        <m:r>
                          <a:rPr lang="cs-CZ" b="1" i="1">
                            <a:latin typeface="Cambria Math"/>
                          </a:rPr>
                          <m:t>+</m:t>
                        </m:r>
                        <m:r>
                          <a:rPr lang="cs-CZ" b="1" i="1">
                            <a:latin typeface="Cambria Math"/>
                          </a:rPr>
                          <m:t>𝟏𝟐𝟎</m:t>
                        </m:r>
                      </m:num>
                      <m:den>
                        <m:sSup>
                          <m:sSup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b="1" i="1">
                                <a:latin typeface="Cambria Math"/>
                              </a:rPr>
                              <m:t>𝟐</m:t>
                            </m:r>
                          </m:e>
                          <m:sup>
                            <m:r>
                              <a:rPr lang="cs-CZ" b="1" i="1">
                                <a:latin typeface="Cambria Math"/>
                              </a:rPr>
                              <m:t>𝟏𝟎</m:t>
                            </m:r>
                          </m:sup>
                        </m:sSup>
                      </m:den>
                    </m:f>
                    <m:r>
                      <a:rPr lang="cs-CZ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𝟏𝟕𝟔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𝟏𝟎𝟐𝟒</m:t>
                        </m:r>
                        <m:r>
                          <a:rPr lang="cs-CZ" b="1" i="1">
                            <a:latin typeface="Cambria Math"/>
                          </a:rPr>
                          <m:t>= 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𝟎</m:t>
                    </m:r>
                    <m:r>
                      <a:rPr lang="cs-CZ" b="1" i="1">
                        <a:latin typeface="Cambria Math"/>
                      </a:rPr>
                      <m:t>,</m:t>
                    </m:r>
                    <m:r>
                      <a:rPr lang="cs-CZ" b="1" i="1">
                        <a:latin typeface="Cambria Math"/>
                      </a:rPr>
                      <m:t>𝟏𝟔𝟗</m:t>
                    </m:r>
                  </m:oMath>
                </a14:m>
                <a:endParaRPr lang="cs-CZ" b="1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402610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483</TotalTime>
  <Words>945</Words>
  <Application>Microsoft Office PowerPoint</Application>
  <PresentationFormat>On-screen Show (4:3)</PresentationFormat>
  <Paragraphs>128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Cambria Math</vt:lpstr>
      <vt:lpstr>Wingdings</vt:lpstr>
      <vt:lpstr>Wingdings 3</vt:lpstr>
      <vt:lpstr>Motiv sady Office</vt:lpstr>
      <vt:lpstr>Pravděpodobnost 6</vt:lpstr>
      <vt:lpstr>Příklad 1</vt:lpstr>
      <vt:lpstr>Příklad 1</vt:lpstr>
      <vt:lpstr>Příklad 1</vt:lpstr>
      <vt:lpstr>Příklad 2</vt:lpstr>
      <vt:lpstr>Příklad 2</vt:lpstr>
      <vt:lpstr>Příklad 2</vt:lpstr>
      <vt:lpstr>Příklad 2</vt:lpstr>
      <vt:lpstr>Příklad 2</vt:lpstr>
      <vt:lpstr>Příklad 3</vt:lpstr>
      <vt:lpstr>Příklad 3</vt:lpstr>
      <vt:lpstr>Příklad 3</vt:lpstr>
      <vt:lpstr>Příklad 4</vt:lpstr>
      <vt:lpstr>Příklad 5</vt:lpstr>
      <vt:lpstr>Příklad 5</vt:lpstr>
      <vt:lpstr>Příklad 6</vt:lpstr>
      <vt:lpstr>Příklad 6</vt:lpstr>
      <vt:lpstr>Příklad 7</vt:lpstr>
      <vt:lpstr>Příklad 7</vt:lpstr>
      <vt:lpstr>Příklad 7</vt:lpstr>
      <vt:lpstr>Příklad 8</vt:lpstr>
      <vt:lpstr>Příklad 8</vt:lpstr>
      <vt:lpstr>PowerPoint Presentation</vt:lpstr>
      <vt:lpstr>PowerPoint Presentation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Kristýna Sichová</cp:lastModifiedBy>
  <cp:revision>60</cp:revision>
  <cp:lastPrinted>2012-04-15T15:05:41Z</cp:lastPrinted>
  <dcterms:created xsi:type="dcterms:W3CDTF">2011-12-03T14:12:28Z</dcterms:created>
  <dcterms:modified xsi:type="dcterms:W3CDTF">2024-08-24T15:15:42Z</dcterms:modified>
</cp:coreProperties>
</file>