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76" r:id="rId4"/>
    <p:sldId id="277" r:id="rId5"/>
    <p:sldId id="28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8" r:id="rId16"/>
    <p:sldId id="289" r:id="rId17"/>
    <p:sldId id="290" r:id="rId18"/>
    <p:sldId id="291" r:id="rId19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B0DD1A6-9E29-4D62-9119-4E9E9DE486B1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08A812C-0CED-41B5-A6CF-508015F4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03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AB58773F-EDB9-4588-9BCB-9409321CEB5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164417FF-AFA0-4092-ACFB-8FCD6FA487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292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5516927-FFCE-48D8-96D7-F82238081500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88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081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328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977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6560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644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8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55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007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8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80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869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9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779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722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731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417FF-AFA0-4092-ACFB-8FCD6FA4878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832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4135F-6B37-4819-8571-DD1786CE881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D279-4AF4-4EBB-B980-4E3C059FFE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08810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28AC-EA8B-46A2-8B5A-BD2DB8433B4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05D6E-0F80-44EE-8524-BA653C45E6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807238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B4D9-0164-480E-93AF-D37DEC8CE79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1BDA2-41BE-4BD4-87E0-C7BAD36E8D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79896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A50AE-8ADF-4526-A4BD-588811DF5F2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BEAB-7AA9-4321-A6CF-AA5DFEB0F5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856379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7D55D-26D2-4D5D-A793-1F91B74F61D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663D-AA23-4758-87E3-474C9905A8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38683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F720B-20C9-403A-A311-F6DFBC64FE7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90768-1E6A-4F2B-9963-372A16748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95018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1198-AC65-4F49-B6A6-A008F632606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E555A-8D37-4200-A45E-D862CE61EF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36636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B10B7-C058-43C3-8301-FB2B724F2EB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B0D5-0102-416C-9599-B087180D6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439574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4175F-021A-4801-BC9F-A8FFF15C0C2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2CFE0-4AEE-4CB0-AE27-126D480737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66734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C566E-CB5E-43AE-BC37-C2A7651A267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347BC-C536-44A7-B217-EEC2774DF9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27857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61F3-46CA-4B68-B308-D50A077A1AF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A47F4-1952-4A09-91D1-B4E470BE87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129044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29F6F-CEA6-4ABE-A5D3-B428DBCDE3C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1894-26BC-4DA3-AFFA-DFA79D2B84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977294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0BAD46-5EFA-49FB-905C-C3CB99E04B3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2F5FD6-A357-43E4-A514-12B5736CFB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Pravděpodobnost 5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Pravděpodobnost při jevech disjunktních</a:t>
            </a:r>
            <a:br>
              <a:rPr lang="cs-CZ" b="1" dirty="0"/>
            </a:br>
            <a:r>
              <a:rPr lang="cs-CZ" b="1" dirty="0"/>
              <a:t>a nedisjunktních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9605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VY_32_INOVACE_21-05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 balíčku mariášových karet vytáhneme jednu kartu. Určete pravděpodobnost, že to bude</a:t>
            </a:r>
          </a:p>
          <a:p>
            <a:r>
              <a:rPr lang="cs-CZ" b="1" dirty="0"/>
              <a:t>a) piková karta P(A)</a:t>
            </a:r>
          </a:p>
          <a:p>
            <a:r>
              <a:rPr lang="cs-CZ" b="1" dirty="0"/>
              <a:t>b) král P(B)</a:t>
            </a:r>
          </a:p>
          <a:p>
            <a:r>
              <a:rPr lang="cs-CZ" b="1" dirty="0"/>
              <a:t>c) piková karta nebo král P(C)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7289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/>
                  <a:t>Řešení:</a:t>
                </a:r>
              </a:p>
              <a:p>
                <a:r>
                  <a:rPr lang="cs-CZ" sz="2800" b="1" dirty="0"/>
                  <a:t>Dle předchozího příkladu uvádím pouze výsledky:</a:t>
                </a:r>
                <a:br>
                  <a:rPr lang="cs-CZ" sz="2800" b="1" dirty="0"/>
                </a:br>
                <a:r>
                  <a:rPr lang="cs-CZ" sz="2800" b="1" dirty="0"/>
                  <a:t>a) piková karta P(A):  </a:t>
                </a:r>
                <a14:m>
                  <m:oMath xmlns:m="http://schemas.openxmlformats.org/officeDocument/2006/math">
                    <m:r>
                      <a:rPr lang="cs-CZ" sz="2800" b="1" i="0" smtClean="0">
                        <a:latin typeface="Cambria Math"/>
                      </a:rPr>
                      <m:t>𝐏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𝟎</m:t>
                    </m:r>
                    <m:r>
                      <a:rPr lang="cs-CZ" sz="2800" b="1" i="1">
                        <a:latin typeface="Cambria Math"/>
                      </a:rPr>
                      <m:t>,</m:t>
                    </m:r>
                    <m:r>
                      <a:rPr lang="cs-CZ" sz="2800" b="1" i="1">
                        <a:latin typeface="Cambria Math"/>
                      </a:rPr>
                      <m:t>𝟐𝟓</m:t>
                    </m:r>
                  </m:oMath>
                </a14:m>
                <a:r>
                  <a:rPr lang="cs-CZ" sz="2800" b="1" dirty="0"/>
                  <a:t> </a:t>
                </a:r>
              </a:p>
              <a:p>
                <a:r>
                  <a:rPr lang="cs-CZ" sz="2800" b="1" dirty="0"/>
                  <a:t>b) král P(B):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𝟎</m:t>
                    </m:r>
                    <m:r>
                      <a:rPr lang="cs-CZ" sz="2800" b="1" i="1">
                        <a:latin typeface="Cambria Math"/>
                      </a:rPr>
                      <m:t>,</m:t>
                    </m:r>
                    <m:r>
                      <a:rPr lang="cs-CZ" sz="2800" b="1" i="1">
                        <a:latin typeface="Cambria Math"/>
                      </a:rPr>
                      <m:t>𝟏𝟐𝟓</m:t>
                    </m:r>
                  </m:oMath>
                </a14:m>
                <a:endParaRPr lang="cs-CZ" sz="2800" b="1" dirty="0"/>
              </a:p>
              <a:p>
                <a:r>
                  <a:rPr lang="cs-CZ" sz="2800" b="1" dirty="0"/>
                  <a:t>c) piková karta nebo král P(C): 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+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−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  <m:r>
                          <a:rPr lang="cs-CZ" sz="2800" b="1" i="1">
                            <a:latin typeface="Cambria Math"/>
                          </a:rPr>
                          <m:t> ∩</m:t>
                        </m:r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  <m:r>
                          <a:rPr lang="cs-CZ" sz="2800" b="1" i="1">
                            <a:latin typeface="Cambria Math"/>
                          </a:rPr>
                          <m:t>  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𝟎</m:t>
                    </m:r>
                    <m:r>
                      <a:rPr lang="cs-CZ" sz="2800" b="1" i="1">
                        <a:latin typeface="Cambria Math"/>
                      </a:rPr>
                      <m:t>,</m:t>
                    </m:r>
                    <m:r>
                      <a:rPr lang="cs-CZ" sz="2800" b="1" i="1">
                        <a:latin typeface="Cambria Math"/>
                      </a:rPr>
                      <m:t>𝟑𝟒</m:t>
                    </m:r>
                  </m:oMath>
                </a14:m>
                <a:endParaRPr lang="cs-CZ" sz="2800" b="1" dirty="0"/>
              </a:p>
              <a:p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05671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 pravděpodobnost jevu,</a:t>
            </a:r>
            <a:br>
              <a:rPr lang="cs-CZ" b="1" dirty="0"/>
            </a:br>
            <a:r>
              <a:rPr lang="cs-CZ" b="1" dirty="0"/>
              <a:t>že při hodu dvěma kostkami </a:t>
            </a:r>
            <a:br>
              <a:rPr lang="cs-CZ" b="1" dirty="0"/>
            </a:br>
            <a:r>
              <a:rPr lang="cs-CZ" b="1" dirty="0"/>
              <a:t>hodíme součet 10 nebo</a:t>
            </a:r>
            <a:br>
              <a:rPr lang="cs-CZ" b="1" dirty="0"/>
            </a:br>
            <a:r>
              <a:rPr lang="cs-CZ" b="1" dirty="0"/>
              <a:t>stejné číslo na obou kostkách.</a:t>
            </a:r>
          </a:p>
        </p:txBody>
      </p:sp>
    </p:spTree>
    <p:extLst>
      <p:ext uri="{BB962C8B-B14F-4D97-AF65-F5344CB8AC3E}">
        <p14:creationId xmlns:p14="http://schemas.microsoft.com/office/powerpoint/2010/main" val="15143981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Součet 10 může nastat celkem třemi</a:t>
                </a:r>
                <a:br>
                  <a:rPr lang="cs-CZ" b="1" dirty="0"/>
                </a:br>
                <a:r>
                  <a:rPr lang="cs-CZ" b="1" dirty="0"/>
                  <a:t>způsoby: 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𝑨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e>
                        </m:d>
                      </m:e>
                    </m:d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Stejná čísla na obou kostkách </a:t>
                </a:r>
                <a:br>
                  <a:rPr lang="cs-CZ" b="1" dirty="0"/>
                </a:br>
                <a:r>
                  <a:rPr lang="cs-CZ" b="1" dirty="0"/>
                  <a:t>celkem 6 způsoby: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𝐁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e>
                        </m:d>
                      </m:e>
                    </m:d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𝑨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𝑩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≠∅ 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;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e>
                        </m:d>
                      </m:e>
                    </m:d>
                  </m:oMath>
                </a14:m>
                <a:r>
                  <a:rPr lang="cs-CZ" b="1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8940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>
                    <a:latin typeface="Cambria Math"/>
                  </a:rPr>
                  <a:t>Všech možností je 6</a:t>
                </a:r>
                <a:r>
                  <a:rPr lang="cs-CZ" b="1" baseline="30000" dirty="0">
                    <a:latin typeface="Cambria Math"/>
                  </a:rPr>
                  <a:t>2</a:t>
                </a:r>
                <a:br>
                  <a:rPr lang="cs-CZ" b="1" baseline="30000" dirty="0">
                    <a:latin typeface="Cambria Math"/>
                  </a:rPr>
                </a:br>
                <a:r>
                  <a:rPr lang="cs-CZ" b="1" baseline="30000" dirty="0">
                    <a:latin typeface="Cambria Math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 ∩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</m:oMath>
                </a14:m>
                <a:br>
                  <a:rPr lang="cs-CZ" b="1" i="1" dirty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>
                            <a:latin typeface="Cambria Math"/>
                          </a:rPr>
                          <m:t>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𝟐𝟐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3166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 28 žáků 3.B se losuje 7 žáků,</a:t>
            </a:r>
            <a:br>
              <a:rPr lang="cs-CZ" b="1" dirty="0"/>
            </a:br>
            <a:r>
              <a:rPr lang="cs-CZ" b="1" dirty="0"/>
              <a:t>kteří budou zkoušeni. Urči</a:t>
            </a:r>
            <a:br>
              <a:rPr lang="cs-CZ" b="1" dirty="0"/>
            </a:br>
            <a:r>
              <a:rPr lang="cs-CZ" b="1" dirty="0"/>
              <a:t>pravděpodobnost, že mezi zkoušenými</a:t>
            </a:r>
            <a:br>
              <a:rPr lang="cs-CZ" b="1" dirty="0"/>
            </a:br>
            <a:r>
              <a:rPr lang="cs-CZ" b="1" dirty="0"/>
              <a:t>budou Adam nebo Bedřich.</a:t>
            </a:r>
          </a:p>
          <a:p>
            <a:r>
              <a:rPr lang="cs-CZ" b="1" dirty="0"/>
              <a:t>Jev A : je vylosován Adam</a:t>
            </a:r>
          </a:p>
          <a:p>
            <a:r>
              <a:rPr lang="cs-CZ" b="1" dirty="0"/>
              <a:t>Jev B : je vylosován Bedřich</a:t>
            </a:r>
          </a:p>
          <a:p>
            <a:r>
              <a:rPr lang="cs-CZ" b="1" dirty="0"/>
              <a:t>Oba jevy se navzájem nevylučují</a:t>
            </a:r>
          </a:p>
        </p:txBody>
      </p:sp>
    </p:spTree>
    <p:extLst>
      <p:ext uri="{BB962C8B-B14F-4D97-AF65-F5344CB8AC3E}">
        <p14:creationId xmlns:p14="http://schemas.microsoft.com/office/powerpoint/2010/main" val="3976167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Množina všech možných výsledků:</a:t>
                </a:r>
                <a:br>
                  <a:rPr lang="cs-CZ" b="1" dirty="0"/>
                </a:br>
                <a:r>
                  <a:rPr lang="cs-CZ" b="1" dirty="0"/>
                  <a:t>vybíráme 7 žáků z 28 ,tj.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𝐧</m:t>
                    </m:r>
                    <m:r>
                      <a:rPr lang="cs-CZ" b="1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𝟐𝟖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𝟕</m:t>
                            </m:r>
                          </m:den>
                        </m:f>
                      </m:e>
                    </m:d>
                  </m:oMath>
                </a14:m>
                <a:r>
                  <a:rPr lang="cs-CZ" b="1" dirty="0"/>
                  <a:t>.</a:t>
                </a:r>
              </a:p>
              <a:p>
                <a:r>
                  <a:rPr lang="cs-CZ" b="1" dirty="0"/>
                  <a:t>Možnosti příznivé jevu A: vybereme</a:t>
                </a:r>
                <a:br>
                  <a:rPr lang="cs-CZ" b="1" dirty="0"/>
                </a:br>
                <a:r>
                  <a:rPr lang="cs-CZ" b="1" dirty="0"/>
                  <a:t>Adama a k němu dalších 6 z 27, tj.</a:t>
                </a:r>
                <a:br>
                  <a:rPr lang="cs-CZ" b="1" dirty="0"/>
                </a:br>
                <a:r>
                  <a:rPr lang="cs-CZ" b="1" dirty="0"/>
                  <a:t>m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𝟕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cs-CZ" b="1" dirty="0"/>
                  <a:t>. Je tedy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𝟐𝟕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𝟐𝟖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𝟕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𝑷</m:t>
                    </m:r>
                    <m:r>
                      <a:rPr lang="cs-CZ" b="1" i="1" smtClean="0">
                        <a:latin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</a:rPr>
                      <m:t>𝑩</m:t>
                    </m:r>
                    <m:r>
                      <a:rPr lang="cs-CZ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b="1" dirty="0"/>
                  <a:t> , stejně</a:t>
                </a:r>
                <a:br>
                  <a:rPr lang="cs-CZ" b="1" dirty="0"/>
                </a:br>
                <a:r>
                  <a:rPr lang="cs-CZ" b="1" dirty="0"/>
                  <a:t>uvažujeme Bedřicha   </a:t>
                </a:r>
                <a:br>
                  <a:rPr lang="cs-CZ" dirty="0"/>
                </a:br>
                <a:endParaRPr lang="cs-CZ" dirty="0"/>
              </a:p>
              <a:p>
                <a:r>
                  <a:rPr lang="cs-CZ" dirty="0"/>
                  <a:t>= </a:t>
                </a:r>
                <a:br>
                  <a:rPr lang="cs-CZ" dirty="0"/>
                </a:b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269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415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Pravděpodobnost jevu, že bude vybrán</a:t>
                </a:r>
                <a:br>
                  <a:rPr lang="cs-CZ" b="1" dirty="0"/>
                </a:br>
                <a:r>
                  <a:rPr lang="cs-CZ" b="1" dirty="0"/>
                  <a:t>Adam i Bedřich současně je dána vztahem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𝟐𝟖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𝟕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  <a:br>
                  <a:rPr lang="cs-CZ" dirty="0"/>
                </a:br>
                <a:r>
                  <a:rPr lang="cs-CZ" b="1" dirty="0"/>
                  <a:t>Pro hledanou pravděpodobnost platí: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 ∩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𝟒𝟒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8298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b="1" dirty="0"/>
              <a:t>Děkujeme za pozornost</a:t>
            </a:r>
          </a:p>
          <a:p>
            <a:r>
              <a:rPr lang="cs-CZ" b="1"/>
              <a:t>Autor DUM </a:t>
            </a:r>
            <a:r>
              <a:rPr lang="cs-CZ" b="1" dirty="0"/>
              <a:t>: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60508811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DOHODA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/>
                  <a:t>a) jevy A , B jsou disjunktní, tzn. Jejich průnikem je prázdná množina,</a:t>
                </a:r>
                <a:br>
                  <a:rPr lang="cs-CZ" sz="2800" b="1" dirty="0"/>
                </a:br>
                <a:r>
                  <a:rPr lang="cs-CZ" sz="2800" b="1" dirty="0"/>
                  <a:t> 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∩</m:t>
                    </m:r>
                    <m:r>
                      <a:rPr lang="cs-CZ" sz="2800" b="1" i="1">
                        <a:latin typeface="Cambria Math"/>
                      </a:rPr>
                      <m:t>𝑩</m:t>
                    </m:r>
                    <m:r>
                      <a:rPr lang="cs-CZ" sz="2800" b="1" i="1">
                        <a:latin typeface="Cambria Math"/>
                      </a:rPr>
                      <m:t>= ∅ </m:t>
                    </m:r>
                  </m:oMath>
                </a14:m>
                <a:r>
                  <a:rPr lang="cs-CZ" sz="2800" b="1" dirty="0"/>
                  <a:t>  pak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  <m:r>
                          <a:rPr lang="cs-CZ" sz="2800" b="1" i="1">
                            <a:latin typeface="Cambria Math"/>
                          </a:rPr>
                          <m:t> ∪</m:t>
                        </m:r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+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r>
                      <a:rPr lang="cs-CZ" sz="2800" b="1" i="1">
                        <a:latin typeface="Cambria Math"/>
                      </a:rPr>
                      <m:t>(</m:t>
                    </m:r>
                    <m:r>
                      <a:rPr lang="cs-CZ" sz="2800" b="1" i="1">
                        <a:latin typeface="Cambria Math"/>
                      </a:rPr>
                      <m:t>𝑩</m:t>
                    </m:r>
                    <m:r>
                      <a:rPr lang="cs-CZ" sz="2800" b="1" i="1">
                        <a:latin typeface="Cambria Math"/>
                      </a:rPr>
                      <m:t>)</m:t>
                    </m:r>
                  </m:oMath>
                </a14:m>
                <a:endParaRPr lang="cs-CZ" sz="2800" b="1" dirty="0"/>
              </a:p>
              <a:p>
                <a:r>
                  <a:rPr lang="cs-CZ" sz="2800" b="1" dirty="0"/>
                  <a:t>b) jevy A, B nejsou disjunktní</a:t>
                </a:r>
                <a:br>
                  <a:rPr lang="cs-CZ" sz="2800" b="1" dirty="0"/>
                </a:br>
                <a:r>
                  <a:rPr lang="cs-CZ" sz="2800" b="1" dirty="0"/>
                  <a:t>  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∩</m:t>
                    </m:r>
                    <m:r>
                      <a:rPr lang="cs-CZ" sz="2800" b="1" i="1">
                        <a:latin typeface="Cambria Math"/>
                      </a:rPr>
                      <m:t>𝑩</m:t>
                    </m:r>
                    <m:r>
                      <a:rPr lang="cs-CZ" sz="2800" b="1" i="1">
                        <a:latin typeface="Cambria Math"/>
                      </a:rPr>
                      <m:t>≠ ∅ </m:t>
                    </m:r>
                  </m:oMath>
                </a14:m>
                <a:r>
                  <a:rPr lang="cs-CZ" sz="2800" b="1" dirty="0"/>
                  <a:t>  pak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  <m:r>
                          <a:rPr lang="cs-CZ" sz="2800" b="1" i="1">
                            <a:latin typeface="Cambria Math"/>
                          </a:rPr>
                          <m:t> ∪</m:t>
                        </m:r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+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−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r>
                      <a:rPr lang="cs-CZ" sz="2800" b="1" i="1">
                        <a:latin typeface="Cambria Math"/>
                      </a:rPr>
                      <m:t>(</m:t>
                    </m:r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∩</m:t>
                    </m:r>
                    <m:r>
                      <a:rPr lang="cs-CZ" sz="2800" b="1" i="1">
                        <a:latin typeface="Cambria Math"/>
                      </a:rPr>
                      <m:t>𝑩</m:t>
                    </m:r>
                    <m:r>
                      <a:rPr lang="cs-CZ" sz="2800" b="1" i="1">
                        <a:latin typeface="Cambria Math"/>
                      </a:rPr>
                      <m:t>)</m:t>
                    </m:r>
                  </m:oMath>
                </a14:m>
                <a:endParaRPr lang="cs-CZ" sz="2800" b="1" dirty="0"/>
              </a:p>
              <a:p>
                <a:r>
                  <a:rPr lang="cs-CZ" sz="2800" b="1" dirty="0"/>
                  <a:t>c) jev A´ se nazývá doplňkový jev k danému jevu A </a:t>
                </a:r>
                <a:r>
                  <a:rPr lang="cs-CZ" sz="2800" b="1" dirty="0" err="1"/>
                  <a:t>a</a:t>
                </a:r>
                <a:r>
                  <a:rPr lang="cs-CZ" sz="2800" b="1" dirty="0"/>
                  <a:t> platí:</a:t>
                </a:r>
                <a:br>
                  <a:rPr lang="cs-CZ" sz="2800" b="1" dirty="0"/>
                </a:br>
                <a:r>
                  <a:rPr lang="cs-CZ" sz="2800" b="1" dirty="0"/>
                  <a:t> 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∩</m:t>
                    </m:r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´= ∅ </m:t>
                    </m:r>
                  </m:oMath>
                </a14:m>
                <a:r>
                  <a:rPr lang="cs-CZ" sz="2800" b="1" dirty="0"/>
                  <a:t>          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+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  <m:r>
                          <a:rPr lang="cs-CZ" sz="2800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𝟏</m:t>
                    </m:r>
                  </m:oMath>
                </a14:m>
                <a:r>
                  <a:rPr lang="cs-CZ" sz="2800" b="1" dirty="0"/>
                  <a:t>   </a:t>
                </a:r>
                <a:br>
                  <a:rPr lang="cs-CZ" sz="2800" b="1" dirty="0"/>
                </a:br>
                <a:r>
                  <a:rPr lang="cs-CZ" sz="2800" b="1" dirty="0"/>
                  <a:t> 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∪</m:t>
                    </m:r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´= </m:t>
                    </m:r>
                    <m:r>
                      <a:rPr lang="cs-CZ" sz="2800" b="1" i="1">
                        <a:latin typeface="Cambria Math"/>
                      </a:rPr>
                      <m:t>𝜴</m:t>
                    </m:r>
                    <m:r>
                      <a:rPr lang="cs-CZ" sz="2800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sz="2800" b="1" dirty="0"/>
                  <a:t>         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  <m:r>
                          <a:rPr lang="cs-CZ" sz="2800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𝟏</m:t>
                    </m:r>
                    <m:r>
                      <a:rPr lang="cs-CZ" sz="2800" b="1" i="1">
                        <a:latin typeface="Cambria Math"/>
                      </a:rPr>
                      <m:t>−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r>
                      <a:rPr lang="cs-CZ" sz="2800" b="1" i="1">
                        <a:latin typeface="Cambria Math"/>
                      </a:rPr>
                      <m:t>(</m:t>
                    </m:r>
                    <m:r>
                      <a:rPr lang="cs-CZ" sz="2800" b="1" i="1">
                        <a:latin typeface="Cambria Math"/>
                      </a:rPr>
                      <m:t>𝑨</m:t>
                    </m:r>
                    <m:r>
                      <a:rPr lang="cs-CZ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cs-CZ" sz="2800" b="1" dirty="0"/>
                  <a:t>   </a:t>
                </a:r>
              </a:p>
              <a:p>
                <a:endParaRPr lang="cs-CZ" sz="24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 r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7072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Házíme třemi hracími kostkami. </a:t>
            </a:r>
            <a:br>
              <a:rPr lang="cs-CZ" b="1" dirty="0"/>
            </a:br>
            <a:r>
              <a:rPr lang="cs-CZ" b="1" dirty="0"/>
              <a:t>Jaká je pravděpodobnost jevu B,</a:t>
            </a:r>
            <a:br>
              <a:rPr lang="cs-CZ" b="1" dirty="0"/>
            </a:br>
            <a:r>
              <a:rPr lang="cs-CZ" b="1" dirty="0"/>
              <a:t>že padne součet větší nebo roven 5?</a:t>
            </a:r>
            <a:br>
              <a:rPr lang="cs-CZ" b="1" dirty="0"/>
            </a:br>
            <a:r>
              <a:rPr lang="cs-CZ" b="1" dirty="0"/>
              <a:t>Užijte doplňkový jev.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2557999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Příznivým případem doplňkového jevu je </a:t>
            </a:r>
            <a:br>
              <a:rPr lang="cs-CZ" b="1" dirty="0"/>
            </a:br>
            <a:r>
              <a:rPr lang="cs-CZ" b="1" dirty="0"/>
              <a:t>součet menší nebo roven 5,</a:t>
            </a:r>
            <a:br>
              <a:rPr lang="cs-CZ" b="1" dirty="0"/>
            </a:br>
            <a:r>
              <a:rPr lang="cs-CZ" b="1" dirty="0"/>
              <a:t>který může nastat následujícím způsobem:</a:t>
            </a:r>
          </a:p>
          <a:p>
            <a:r>
              <a:rPr lang="cs-CZ" b="1" dirty="0"/>
              <a:t>součet 3 : 1+1+1    jedna možnost</a:t>
            </a:r>
          </a:p>
          <a:p>
            <a:r>
              <a:rPr lang="cs-CZ" b="1" dirty="0"/>
              <a:t>součet 4:  1+1+2   tři možnosti</a:t>
            </a:r>
          </a:p>
          <a:p>
            <a:r>
              <a:rPr lang="cs-CZ" b="1" dirty="0"/>
              <a:t>součet 5:  1+1+3   tři možnosti   </a:t>
            </a:r>
            <a:br>
              <a:rPr lang="cs-CZ" b="1" dirty="0"/>
            </a:br>
            <a:r>
              <a:rPr lang="cs-CZ" b="1" dirty="0"/>
              <a:t>                    1+2+2  tři možnosti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476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Všech možností je 6</a:t>
                </a:r>
                <a:r>
                  <a:rPr lang="cs-CZ" b="1" baseline="30000" dirty="0"/>
                  <a:t>3</a:t>
                </a:r>
                <a:r>
                  <a:rPr lang="cs-CZ" b="1" dirty="0"/>
                  <a:t>. </a:t>
                </a:r>
              </a:p>
              <a:p>
                <a:r>
                  <a:rPr lang="cs-CZ" b="1" dirty="0"/>
                  <a:t>Platí tedy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(</m:t>
                    </m:r>
                    <m:r>
                      <a:rPr lang="cs-CZ" b="1" i="1">
                        <a:latin typeface="Cambria Math"/>
                      </a:rPr>
                      <m:t>𝑩</m:t>
                    </m:r>
                    <m:r>
                      <a:rPr lang="cs-CZ" b="1" i="1">
                        <a:latin typeface="Cambria Math"/>
                      </a:rPr>
                      <m:t>´)=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/>
                  <a:t> 0,0463</a:t>
                </a:r>
              </a:p>
              <a:p>
                <a:r>
                  <a:rPr lang="cs-CZ" b="1" dirty="0"/>
                  <a:t>a proto pravděpodobnost součtu</a:t>
                </a:r>
                <a:br>
                  <a:rPr lang="cs-CZ" b="1" dirty="0"/>
                </a:br>
                <a:r>
                  <a:rPr lang="cs-CZ" b="1" dirty="0"/>
                  <a:t>většího nebo rovného 5 je </a:t>
                </a:r>
              </a:p>
              <a:p>
                <a:r>
                  <a:rPr lang="cs-CZ" b="1" dirty="0"/>
                  <a:t>P(B) = 1 – 0,0463 = 0,953.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67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Jaká je pravděpodobnost jevu C, </a:t>
            </a:r>
            <a:br>
              <a:rPr lang="cs-CZ" b="1" dirty="0"/>
            </a:br>
            <a:r>
              <a:rPr lang="cs-CZ" b="1" dirty="0"/>
              <a:t>     že   náhodně zvolené dvouciferné</a:t>
            </a:r>
            <a:br>
              <a:rPr lang="cs-CZ" b="1" dirty="0"/>
            </a:br>
            <a:r>
              <a:rPr lang="cs-CZ" b="1" dirty="0"/>
              <a:t>     číslo je dělitelné 10 nebo 13 ?</a:t>
            </a:r>
          </a:p>
          <a:p>
            <a:r>
              <a:rPr lang="cs-CZ" b="1" dirty="0"/>
              <a:t>Řešení a):</a:t>
            </a:r>
          </a:p>
          <a:p>
            <a:r>
              <a:rPr lang="cs-CZ" b="1" dirty="0"/>
              <a:t>Počet všech možností je n = 90.</a:t>
            </a:r>
            <a:br>
              <a:rPr lang="cs-CZ" b="1" dirty="0"/>
            </a:br>
            <a:r>
              <a:rPr lang="cs-CZ" b="1" dirty="0"/>
              <a:t>Dvouciferná čísla dělitelná deseti tvoří </a:t>
            </a:r>
            <a:r>
              <a:rPr lang="cs-CZ" b="1" dirty="0" err="1"/>
              <a:t>devítiprvkovou</a:t>
            </a:r>
            <a:r>
              <a:rPr lang="cs-CZ" b="1" dirty="0"/>
              <a:t> množinu </a:t>
            </a:r>
            <a:br>
              <a:rPr lang="cs-CZ" b="1" dirty="0"/>
            </a:br>
            <a:r>
              <a:rPr lang="cs-CZ" b="1" dirty="0"/>
              <a:t> A ={10;20;30;40;50;60;70;80;90}. 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74656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Čísla dělitelná třinácti tvoří </a:t>
                </a:r>
                <a:r>
                  <a:rPr lang="cs-CZ" b="1" dirty="0" err="1"/>
                  <a:t>sedmiprvkovou</a:t>
                </a:r>
                <a:r>
                  <a:rPr lang="cs-CZ" b="1" dirty="0"/>
                  <a:t> množinu B = {13;26;39;52;65;78;91 }</a:t>
                </a:r>
              </a:p>
              <a:p>
                <a:r>
                  <a:rPr lang="cs-CZ" b="1" dirty="0"/>
                  <a:t>Je zřejmé, že průnik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𝑨</m:t>
                    </m:r>
                    <m:r>
                      <a:rPr lang="cs-CZ" b="1" i="1">
                        <a:latin typeface="Cambria Math"/>
                      </a:rPr>
                      <m:t>∩</m:t>
                    </m:r>
                    <m:r>
                      <a:rPr lang="cs-CZ" b="1" i="1">
                        <a:latin typeface="Cambria Math"/>
                      </a:rPr>
                      <m:t>𝑩</m:t>
                    </m:r>
                    <m:r>
                      <a:rPr lang="cs-CZ" b="1" i="1">
                        <a:latin typeface="Cambria Math"/>
                      </a:rPr>
                      <m:t>= ∅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 a proto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∪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𝟗𝟎</m:t>
                        </m:r>
                        <m:r>
                          <a:rPr lang="cs-CZ" b="1" i="1">
                            <a:latin typeface="Cambria Math"/>
                          </a:rPr>
                          <m:t>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𝟗𝟎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𝟏𝟕𝟖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4017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Jaká je pravděpodobnost jevu D, že náhodně zvolené dvouciferné</a:t>
            </a:r>
            <a:br>
              <a:rPr lang="cs-CZ" b="1" dirty="0"/>
            </a:br>
            <a:r>
              <a:rPr lang="cs-CZ" b="1" dirty="0"/>
              <a:t>číslo je dělitelné 10 nebo 15 ?</a:t>
            </a:r>
          </a:p>
          <a:p>
            <a:r>
              <a:rPr lang="cs-CZ" sz="2800" b="1" dirty="0"/>
              <a:t>Řešení b):</a:t>
            </a:r>
          </a:p>
          <a:p>
            <a:r>
              <a:rPr lang="cs-CZ" sz="2800" b="1" dirty="0"/>
              <a:t>Dvouciferná čísla dělitelná deseti tvoří </a:t>
            </a:r>
            <a:r>
              <a:rPr lang="cs-CZ" sz="2800" b="1" dirty="0" err="1"/>
              <a:t>devítiprvkovou</a:t>
            </a:r>
            <a:r>
              <a:rPr lang="cs-CZ" sz="2800" b="1" dirty="0"/>
              <a:t> množinu </a:t>
            </a:r>
            <a:br>
              <a:rPr lang="cs-CZ" sz="2800" b="1" dirty="0"/>
            </a:br>
            <a:r>
              <a:rPr lang="cs-CZ" sz="2800" b="1" dirty="0"/>
              <a:t> A ={10;20;30;40;50;60;70;80;90}. </a:t>
            </a:r>
            <a:br>
              <a:rPr lang="cs-CZ" sz="2800" b="1" dirty="0"/>
            </a:br>
            <a:r>
              <a:rPr lang="cs-CZ" sz="2800" b="1" dirty="0"/>
              <a:t>Čísla dělitelná patnácti tvoří </a:t>
            </a:r>
            <a:r>
              <a:rPr lang="cs-CZ" sz="2800" b="1" dirty="0" err="1"/>
              <a:t>šestiprvkovou</a:t>
            </a:r>
            <a:r>
              <a:rPr lang="cs-CZ" sz="2800" b="1" dirty="0"/>
              <a:t> množinu B = {15;30;45;60;75;90}</a:t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55329606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 zřejmé, že průnik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𝑨</m:t>
                    </m:r>
                    <m:r>
                      <a:rPr lang="cs-CZ" b="1" i="1">
                        <a:latin typeface="Cambria Math"/>
                      </a:rPr>
                      <m:t>∩</m:t>
                    </m:r>
                    <m:r>
                      <a:rPr lang="cs-CZ" b="1" i="1">
                        <a:latin typeface="Cambria Math"/>
                      </a:rPr>
                      <m:t>𝑩</m:t>
                    </m:r>
                    <m:r>
                      <a:rPr lang="cs-CZ" b="1" i="1">
                        <a:latin typeface="Cambria Math"/>
                      </a:rPr>
                      <m:t>={</m:t>
                    </m:r>
                    <m:r>
                      <a:rPr lang="cs-CZ" b="1" i="1">
                        <a:latin typeface="Cambria Math"/>
                      </a:rPr>
                      <m:t>𝟑𝟎</m:t>
                    </m:r>
                    <m:r>
                      <a:rPr lang="cs-CZ" b="1" i="1">
                        <a:latin typeface="Cambria Math"/>
                      </a:rPr>
                      <m:t>;</m:t>
                    </m:r>
                    <m:r>
                      <a:rPr lang="cs-CZ" b="1" i="1">
                        <a:latin typeface="Cambria Math"/>
                      </a:rPr>
                      <m:t>𝟔𝟎</m:t>
                    </m:r>
                    <m:r>
                      <a:rPr lang="cs-CZ" b="1" i="1">
                        <a:latin typeface="Cambria Math"/>
                      </a:rPr>
                      <m:t>;</m:t>
                    </m:r>
                    <m:r>
                      <a:rPr lang="cs-CZ" b="1" i="1">
                        <a:latin typeface="Cambria Math"/>
                      </a:rPr>
                      <m:t>𝟗𝟎</m:t>
                    </m:r>
                    <m:r>
                      <a:rPr lang="cs-CZ" b="1" i="1">
                        <a:latin typeface="Cambria Math"/>
                      </a:rPr>
                      <m:t>  }</m:t>
                    </m:r>
                  </m:oMath>
                </a14:m>
                <a:r>
                  <a:rPr lang="cs-CZ" b="1" dirty="0"/>
                  <a:t>  a proto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∪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</m:oMath>
                </a14:m>
                <a:r>
                  <a:rPr lang="cs-CZ" b="1" i="1" dirty="0"/>
                  <a:t> =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 ∩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  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:r>
                  <a:rPr lang="cs-CZ" b="1" dirty="0"/>
                  <a:t>=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 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𝟗𝟎</m:t>
                        </m:r>
                        <m:r>
                          <a:rPr lang="cs-CZ" b="1" i="1">
                            <a:latin typeface="Cambria Math"/>
                          </a:rPr>
                          <m:t>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𝟗𝟎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𝟗𝟎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𝟏𝟑𝟑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5274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</TotalTime>
  <Words>829</Words>
  <Application>Microsoft Office PowerPoint</Application>
  <PresentationFormat>On-screen Show (4:3)</PresentationFormat>
  <Paragraphs>93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5</vt:lpstr>
      <vt:lpstr>DOHODA</vt:lpstr>
      <vt:lpstr>Příklad 1</vt:lpstr>
      <vt:lpstr>Příklad 1</vt:lpstr>
      <vt:lpstr>Příklad 1</vt:lpstr>
      <vt:lpstr>Příklad 2</vt:lpstr>
      <vt:lpstr>Příklad 2a)</vt:lpstr>
      <vt:lpstr>Příklad 2b</vt:lpstr>
      <vt:lpstr>Příklad 2b</vt:lpstr>
      <vt:lpstr>Příklad 3</vt:lpstr>
      <vt:lpstr>Příklad 3</vt:lpstr>
      <vt:lpstr>Příklad 4</vt:lpstr>
      <vt:lpstr>Příklad 4</vt:lpstr>
      <vt:lpstr>Příklad 4</vt:lpstr>
      <vt:lpstr>Příklad 5</vt:lpstr>
      <vt:lpstr>Příklad 5</vt:lpstr>
      <vt:lpstr>Příklad 5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66</cp:revision>
  <cp:lastPrinted>2012-03-30T19:29:55Z</cp:lastPrinted>
  <dcterms:created xsi:type="dcterms:W3CDTF">2011-12-03T14:12:28Z</dcterms:created>
  <dcterms:modified xsi:type="dcterms:W3CDTF">2024-08-24T15:13:57Z</dcterms:modified>
</cp:coreProperties>
</file>