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0" r:id="rId3"/>
    <p:sldId id="271" r:id="rId4"/>
    <p:sldId id="272" r:id="rId5"/>
    <p:sldId id="273" r:id="rId6"/>
    <p:sldId id="285" r:id="rId7"/>
    <p:sldId id="274" r:id="rId8"/>
    <p:sldId id="269" r:id="rId9"/>
    <p:sldId id="278" r:id="rId10"/>
    <p:sldId id="266" r:id="rId11"/>
    <p:sldId id="286" r:id="rId12"/>
    <p:sldId id="275" r:id="rId13"/>
    <p:sldId id="287" r:id="rId14"/>
    <p:sldId id="276" r:id="rId15"/>
    <p:sldId id="277" r:id="rId16"/>
    <p:sldId id="279" r:id="rId17"/>
    <p:sldId id="282" r:id="rId18"/>
    <p:sldId id="288" r:id="rId19"/>
    <p:sldId id="283" r:id="rId20"/>
    <p:sldId id="289" r:id="rId21"/>
    <p:sldId id="284" r:id="rId22"/>
    <p:sldId id="267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2B827BE-7FEB-4A90-8A33-29373A72699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4899177-2B42-43F4-BE37-3A1CEA9DC6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783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907460-3975-4A3A-A97C-19A2B6052A92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9D8281C-3452-4EAF-BB6D-3C9223058810}" type="slidenum">
              <a:rPr lang="cs-CZ" smtClean="0"/>
              <a:pPr eaLnBrk="1" hangingPunct="1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94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18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4053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8607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0526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4625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0383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926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707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2130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9089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361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1A750CC-3D2A-4BD7-B9B7-9F6D0B55AB7D}" type="slidenum">
              <a:rPr lang="cs-CZ" smtClean="0"/>
              <a:pPr eaLnBrk="1" hangingPunct="1"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867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943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001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979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282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8CC164F-5C43-4FA2-8748-0A90920AB490}" type="slidenum">
              <a:rPr lang="cs-CZ" smtClean="0"/>
              <a:pPr eaLnBrk="1" hangingPunct="1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99177-2B42-43F4-BE37-3A1CEA9DC6D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887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89BB4-9B18-4CDE-9B53-4966F42F3D5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4D28A-0B90-4B47-892E-750C89CA19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23838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F4C45-662E-432B-9317-3AE521BA453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5DD9B-4B0E-4DC2-9A11-DE5B2384C1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529994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23484-12F3-4660-820D-3A808FA0759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C69C8-FE68-4396-8FE7-802B562F2C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189231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AF587-9650-4A48-8116-BE16785AB60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1DC17-E950-4065-A927-B12FD925C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45178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CBE42-EBD9-431C-9AFC-29E6B526BCE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65903-8886-49BB-9AE7-45061529E2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68074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960CC-F8EC-4182-BC63-E4F80A33785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DB105-E1D1-47B7-A47E-F06A3DF6D4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337392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C9329-DEFD-4EB5-9E8F-7FDE72805F4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B79D5-9613-4A71-B34A-6F5F05A02F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265388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3D18B-D89A-4DA9-A7D5-9B73AAD97C5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46110-57DE-444A-81C6-16F2C2949F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395014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A5A0-2B7F-4F45-A4A7-C4148810D6B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8894-7DBF-4595-A935-56F327E8B2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953520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7C406-942C-4083-8961-66A6D6B289A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08CE-65A0-446E-BE30-491DDBA5A4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686785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1A8BC-ABC8-4926-AF9F-4B7719BD55F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ABD7B-4D6C-4AAF-A6C6-5282135565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783033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422FC-9515-47A5-8C12-FA468855C6A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65422-9F8D-488F-AF0D-DAB4D8DA74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455530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B89D5D-3CF2-4B2F-B763-C4A0CCA6AC5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0D421A-384B-4FDF-BEFE-2BDD96DEE9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376092"/>
                </a:solidFill>
              </a:rPr>
              <a:t>Pravděpodobnost 4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96056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VY_32_INOVACE_21-04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Geometrická pravděpodobnost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</a:p>
          <a:p>
            <a:r>
              <a:rPr lang="cs-CZ" b="1" dirty="0"/>
              <a:t>Pomocí obrázku určíme množinu všech možných </a:t>
            </a:r>
            <a:br>
              <a:rPr lang="cs-CZ" b="1" dirty="0"/>
            </a:br>
            <a:r>
              <a:rPr lang="cs-CZ" b="1" dirty="0"/>
              <a:t>a všech příznivých případů.</a:t>
            </a:r>
            <a:br>
              <a:rPr lang="cs-CZ" b="1" dirty="0"/>
            </a:br>
            <a:r>
              <a:rPr lang="cs-CZ" b="1" dirty="0"/>
              <a:t>Výsadkář se může vydat všemi směry </a:t>
            </a:r>
            <a:br>
              <a:rPr lang="cs-CZ" b="1" dirty="0"/>
            </a:br>
            <a:r>
              <a:rPr lang="cs-CZ" b="1" dirty="0"/>
              <a:t>v rozsahu úhlů 0° - 360° ( množina všech možných </a:t>
            </a:r>
            <a:br>
              <a:rPr lang="cs-CZ" b="1" dirty="0"/>
            </a:br>
            <a:r>
              <a:rPr lang="cs-CZ" b="1" dirty="0"/>
              <a:t>případů je tedy 360°). Dle obrázku platí</a:t>
            </a:r>
          </a:p>
          <a:p>
            <a:r>
              <a:rPr lang="cs-CZ" sz="2400" dirty="0"/>
              <a:t> </a:t>
            </a:r>
            <a:endParaRPr lang="cs-CZ" dirty="0"/>
          </a:p>
        </p:txBody>
      </p:sp>
      <p:sp>
        <p:nvSpPr>
          <p:cNvPr id="8197" name="Zástupný symbol pro text 6"/>
          <p:cNvSpPr txBox="1">
            <a:spLocks/>
          </p:cNvSpPr>
          <p:nvPr/>
        </p:nvSpPr>
        <p:spPr bwMode="auto">
          <a:xfrm>
            <a:off x="5022850" y="5865813"/>
            <a:ext cx="3527425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cs-CZ" sz="100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𝒄𝒐𝒔</m:t>
                    </m:r>
                    <m:r>
                      <a:rPr lang="cs-CZ" b="1" i="1">
                        <a:latin typeface="Cambria Math"/>
                      </a:rPr>
                      <m:t>∝ 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a odtud 𝛼 = 66°25´</a:t>
                </a:r>
                <a:br>
                  <a:rPr lang="cs-CZ" b="1" dirty="0"/>
                </a:br>
                <a:r>
                  <a:rPr lang="cs-CZ" b="1" dirty="0"/>
                  <a:t>a proto příznivým případem je množina úhlů β = 2𝛼 = 133°.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𝒎</m:t>
                        </m:r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𝒎</m:t>
                        </m:r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𝜴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𝟏𝟑𝟑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𝟑𝟔𝟎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𝟑𝟔𝟗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r="-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653155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Je dán obdélník ABCD, </a:t>
            </a:r>
            <a:br>
              <a:rPr lang="cs-CZ" b="1" dirty="0"/>
            </a:br>
            <a:r>
              <a:rPr lang="cs-CZ" b="1" dirty="0"/>
              <a:t>kde délka strany AB = 8 cm, </a:t>
            </a:r>
            <a:br>
              <a:rPr lang="cs-CZ" b="1" dirty="0"/>
            </a:br>
            <a:r>
              <a:rPr lang="cs-CZ" b="1" dirty="0"/>
              <a:t>délka strany BC = 6 cm.</a:t>
            </a:r>
          </a:p>
          <a:p>
            <a:r>
              <a:rPr lang="cs-CZ" b="1" dirty="0"/>
              <a:t>Určete pravděpodobnost jevu B, </a:t>
            </a:r>
            <a:br>
              <a:rPr lang="cs-CZ" b="1" dirty="0"/>
            </a:br>
            <a:r>
              <a:rPr lang="cs-CZ" b="1" dirty="0"/>
              <a:t>že náhodně zvolený bod obdélníku </a:t>
            </a:r>
            <a:br>
              <a:rPr lang="cs-CZ" b="1" dirty="0"/>
            </a:br>
            <a:r>
              <a:rPr lang="cs-CZ" b="1" dirty="0"/>
              <a:t>má od strany AB menší vzdálenost</a:t>
            </a:r>
            <a:br>
              <a:rPr lang="cs-CZ" b="1" dirty="0"/>
            </a:br>
            <a:r>
              <a:rPr lang="cs-CZ" b="1" dirty="0"/>
              <a:t>než od strany BC.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54061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pic>
        <p:nvPicPr>
          <p:cNvPr id="3074" name="Picture 2" descr="F:\obr3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7" y="2071687"/>
            <a:ext cx="5153025" cy="38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604705"/>
      </p:ext>
    </p:extLst>
  </p:cSld>
  <p:clrMapOvr>
    <a:masterClrMapping/>
  </p:clrMapOvr>
  <p:transition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  <a:br>
              <a:rPr lang="cs-CZ" b="1" dirty="0"/>
            </a:br>
            <a:r>
              <a:rPr lang="cs-CZ" b="1" dirty="0"/>
              <a:t>Body, které jsou stejně vzdáleny od obou stran obdélníka leží na ose pravého úhlu, která vytíná z obdélníku rovnoramenný trojúhelník o straně 6 cm.</a:t>
            </a:r>
          </a:p>
          <a:p>
            <a:r>
              <a:rPr lang="cs-CZ" b="1" dirty="0"/>
              <a:t>Všechny možné případy odpovídají ploše</a:t>
            </a:r>
            <a:br>
              <a:rPr lang="cs-CZ" b="1" dirty="0"/>
            </a:br>
            <a:r>
              <a:rPr lang="cs-CZ" b="1" dirty="0"/>
              <a:t>obdélníku o rozměrech 8 x 6 cm, </a:t>
            </a:r>
            <a:br>
              <a:rPr lang="cs-CZ" b="1" dirty="0"/>
            </a:br>
            <a:r>
              <a:rPr lang="cs-CZ" b="1" dirty="0"/>
              <a:t>příznivé případy ploše obdélníku zmenšené</a:t>
            </a:r>
            <a:br>
              <a:rPr lang="cs-CZ" b="1" dirty="0"/>
            </a:br>
            <a:r>
              <a:rPr lang="cs-CZ" b="1" dirty="0"/>
              <a:t>o obsah trojúhelníku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798111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Pro pravděpodobnost požadovaného</a:t>
                </a:r>
                <a:br>
                  <a:rPr lang="cs-CZ" b="1" dirty="0"/>
                </a:br>
                <a:r>
                  <a:rPr lang="cs-CZ" b="1" dirty="0"/>
                  <a:t>jevu pak platí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𝟒𝟖</m:t>
                        </m:r>
                        <m:r>
                          <a:rPr lang="cs-CZ" b="1" i="1" smtClean="0">
                            <a:latin typeface="Cambria Math"/>
                          </a:rPr>
                          <m:t> − 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 . </m:t>
                        </m:r>
                        <m:r>
                          <a:rPr lang="cs-CZ" b="1" i="1" smtClean="0"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𝟒𝟖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𝟑𝟎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𝟒𝟖</m:t>
                        </m:r>
                      </m:den>
                    </m:f>
                  </m:oMath>
                </a14:m>
                <a:r>
                  <a:rPr lang="cs-CZ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𝟔𝟐𝟓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75038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Máme dvě reálná čísla </a:t>
                </a:r>
                <a:r>
                  <a:rPr lang="cs-CZ" b="1" dirty="0" err="1"/>
                  <a:t>x,y</a:t>
                </a:r>
                <a:r>
                  <a:rPr lang="cs-CZ" b="1" dirty="0"/>
                  <a:t>, pro která platí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𝒙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∈&lt;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;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𝟏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&gt;, 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𝒚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∈&lt;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;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𝟏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&gt; </m:t>
                    </m:r>
                  </m:oMath>
                </a14:m>
                <a:r>
                  <a:rPr lang="cs-CZ" b="1" dirty="0"/>
                  <a:t>.</a:t>
                </a:r>
              </a:p>
              <a:p>
                <a:r>
                  <a:rPr lang="cs-CZ" b="1" dirty="0"/>
                  <a:t>a) Jaká je pravděpodobnost, že součet náhodně zvolených čísel x a y bude menší nebo roven jedné polovině?</a:t>
                </a:r>
              </a:p>
              <a:p>
                <a:r>
                  <a:rPr lang="cs-CZ" b="1" dirty="0"/>
                  <a:t>b) že absolutní hodnota rozdílu čísel</a:t>
                </a:r>
                <a:br>
                  <a:rPr lang="cs-CZ" b="1" dirty="0"/>
                </a:br>
                <a:r>
                  <a:rPr lang="cs-CZ" b="1" dirty="0"/>
                  <a:t>x a y bude menší nebo rovna jedné</a:t>
                </a:r>
                <a:br>
                  <a:rPr lang="cs-CZ" b="1" dirty="0"/>
                </a:br>
                <a:r>
                  <a:rPr lang="cs-CZ" b="1" dirty="0"/>
                  <a:t>polovině?</a:t>
                </a:r>
                <a:br>
                  <a:rPr lang="cs-CZ" b="1" dirty="0"/>
                </a:b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565676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a) Pro splnění podmínky součtu</a:t>
                </a:r>
                <a:br>
                  <a:rPr lang="cs-CZ" b="1" dirty="0"/>
                </a:br>
                <a:r>
                  <a:rPr lang="cs-CZ" b="1" dirty="0"/>
                  <a:t>musí ležet obrazy čísel </a:t>
                </a:r>
                <a:r>
                  <a:rPr lang="cs-CZ" b="1" dirty="0" err="1"/>
                  <a:t>x,y</a:t>
                </a:r>
                <a:r>
                  <a:rPr lang="cs-CZ" b="1" dirty="0"/>
                  <a:t> v oblasti</a:t>
                </a:r>
                <a:br>
                  <a:rPr lang="cs-CZ" b="1" dirty="0"/>
                </a:br>
                <a:r>
                  <a:rPr lang="cs-CZ" b="1" dirty="0"/>
                  <a:t>vyšrafovaného trojúhelníku. Pak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𝟏𝟐𝟓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b="1" dirty="0"/>
                  <a:t> = 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𝟏</m:t>
                    </m:r>
                    <m:r>
                      <a:rPr lang="cs-CZ" b="1" i="1">
                        <a:latin typeface="Cambria Math"/>
                      </a:rPr>
                      <m:t>𝟐𝟓</m:t>
                    </m:r>
                  </m:oMath>
                </a14:m>
                <a:endParaRPr lang="cs-CZ" b="1" dirty="0"/>
              </a:p>
              <a:p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6244559"/>
      </p:ext>
    </p:extLst>
  </p:cSld>
  <p:clrMapOvr>
    <a:masterClrMapping/>
  </p:clrMapOvr>
  <p:transition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p:pic>
        <p:nvPicPr>
          <p:cNvPr id="4098" name="Picture 2" descr="F:\obr1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7" y="2052637"/>
            <a:ext cx="3629025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429268"/>
      </p:ext>
    </p:extLst>
  </p:cSld>
  <p:clrMapOvr>
    <a:masterClrMapping/>
  </p:clrMapOvr>
  <p:transition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b) Definici absolutní hodnoty rozdělíme</a:t>
                </a:r>
                <a:br>
                  <a:rPr lang="cs-CZ" b="1" dirty="0"/>
                </a:br>
                <a:r>
                  <a:rPr lang="cs-CZ" b="1" dirty="0"/>
                  <a:t>do dvou částí:</a:t>
                </a:r>
              </a:p>
              <a:p>
                <a:r>
                  <a:rPr lang="cs-CZ" b="1" dirty="0"/>
                  <a:t> 1) výraz x – y je nezáporný (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𝒙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𝒚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cs-CZ" b="1" dirty="0"/>
                  <a:t> pak</a:t>
                </a:r>
                <a:br>
                  <a:rPr lang="cs-CZ" b="1" dirty="0"/>
                </a:b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𝒚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𝒙</m:t>
                    </m:r>
                    <m:r>
                      <a:rPr lang="cs-CZ" b="1" i="1" smtClean="0">
                        <a:latin typeface="Cambria Math"/>
                      </a:rPr>
                      <m:t>−</m:t>
                    </m:r>
                    <m:r>
                      <a:rPr lang="cs-CZ" b="1" i="1" smtClean="0">
                        <a:latin typeface="Cambria Math"/>
                      </a:rPr>
                      <m:t>𝒚</m:t>
                    </m:r>
                  </m:oMath>
                </a14:m>
                <a:r>
                  <a:rPr lang="cs-CZ" b="1" dirty="0"/>
                  <a:t> a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𝒙</m:t>
                    </m:r>
                    <m:r>
                      <a:rPr lang="cs-CZ" b="1" i="1" smtClean="0">
                        <a:latin typeface="Cambria Math"/>
                      </a:rPr>
                      <m:t>−</m:t>
                    </m:r>
                    <m:r>
                      <a:rPr lang="cs-CZ" b="1" i="1" smtClean="0">
                        <a:latin typeface="Cambria Math"/>
                      </a:rPr>
                      <m:t>𝒚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b="1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cs-CZ" b="1" dirty="0"/>
              </a:p>
              <a:p>
                <a:r>
                  <a:rPr lang="cs-CZ" b="1" dirty="0"/>
                  <a:t>2) výraz x – y je záporný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𝒚</m:t>
                        </m:r>
                      </m:e>
                    </m:d>
                  </m:oMath>
                </a14:m>
                <a:r>
                  <a:rPr lang="cs-CZ" b="1" dirty="0"/>
                  <a:t> pak</a:t>
                </a:r>
                <a:br>
                  <a:rPr lang="cs-CZ" b="1" dirty="0"/>
                </a:b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𝒙</m:t>
                        </m:r>
                        <m:r>
                          <a:rPr lang="cs-CZ" b="1" i="1">
                            <a:latin typeface="Cambria Math"/>
                          </a:rPr>
                          <m:t> −</m:t>
                        </m:r>
                        <m:r>
                          <a:rPr lang="cs-CZ" b="1" i="1">
                            <a:latin typeface="Cambria Math"/>
                          </a:rPr>
                          <m:t>𝒚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−</m:t>
                    </m:r>
                    <m:r>
                      <a:rPr lang="cs-CZ" b="1" i="1">
                        <a:latin typeface="Cambria Math"/>
                      </a:rPr>
                      <m:t>𝒙</m:t>
                    </m:r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𝒚</m:t>
                    </m:r>
                  </m:oMath>
                </a14:m>
                <a:r>
                  <a:rPr lang="cs-CZ" b="1" dirty="0"/>
                  <a:t> a 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−</m:t>
                    </m:r>
                    <m:r>
                      <a:rPr lang="cs-CZ" b="1" i="1">
                        <a:latin typeface="Cambria Math"/>
                      </a:rPr>
                      <m:t>𝒙</m:t>
                    </m:r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𝒚</m:t>
                    </m:r>
                    <m:r>
                      <a:rPr lang="cs-CZ" b="1" i="1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b="1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77223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Geometrická pravděpodobnost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800" b="1" dirty="0"/>
                  <a:t>Jestliže je 𝛀 množina bodů v rovině a množina A </a:t>
                </a:r>
                <a:br>
                  <a:rPr lang="cs-CZ" sz="2800" b="1" dirty="0"/>
                </a:br>
                <a:r>
                  <a:rPr lang="cs-CZ" sz="2800" b="1" dirty="0"/>
                  <a:t>je její </a:t>
                </a:r>
                <a:r>
                  <a:rPr lang="cs-CZ" sz="2800" b="1" dirty="0" err="1"/>
                  <a:t>podmnožinou,přičemž</a:t>
                </a:r>
                <a:r>
                  <a:rPr lang="cs-CZ" sz="2800" b="1" dirty="0"/>
                  <a:t> umíme vypočítat </a:t>
                </a:r>
                <a:br>
                  <a:rPr lang="cs-CZ" sz="2800" b="1" dirty="0"/>
                </a:br>
                <a:r>
                  <a:rPr lang="cs-CZ" sz="2800" b="1" dirty="0"/>
                  <a:t>míru ( délku, obsah….) </a:t>
                </a:r>
                <a:br>
                  <a:rPr lang="cs-CZ" sz="2800" b="1" dirty="0"/>
                </a:br>
                <a:r>
                  <a:rPr lang="cs-CZ" sz="2800" b="1" dirty="0"/>
                  <a:t>množin 𝛀 a </a:t>
                </a:r>
                <a:r>
                  <a:rPr lang="cs-CZ" sz="2800" b="1" dirty="0" err="1"/>
                  <a:t>A</a:t>
                </a:r>
                <a:r>
                  <a:rPr lang="cs-CZ" sz="2800" b="1" dirty="0"/>
                  <a:t>. </a:t>
                </a:r>
              </a:p>
              <a:p>
                <a:r>
                  <a:rPr lang="cs-CZ" sz="2800" b="1" dirty="0"/>
                  <a:t>Pak pravděpodobnost jevu B </a:t>
                </a:r>
                <a:br>
                  <a:rPr lang="cs-CZ" sz="2800" b="1" dirty="0"/>
                </a:br>
                <a:r>
                  <a:rPr lang="cs-CZ" sz="2800" b="1" dirty="0"/>
                  <a:t>je dána podílem</a:t>
                </a:r>
              </a:p>
              <a:p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8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𝒎</m:t>
                        </m:r>
                        <m:r>
                          <a:rPr lang="cs-CZ" sz="2800" b="1" i="1">
                            <a:latin typeface="Cambria Math"/>
                          </a:rPr>
                          <m:t>(</m:t>
                        </m:r>
                        <m:r>
                          <a:rPr lang="cs-CZ" sz="2800" b="1" i="1">
                            <a:latin typeface="Cambria Math"/>
                          </a:rPr>
                          <m:t>𝑨</m:t>
                        </m:r>
                        <m:r>
                          <a:rPr lang="cs-CZ" sz="2800" b="1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𝒎</m:t>
                        </m:r>
                        <m:r>
                          <a:rPr lang="cs-CZ" sz="2800" b="1" i="1">
                            <a:latin typeface="Cambria Math"/>
                          </a:rPr>
                          <m:t>(</m:t>
                        </m:r>
                        <m:r>
                          <a:rPr lang="cs-CZ" sz="2800" b="1" i="1">
                            <a:latin typeface="Cambria Math"/>
                          </a:rPr>
                          <m:t>𝜴</m:t>
                        </m:r>
                        <m:r>
                          <a:rPr lang="cs-CZ" sz="2800" b="1" i="1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2800" b="1" dirty="0"/>
                  <a:t>   </a:t>
                </a:r>
              </a:p>
              <a:p>
                <a:r>
                  <a:rPr lang="cs-CZ" sz="2800" b="1" dirty="0"/>
                  <a:t>kde m(A) je míra množiny A </a:t>
                </a:r>
                <a:br>
                  <a:rPr lang="cs-CZ" sz="2800" b="1" dirty="0"/>
                </a:br>
                <a:r>
                  <a:rPr lang="cs-CZ" sz="2800" b="1" dirty="0" err="1"/>
                  <a:t>a</a:t>
                </a:r>
                <a:r>
                  <a:rPr lang="cs-CZ" sz="2800" b="1" dirty="0"/>
                  <a:t> m(𝛀) míra množiny 𝛀.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531" b="-54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228482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p:pic>
        <p:nvPicPr>
          <p:cNvPr id="5122" name="Picture 2" descr="F:\obr2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2109787"/>
            <a:ext cx="3771900" cy="376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915416"/>
      </p:ext>
    </p:extLst>
  </p:cSld>
  <p:clrMapOvr>
    <a:masterClrMapping/>
  </p:clrMapOvr>
  <p:transition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Pravděpodobnost pak bude dána</a:t>
                </a:r>
                <a:br>
                  <a:rPr lang="cs-CZ" b="1" dirty="0"/>
                </a:br>
                <a:r>
                  <a:rPr lang="cs-CZ" b="1" dirty="0"/>
                  <a:t>vztahem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b="1" dirty="0"/>
                  <a:t> =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𝟕𝟓</m:t>
                    </m:r>
                  </m:oMath>
                </a14:m>
                <a:endParaRPr lang="cs-CZ" b="1" dirty="0"/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58973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>
                <a:solidFill>
                  <a:schemeClr val="tx1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17526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Autor DUM: Mgr. Jan </a:t>
            </a:r>
            <a:r>
              <a:rPr lang="cs-CZ" b="1" dirty="0" err="1"/>
              <a:t>Bajnar</a:t>
            </a:r>
            <a:endParaRPr lang="cs-CZ" b="1" dirty="0"/>
          </a:p>
        </p:txBody>
      </p:sp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Je dán obdélník ABCD, kde délka strany </a:t>
            </a:r>
            <a:br>
              <a:rPr lang="cs-CZ" b="1" dirty="0"/>
            </a:br>
            <a:r>
              <a:rPr lang="cs-CZ" b="1" dirty="0"/>
              <a:t>AB = 8 cm, délka strany BC = 6 cm.</a:t>
            </a:r>
          </a:p>
          <a:p>
            <a:r>
              <a:rPr lang="cs-CZ" b="1" dirty="0"/>
              <a:t>Uvnitř obdélníku leží čtvrtkruh se středem v bodě A </a:t>
            </a:r>
            <a:r>
              <a:rPr lang="cs-CZ" b="1" dirty="0" err="1"/>
              <a:t>a</a:t>
            </a:r>
            <a:r>
              <a:rPr lang="cs-CZ" b="1" dirty="0"/>
              <a:t> poloměrem r = 4 cm.</a:t>
            </a:r>
          </a:p>
          <a:p>
            <a:r>
              <a:rPr lang="cs-CZ" b="1" dirty="0"/>
              <a:t>Určete pravděpodobnost jevu B, že </a:t>
            </a:r>
            <a:br>
              <a:rPr lang="cs-CZ" b="1" dirty="0"/>
            </a:br>
            <a:r>
              <a:rPr lang="cs-CZ" b="1" dirty="0"/>
              <a:t>náhodně zvolený bod obdélníku </a:t>
            </a:r>
            <a:br>
              <a:rPr lang="cs-CZ" b="1" dirty="0"/>
            </a:br>
            <a:r>
              <a:rPr lang="cs-CZ" b="1" dirty="0"/>
              <a:t>náleží rovněž čtvrtkruhu.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816806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 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𝒎</m:t>
                        </m:r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𝒎</m:t>
                        </m:r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𝜴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  <m:sSup>
                              <m:sSupPr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𝟒𝟖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  <m:r>
                          <a:rPr lang="cs-CZ" b="1" i="1">
                            <a:latin typeface="Cambria Math"/>
                          </a:rPr>
                          <m:t>𝝅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𝟒𝟖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𝟐𝟔𝟏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 </a:t>
                </a:r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858230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Je dán obdélník ABCD, kde délka strany</a:t>
            </a:r>
            <a:br>
              <a:rPr lang="cs-CZ" b="1" dirty="0"/>
            </a:br>
            <a:r>
              <a:rPr lang="cs-CZ" b="1" dirty="0"/>
              <a:t>AB = 8 cm, délka strany BC = 6 cm.</a:t>
            </a:r>
          </a:p>
          <a:p>
            <a:r>
              <a:rPr lang="cs-CZ" b="1" dirty="0"/>
              <a:t>Určete pravděpodobnost jevu B,</a:t>
            </a:r>
            <a:br>
              <a:rPr lang="cs-CZ" b="1" dirty="0"/>
            </a:br>
            <a:r>
              <a:rPr lang="cs-CZ" b="1" dirty="0"/>
              <a:t>že náhodně zvolený bod obdélníku </a:t>
            </a:r>
            <a:br>
              <a:rPr lang="cs-CZ" b="1" dirty="0"/>
            </a:br>
            <a:r>
              <a:rPr lang="cs-CZ" b="1" dirty="0"/>
              <a:t>má od jeho hranice vzdálenost </a:t>
            </a:r>
            <a:br>
              <a:rPr lang="cs-CZ" b="1" dirty="0"/>
            </a:br>
            <a:r>
              <a:rPr lang="cs-CZ" b="1" dirty="0"/>
              <a:t>větší nebo rovnou 2 cm. </a:t>
            </a:r>
          </a:p>
          <a:p>
            <a:r>
              <a:rPr lang="cs-CZ" b="1" dirty="0"/>
              <a:t>Nakresli obrázek.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29273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01112"/>
      </p:ext>
    </p:extLst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Podle obrázku určíme, že množinou </a:t>
                </a:r>
                <a:br>
                  <a:rPr lang="cs-CZ" b="1" dirty="0"/>
                </a:br>
                <a:r>
                  <a:rPr lang="cs-CZ" b="1" dirty="0"/>
                  <a:t>příznivých případů je množina všech</a:t>
                </a:r>
                <a:br>
                  <a:rPr lang="cs-CZ" b="1" dirty="0"/>
                </a:br>
                <a:r>
                  <a:rPr lang="cs-CZ" b="1" dirty="0"/>
                  <a:t>bodů vnitřního obdélníku </a:t>
                </a:r>
                <a:br>
                  <a:rPr lang="cs-CZ" b="1" dirty="0"/>
                </a:br>
                <a:r>
                  <a:rPr lang="cs-CZ" b="1" dirty="0"/>
                  <a:t>o rozměrech 4 x 2 cm. </a:t>
                </a:r>
                <a:br>
                  <a:rPr lang="cs-CZ" b="1" dirty="0"/>
                </a:br>
                <a:r>
                  <a:rPr lang="cs-CZ" b="1" dirty="0"/>
                  <a:t>Z definice pak vyplývá, že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𝒎</m:t>
                        </m:r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𝒎</m:t>
                        </m:r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𝜴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𝟒𝟖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𝟎𝟏𝟔𝟕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1069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3: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Výsadkář dopadl v noci v místě M, </a:t>
            </a:r>
            <a:br>
              <a:rPr lang="cs-CZ" b="1" dirty="0"/>
            </a:br>
            <a:r>
              <a:rPr lang="cs-CZ" b="1" dirty="0"/>
              <a:t>které je vzdáleno 2 km od přímé cesty,</a:t>
            </a:r>
            <a:br>
              <a:rPr lang="cs-CZ" b="1" dirty="0"/>
            </a:br>
            <a:r>
              <a:rPr lang="cs-CZ" b="1" dirty="0"/>
              <a:t>určené spojnicí míst A,C  ( od přímky AC ). Z místa M vyjde náhodným směrem</a:t>
            </a:r>
            <a:br>
              <a:rPr lang="cs-CZ" b="1" dirty="0"/>
            </a:br>
            <a:r>
              <a:rPr lang="cs-CZ" b="1" dirty="0"/>
              <a:t>rychlostí v = 5 km.h</a:t>
            </a:r>
            <a:r>
              <a:rPr lang="cs-CZ" b="1" baseline="30000" dirty="0"/>
              <a:t>-1</a:t>
            </a:r>
            <a:r>
              <a:rPr lang="cs-CZ" b="1" dirty="0"/>
              <a:t>.</a:t>
            </a:r>
          </a:p>
          <a:p>
            <a:r>
              <a:rPr lang="cs-CZ" b="1" dirty="0"/>
              <a:t>Jaká je pravděpodobnost jevu B, </a:t>
            </a:r>
            <a:br>
              <a:rPr lang="cs-CZ" b="1" dirty="0"/>
            </a:br>
            <a:r>
              <a:rPr lang="cs-CZ" b="1" dirty="0"/>
              <a:t>že se během jedné hodiny</a:t>
            </a:r>
            <a:br>
              <a:rPr lang="cs-CZ" b="1" dirty="0"/>
            </a:br>
            <a:r>
              <a:rPr lang="cs-CZ" b="1" dirty="0"/>
              <a:t>dostane na cestu AC ? </a:t>
            </a:r>
          </a:p>
          <a:p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pic>
        <p:nvPicPr>
          <p:cNvPr id="2050" name="Picture 2" descr="F:\obr9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7" y="2395537"/>
            <a:ext cx="4848225" cy="319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846124"/>
      </p:ext>
    </p:extLst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</TotalTime>
  <Words>750</Words>
  <Application>Microsoft Office PowerPoint</Application>
  <PresentationFormat>On-screen Show (4:3)</PresentationFormat>
  <Paragraphs>89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Wingdings</vt:lpstr>
      <vt:lpstr>Wingdings 3</vt:lpstr>
      <vt:lpstr>Motiv sady Office</vt:lpstr>
      <vt:lpstr>Pravděpodobnost 4</vt:lpstr>
      <vt:lpstr>Geometrická pravděpodobnost</vt:lpstr>
      <vt:lpstr>Příklad 1</vt:lpstr>
      <vt:lpstr>Příklad 1</vt:lpstr>
      <vt:lpstr>Příklad 2</vt:lpstr>
      <vt:lpstr>Příklad 2</vt:lpstr>
      <vt:lpstr>Příklad 2</vt:lpstr>
      <vt:lpstr>Příklad 3:</vt:lpstr>
      <vt:lpstr>Příklad 3</vt:lpstr>
      <vt:lpstr>Příklad 3</vt:lpstr>
      <vt:lpstr>Příklad 3</vt:lpstr>
      <vt:lpstr>Příklad 4</vt:lpstr>
      <vt:lpstr>Příklad 4</vt:lpstr>
      <vt:lpstr>Příklad 4</vt:lpstr>
      <vt:lpstr>Příklad 4</vt:lpstr>
      <vt:lpstr>Příklad 5</vt:lpstr>
      <vt:lpstr>Příklad 5</vt:lpstr>
      <vt:lpstr>Příklad 5</vt:lpstr>
      <vt:lpstr>Příklad 5</vt:lpstr>
      <vt:lpstr>Příklad 5</vt:lpstr>
      <vt:lpstr>Příklad 5</vt:lpstr>
      <vt:lpstr>Děkuji za pozornost.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72</cp:revision>
  <dcterms:created xsi:type="dcterms:W3CDTF">2011-12-03T14:12:28Z</dcterms:created>
  <dcterms:modified xsi:type="dcterms:W3CDTF">2024-08-24T15:13:19Z</dcterms:modified>
</cp:coreProperties>
</file>