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82" r:id="rId4"/>
    <p:sldId id="288" r:id="rId5"/>
    <p:sldId id="276" r:id="rId6"/>
    <p:sldId id="267" r:id="rId7"/>
    <p:sldId id="289" r:id="rId8"/>
    <p:sldId id="277" r:id="rId9"/>
    <p:sldId id="278" r:id="rId10"/>
    <p:sldId id="279" r:id="rId11"/>
    <p:sldId id="280" r:id="rId12"/>
    <p:sldId id="272" r:id="rId13"/>
    <p:sldId id="281" r:id="rId14"/>
    <p:sldId id="283" r:id="rId15"/>
    <p:sldId id="284" r:id="rId16"/>
    <p:sldId id="285" r:id="rId17"/>
    <p:sldId id="286" r:id="rId18"/>
    <p:sldId id="287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903139-E162-451B-AA20-8A089589B20A}" type="datetimeFigureOut">
              <a:rPr lang="cs-CZ"/>
              <a:pPr>
                <a:defRPr/>
              </a:pPr>
              <a:t>24.08.2024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3BCABF-499C-45AC-9E92-DF279C824A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29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FCC5D7-34AA-420E-B8F1-9FFED9EB4782}" type="slidenum">
              <a:rPr lang="cs-CZ" smtClean="0"/>
              <a:pPr eaLnBrk="1" hangingPunct="1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BCABF-499C-45AC-9E92-DF279C824A9D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503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BCABF-499C-45AC-9E92-DF279C824A9D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93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88DCEE-6C48-4A2D-BB9A-A9D5257C60CA}" type="slidenum">
              <a:rPr lang="cs-CZ" smtClean="0"/>
              <a:pPr eaLnBrk="1" hangingPunct="1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BCABF-499C-45AC-9E92-DF279C824A9D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663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BCABF-499C-45AC-9E92-DF279C824A9D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289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BCABF-499C-45AC-9E92-DF279C824A9D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495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BCABF-499C-45AC-9E92-DF279C824A9D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251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BCABF-499C-45AC-9E92-DF279C824A9D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261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BCABF-499C-45AC-9E92-DF279C824A9D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18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01CFBC-212A-4E07-BC81-ACCB313CC178}" type="slidenum">
              <a:rPr lang="cs-CZ" smtClean="0"/>
              <a:pPr eaLnBrk="1" hangingPunct="1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BCABF-499C-45AC-9E92-DF279C824A9D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43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BCABF-499C-45AC-9E92-DF279C824A9D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1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BCABF-499C-45AC-9E92-DF279C824A9D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05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514A15-0F9D-41CF-A8A9-E0237B680AD1}" type="slidenum">
              <a:rPr lang="cs-CZ" smtClean="0"/>
              <a:pPr eaLnBrk="1" hangingPunct="1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BCABF-499C-45AC-9E92-DF279C824A9D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372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BCABF-499C-45AC-9E92-DF279C824A9D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258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BCABF-499C-45AC-9E92-DF279C824A9D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2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link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3716338"/>
            <a:ext cx="5400675" cy="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B32B-F078-4DBC-A531-D237A1384CAD}" type="datetimeFigureOut">
              <a:rPr lang="cs-CZ"/>
              <a:pPr>
                <a:defRPr/>
              </a:pPr>
              <a:t>24.08.2024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7A3C-F4AA-4152-9EE4-47C13D503C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122321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566" y="5157192"/>
            <a:ext cx="7812868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7564" y="5864498"/>
            <a:ext cx="7848872" cy="804862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B4D3-E1C3-4FCA-B82A-91741D3A6E32}" type="datetimeFigureOut">
              <a:rPr lang="cs-CZ"/>
              <a:pPr>
                <a:defRPr/>
              </a:pPr>
              <a:t>24.08.2024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6D4C-CC77-41A7-9DCC-88A66CB827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061668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286F-95D3-4024-8C09-A967AD73FD5A}" type="datetimeFigureOut">
              <a:rPr lang="cs-CZ"/>
              <a:pPr>
                <a:defRPr/>
              </a:pPr>
              <a:t>24.08.2024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6753D-6545-4737-98AB-749E677983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189910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7C353-3352-4EBC-8C69-228D081B8FF2}" type="datetimeFigureOut">
              <a:rPr lang="cs-CZ"/>
              <a:pPr>
                <a:defRPr/>
              </a:pPr>
              <a:t>24.08.2024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0CF9-6B5C-4D61-A989-EC93BD73F0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573229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link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30350"/>
            <a:ext cx="5399088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>
            <a:lvl1pPr>
              <a:spcBef>
                <a:spcPts val="18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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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FB795-F8C2-4816-AFFB-85A99C80A984}" type="datetimeFigureOut">
              <a:rPr lang="cs-CZ"/>
              <a:pPr>
                <a:defRPr/>
              </a:pPr>
              <a:t>24.08.2024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0145B-B014-4316-A143-4AA0F88FEA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783165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>
            <a:lvl1pPr>
              <a:spcBef>
                <a:spcPts val="18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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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E7E6B-94A8-4D5F-99F2-3D6E868C86B1}" type="datetimeFigureOut">
              <a:rPr lang="cs-CZ"/>
              <a:pPr>
                <a:defRPr/>
              </a:pPr>
              <a:t>24.08.2024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C8571-9719-4EFD-9BD3-3033601357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439480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E1F6-60D3-48B0-BBF3-8B7A3DCE771D}" type="datetimeFigureOut">
              <a:rPr lang="cs-CZ"/>
              <a:pPr>
                <a:defRPr/>
              </a:pPr>
              <a:t>24.08.2024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4C288-669E-4A3F-BD2C-ED55AF230E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620729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31E34-19A0-492C-9508-C6BE4AAF0DC6}" type="datetimeFigureOut">
              <a:rPr lang="cs-CZ"/>
              <a:pPr>
                <a:defRPr/>
              </a:pPr>
              <a:t>24.08.2024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D0E57-22A2-47CA-BB07-6800BC0CC0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621279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F11ED-58FE-45CE-AF4D-C1BCDFD1E96D}" type="datetimeFigureOut">
              <a:rPr lang="cs-CZ"/>
              <a:pPr>
                <a:defRPr/>
              </a:pPr>
              <a:t>24.08.2024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D3A1-0F7E-4B9F-A610-9C64F50AB0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91980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7FF8C-ABBE-4C5E-8708-2150FB2E5414}" type="datetimeFigureOut">
              <a:rPr lang="cs-CZ"/>
              <a:pPr>
                <a:defRPr/>
              </a:pPr>
              <a:t>24.08.2024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15443-F6A1-4F11-87E2-EF494673E2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353444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ED094-408D-4849-BAB2-7199A66779E8}" type="datetimeFigureOut">
              <a:rPr lang="cs-CZ"/>
              <a:pPr>
                <a:defRPr/>
              </a:pPr>
              <a:t>24.08.2024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8F659-0AE2-4E3C-AA6A-2A62A658CA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013998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BB13-40DF-49C3-987F-422FBAE0366B}" type="datetimeFigureOut">
              <a:rPr lang="cs-CZ"/>
              <a:pPr>
                <a:defRPr/>
              </a:pPr>
              <a:t>24.08.2024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5F35-80D0-476C-BD0D-F30B2D57C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246699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347018-DDE0-4274-A1E4-54B39A27F032}" type="datetimeFigureOut">
              <a:rPr lang="cs-CZ"/>
              <a:pPr>
                <a:defRPr/>
              </a:pPr>
              <a:t>24.08.2024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8D6D9C-0427-4E72-9A31-7408F3198E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1" t="16800" r="46136" b="55481"/>
          <a:stretch>
            <a:fillRect/>
          </a:stretch>
        </p:blipFill>
        <p:spPr bwMode="auto">
          <a:xfrm>
            <a:off x="52388" y="3651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10" descr="linka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44525"/>
            <a:ext cx="269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Obrázek 12" descr="linka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30200"/>
            <a:ext cx="54006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b="1" dirty="0"/>
              <a:t>PRAVDĚPODOBNOST 3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defRPr/>
            </a:pPr>
            <a:r>
              <a:rPr lang="cs-CZ" b="1" dirty="0"/>
              <a:t>Zásobník úloh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150100" y="115888"/>
            <a:ext cx="19605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</a:rPr>
              <a:t>VY_32_INOVACE_21-03</a:t>
            </a:r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 bedně je celkem 8 výrobků, </a:t>
            </a:r>
            <a:br>
              <a:rPr lang="cs-CZ" b="1" dirty="0"/>
            </a:br>
            <a:r>
              <a:rPr lang="cs-CZ" b="1" dirty="0"/>
              <a:t>z toho 5 dobrých a 3 vadné. </a:t>
            </a:r>
            <a:br>
              <a:rPr lang="cs-CZ" b="1" dirty="0"/>
            </a:br>
            <a:r>
              <a:rPr lang="cs-CZ" b="1" dirty="0"/>
              <a:t>Náhodně vybíráme 4 výrobky.</a:t>
            </a:r>
            <a:br>
              <a:rPr lang="cs-CZ" b="1" dirty="0"/>
            </a:br>
            <a:r>
              <a:rPr lang="cs-CZ" b="1" dirty="0"/>
              <a:t>Jaká je pravděpodobnost, že vybereme</a:t>
            </a:r>
          </a:p>
          <a:p>
            <a:br>
              <a:rPr lang="cs-CZ" b="1" dirty="0"/>
            </a:br>
            <a:r>
              <a:rPr lang="cs-CZ" b="1" dirty="0"/>
              <a:t>a) všechny dobré</a:t>
            </a:r>
          </a:p>
          <a:p>
            <a:br>
              <a:rPr lang="cs-CZ" b="1" dirty="0"/>
            </a:br>
            <a:r>
              <a:rPr lang="cs-CZ" b="1" dirty="0"/>
              <a:t>b) právě dva vadné ?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904112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1" dirty="0"/>
                  <a:t>Řešení:</a:t>
                </a:r>
              </a:p>
              <a:p>
                <a:br>
                  <a:rPr lang="cs-CZ" b="1" dirty="0"/>
                </a:br>
                <a:r>
                  <a:rPr lang="cs-CZ" b="1" dirty="0"/>
                  <a:t>S obdobným zdůvodněním jako v příkladu 2 bude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cs-CZ" b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1" i="1"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cs-CZ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cs-CZ" b="1">
                            <a:latin typeface="Cambria Math"/>
                          </a:rPr>
                          <m:t> . </m:t>
                        </m:r>
                        <m:d>
                          <m:d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1" i="1"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cs-CZ" b="1" i="1">
                                    <a:latin typeface="Cambria Math"/>
                                  </a:rPr>
                                  <m:t>𝟎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1" i="1">
                                    <a:latin typeface="Cambria Math"/>
                                  </a:rPr>
                                  <m:t>𝟖</m:t>
                                </m:r>
                              </m:num>
                              <m:den>
                                <m:r>
                                  <a:rPr lang="cs-CZ" b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cs-CZ" b="1" i="1"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cs-CZ" b="1">
                                    <a:latin typeface="Cambria Math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cs-CZ" b="1">
                        <a:latin typeface="Cambria Math"/>
                      </a:rPr>
                      <m:t>=</m:t>
                    </m:r>
                    <m:r>
                      <a:rPr lang="cs-CZ" b="1" i="1">
                        <a:latin typeface="Cambria Math"/>
                      </a:rPr>
                      <m:t> …</m:t>
                    </m:r>
                  </m:oMath>
                </a14:m>
                <a:r>
                  <a:rPr lang="cs-CZ" b="1" dirty="0"/>
                  <a:t>  </a:t>
                </a:r>
              </a:p>
              <a:p>
                <a:pPr lvl="0"/>
                <a:r>
                  <a:rPr lang="cs-CZ" b="1" dirty="0"/>
                  <a:t>  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cs-CZ" b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1" i="1"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cs-CZ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cs-CZ" b="1">
                            <a:latin typeface="Cambria Math"/>
                          </a:rPr>
                          <m:t> . </m:t>
                        </m:r>
                        <m:d>
                          <m:d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1" i="1"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cs-CZ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1" i="1">
                                    <a:latin typeface="Cambria Math"/>
                                  </a:rPr>
                                  <m:t>𝟖</m:t>
                                </m:r>
                              </m:num>
                              <m:den>
                                <m:r>
                                  <a:rPr lang="cs-CZ" b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cs-CZ" b="1" i="1"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cs-CZ" b="1">
                                    <a:latin typeface="Cambria Math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cs-CZ" b="1">
                        <a:latin typeface="Cambria Math"/>
                      </a:rPr>
                      <m:t>=</m:t>
                    </m:r>
                    <m:r>
                      <a:rPr lang="cs-CZ" b="1" i="1">
                        <a:latin typeface="Cambria Math"/>
                      </a:rPr>
                      <m:t> …</m:t>
                    </m:r>
                  </m:oMath>
                </a14:m>
                <a:endParaRPr lang="cs-CZ" b="1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7011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>
              <a:defRPr/>
            </a:pPr>
            <a:br>
              <a:rPr lang="cs-CZ" b="1" dirty="0"/>
            </a:br>
            <a:r>
              <a:rPr lang="cs-CZ" b="1" dirty="0"/>
              <a:t>Příklad 4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81550"/>
          </a:xfrm>
        </p:spPr>
        <p:txBody>
          <a:bodyPr/>
          <a:lstStyle/>
          <a:p>
            <a:pPr>
              <a:defRPr/>
            </a:pPr>
            <a:r>
              <a:rPr lang="cs-CZ" b="1" dirty="0"/>
              <a:t>Ke zkoušce je nutno znát 21 otázek.</a:t>
            </a:r>
            <a:br>
              <a:rPr lang="cs-CZ" b="1" dirty="0"/>
            </a:br>
            <a:r>
              <a:rPr lang="cs-CZ" b="1" dirty="0"/>
              <a:t>Student 5 otázek nezná. Losuje si tři otázky.</a:t>
            </a:r>
            <a:br>
              <a:rPr lang="cs-CZ" b="1" dirty="0"/>
            </a:br>
            <a:r>
              <a:rPr lang="cs-CZ" b="1" dirty="0"/>
              <a:t>Jaká je pravděpodobnost, že</a:t>
            </a:r>
          </a:p>
          <a:p>
            <a:pPr>
              <a:defRPr/>
            </a:pPr>
            <a:r>
              <a:rPr lang="cs-CZ" b="1" dirty="0"/>
              <a:t>a) nevylosuje si žádnou, kterou nezná</a:t>
            </a:r>
          </a:p>
          <a:p>
            <a:pPr>
              <a:defRPr/>
            </a:pPr>
            <a:r>
              <a:rPr lang="cs-CZ" b="1" dirty="0"/>
              <a:t>b) vylosuje všechny, které nezná</a:t>
            </a:r>
          </a:p>
          <a:p>
            <a:pPr>
              <a:defRPr/>
            </a:pPr>
            <a:r>
              <a:rPr lang="cs-CZ" b="1" dirty="0"/>
              <a:t>c) vylosuje pouze 1, kterou nezná</a:t>
            </a:r>
            <a:br>
              <a:rPr lang="cs-CZ" b="1" dirty="0"/>
            </a:br>
            <a:endParaRPr lang="cs-CZ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2800" b="1" dirty="0"/>
                  <a:t>Řešení:</a:t>
                </a:r>
                <a:br>
                  <a:rPr lang="cs-CZ" sz="2800" b="1" dirty="0"/>
                </a:br>
                <a:r>
                  <a:rPr lang="cs-CZ" sz="2800" b="1" dirty="0"/>
                  <a:t>S obdobným zdůvodněním jako v příkladu 3 bude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1" i="1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cs-CZ" sz="2800" b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cs-CZ" sz="2800" b="1" i="1">
                                    <a:latin typeface="Cambria Math"/>
                                  </a:rPr>
                                  <m:t>𝟎</m:t>
                                </m:r>
                              </m:den>
                            </m:f>
                          </m:e>
                        </m:d>
                        <m:r>
                          <a:rPr lang="cs-CZ" sz="2800" b="1">
                            <a:latin typeface="Cambria Math"/>
                          </a:rPr>
                          <m:t> . </m:t>
                        </m:r>
                        <m:d>
                          <m:dPr>
                            <m:ctrlPr>
                              <a:rPr lang="cs-CZ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latin typeface="Cambria Math"/>
                                  </a:rPr>
                                  <m:t>𝟏𝟔</m:t>
                                </m:r>
                              </m:num>
                              <m:den>
                                <m:r>
                                  <a:rPr lang="cs-CZ" sz="28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cs-CZ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latin typeface="Cambria Math"/>
                                  </a:rPr>
                                  <m:t>𝟐𝟏</m:t>
                                </m:r>
                              </m:num>
                              <m:den>
                                <m:r>
                                  <a:rPr lang="cs-CZ" sz="2800" b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cs-CZ" sz="2800" b="1" i="1"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cs-CZ" sz="2800" b="1">
                                    <a:latin typeface="Cambria Math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cs-CZ" sz="2800" b="1">
                        <a:latin typeface="Cambria Math"/>
                      </a:rPr>
                      <m:t>=</m:t>
                    </m:r>
                    <m:r>
                      <a:rPr lang="cs-CZ" sz="2800" b="1" i="1">
                        <a:latin typeface="Cambria Math"/>
                      </a:rPr>
                      <m:t> …</m:t>
                    </m:r>
                  </m:oMath>
                </a14:m>
                <a:r>
                  <a:rPr lang="cs-CZ" sz="2800" b="1" dirty="0"/>
                  <a:t>  </a:t>
                </a:r>
              </a:p>
              <a:p>
                <a:pPr lvl="0"/>
                <a:r>
                  <a:rPr lang="cs-CZ" sz="2800" b="1" dirty="0"/>
                  <a:t>  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𝑷</m:t>
                    </m:r>
                    <m:r>
                      <a:rPr lang="cs-CZ" sz="2800" b="1">
                        <a:latin typeface="Cambria Math"/>
                      </a:rPr>
                      <m:t>(</m:t>
                    </m:r>
                    <m:r>
                      <a:rPr lang="cs-CZ" sz="2800" b="1" i="1">
                        <a:latin typeface="Cambria Math"/>
                      </a:rPr>
                      <m:t>𝑩</m:t>
                    </m:r>
                    <m:r>
                      <a:rPr lang="cs-CZ" sz="2800" b="1">
                        <a:latin typeface="Cambria Math"/>
                      </a:rPr>
                      <m:t>)= </m:t>
                    </m:r>
                    <m:f>
                      <m:f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cs-CZ" sz="28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  <m:r>
                          <a:rPr lang="cs-CZ" sz="2800" b="1">
                            <a:latin typeface="Cambria Math"/>
                          </a:rPr>
                          <m:t> . </m:t>
                        </m:r>
                        <m:d>
                          <m:dPr>
                            <m:ctrlPr>
                              <a:rPr lang="cs-CZ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latin typeface="Cambria Math"/>
                                  </a:rPr>
                                  <m:t>𝟏𝟔</m:t>
                                </m:r>
                              </m:num>
                              <m:den>
                                <m:r>
                                  <a:rPr lang="cs-CZ" sz="2800" b="1" i="1">
                                    <a:latin typeface="Cambria Math"/>
                                  </a:rPr>
                                  <m:t>𝟎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cs-CZ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latin typeface="Cambria Math"/>
                                  </a:rPr>
                                  <m:t>𝟐𝟏</m:t>
                                </m:r>
                              </m:num>
                              <m:den>
                                <m:r>
                                  <a:rPr lang="cs-CZ" sz="2800" b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cs-CZ" sz="2800" b="1" i="1"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cs-CZ" sz="2800" b="1">
                                    <a:latin typeface="Cambria Math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cs-CZ" sz="2800" b="1">
                        <a:latin typeface="Cambria Math"/>
                      </a:rPr>
                      <m:t>=</m:t>
                    </m:r>
                    <m:r>
                      <a:rPr lang="cs-CZ" sz="2800" b="1" i="1">
                        <a:latin typeface="Cambria Math"/>
                      </a:rPr>
                      <m:t> …</m:t>
                    </m:r>
                  </m:oMath>
                </a14:m>
                <a:endParaRPr lang="cs-CZ" sz="2800" b="1" dirty="0"/>
              </a:p>
              <a:p>
                <a:pPr lvl="0"/>
                <a:r>
                  <a:rPr lang="cs-CZ" sz="2800" b="1" dirty="0"/>
                  <a:t> 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1" i="1">
                            <a:latin typeface="Cambria Math"/>
                          </a:rPr>
                          <m:t>𝑪</m:t>
                        </m:r>
                      </m:e>
                    </m:d>
                    <m:r>
                      <a:rPr lang="cs-CZ" sz="2800" b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cs-CZ" sz="2800" b="1" i="1">
                                    <a:latin typeface="Cambria Math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r>
                          <a:rPr lang="cs-CZ" sz="2800" b="1">
                            <a:latin typeface="Cambria Math"/>
                          </a:rPr>
                          <m:t> . </m:t>
                        </m:r>
                        <m:d>
                          <m:dPr>
                            <m:ctrlPr>
                              <a:rPr lang="cs-CZ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latin typeface="Cambria Math"/>
                                  </a:rPr>
                                  <m:t>𝟏𝟔</m:t>
                                </m:r>
                              </m:num>
                              <m:den>
                                <m:r>
                                  <a:rPr lang="cs-CZ" sz="2800" b="1" i="1" smtClean="0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cs-CZ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latin typeface="Cambria Math"/>
                                  </a:rPr>
                                  <m:t>𝟐𝟏</m:t>
                                </m:r>
                              </m:num>
                              <m:den>
                                <m:r>
                                  <a:rPr lang="cs-CZ" sz="2800" b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cs-CZ" sz="2800" b="1" i="1"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cs-CZ" sz="2800" b="1">
                                    <a:latin typeface="Cambria Math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cs-CZ" sz="2800" b="1">
                        <a:latin typeface="Cambria Math"/>
                      </a:rPr>
                      <m:t>=</m:t>
                    </m:r>
                    <m:r>
                      <a:rPr lang="cs-CZ" sz="2800" b="1" i="1">
                        <a:latin typeface="Cambria Math"/>
                      </a:rPr>
                      <m:t> …</m:t>
                    </m:r>
                  </m:oMath>
                </a14:m>
                <a:r>
                  <a:rPr lang="cs-CZ" sz="2800" b="1" dirty="0"/>
                  <a:t> 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5129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 obchodě je 85 výrobků první </a:t>
            </a:r>
            <a:br>
              <a:rPr lang="cs-CZ" b="1" dirty="0"/>
            </a:br>
            <a:r>
              <a:rPr lang="cs-CZ" b="1" dirty="0"/>
              <a:t>a 15 výrobků druhé jakosti.</a:t>
            </a:r>
          </a:p>
          <a:p>
            <a:r>
              <a:rPr lang="cs-CZ" b="1" dirty="0"/>
              <a:t>Prvních 10 zákazníků dostalo</a:t>
            </a:r>
            <a:br>
              <a:rPr lang="cs-CZ" b="1" dirty="0"/>
            </a:br>
            <a:r>
              <a:rPr lang="cs-CZ" b="1" dirty="0"/>
              <a:t>výrobek první jakosti.</a:t>
            </a:r>
          </a:p>
          <a:p>
            <a:r>
              <a:rPr lang="cs-CZ" b="1" dirty="0"/>
              <a:t>Jaká je pravděpodobnost, že jedenáctý</a:t>
            </a:r>
            <a:br>
              <a:rPr lang="cs-CZ" b="1" dirty="0"/>
            </a:br>
            <a:r>
              <a:rPr lang="cs-CZ" b="1" dirty="0"/>
              <a:t>zákazník obdrží výrobek druhé jakosti ?</a:t>
            </a:r>
          </a:p>
        </p:txBody>
      </p:sp>
    </p:spTree>
    <p:extLst>
      <p:ext uri="{BB962C8B-B14F-4D97-AF65-F5344CB8AC3E}">
        <p14:creationId xmlns:p14="http://schemas.microsoft.com/office/powerpoint/2010/main" val="19075235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1" dirty="0"/>
                  <a:t>Řešení:</a:t>
                </a:r>
              </a:p>
              <a:p>
                <a:r>
                  <a:rPr lang="cs-CZ" b="1" dirty="0"/>
                  <a:t>Pro jedenáctého zákazníka je připraveno</a:t>
                </a:r>
                <a:br>
                  <a:rPr lang="cs-CZ" b="1" dirty="0"/>
                </a:br>
                <a:r>
                  <a:rPr lang="cs-CZ" b="1" dirty="0"/>
                  <a:t>75 výrobků první a 15 výrobků druhé</a:t>
                </a:r>
                <a:br>
                  <a:rPr lang="cs-CZ" b="1" dirty="0"/>
                </a:br>
                <a:r>
                  <a:rPr lang="cs-CZ" b="1" dirty="0"/>
                  <a:t>jakosti. Proto</a:t>
                </a:r>
              </a:p>
              <a:p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cs-CZ" b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1" i="1" smtClean="0">
                                    <a:latin typeface="Cambria Math"/>
                                  </a:rPr>
                                  <m:t>𝟏𝟓</m:t>
                                </m:r>
                              </m:num>
                              <m:den>
                                <m:r>
                                  <a:rPr lang="cs-CZ" b="1" i="1" smtClean="0">
                                    <a:latin typeface="Cambria Math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1" i="1" smtClean="0">
                                    <a:latin typeface="Cambria Math"/>
                                  </a:rPr>
                                  <m:t>𝟗𝟎</m:t>
                                </m:r>
                              </m:num>
                              <m:den>
                                <m:r>
                                  <a:rPr lang="cs-CZ" b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cs-CZ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cs-CZ" b="1">
                                    <a:latin typeface="Cambria Math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cs-CZ" b="1">
                        <a:latin typeface="Cambria Math"/>
                      </a:rPr>
                      <m:t>=</m:t>
                    </m:r>
                    <m:r>
                      <a:rPr lang="cs-CZ" b="1" i="0" smtClean="0">
                        <a:latin typeface="Cambria Math"/>
                      </a:rPr>
                      <m:t>𝟎</m:t>
                    </m:r>
                    <m:r>
                      <a:rPr lang="cs-CZ" b="1" i="0" smtClean="0">
                        <a:latin typeface="Cambria Math"/>
                      </a:rPr>
                      <m:t>,</m:t>
                    </m:r>
                    <m:r>
                      <a:rPr lang="cs-CZ" b="1" i="0" smtClean="0">
                        <a:latin typeface="Cambria Math"/>
                      </a:rPr>
                      <m:t>𝟏𝟔𝟔</m:t>
                    </m:r>
                  </m:oMath>
                </a14:m>
                <a:endParaRPr lang="cs-CZ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0273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Příklad 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otevření trezoru je třeba znát</a:t>
            </a:r>
            <a:br>
              <a:rPr lang="cs-CZ" dirty="0"/>
            </a:br>
            <a:r>
              <a:rPr lang="cs-CZ" dirty="0"/>
              <a:t>trojciferný kód. </a:t>
            </a:r>
          </a:p>
          <a:p>
            <a:r>
              <a:rPr lang="cs-CZ" dirty="0"/>
              <a:t>Jaká je pravděpodobnost, že trezor</a:t>
            </a:r>
            <a:br>
              <a:rPr lang="cs-CZ" dirty="0"/>
            </a:br>
            <a:r>
              <a:rPr lang="cs-CZ" dirty="0"/>
              <a:t>otevřeme nejpozději desátým pokusem?</a:t>
            </a:r>
          </a:p>
          <a:p>
            <a:r>
              <a:rPr lang="cs-CZ" dirty="0"/>
              <a:t>Kolik pokusů musíme uskutečnit, aby</a:t>
            </a:r>
            <a:br>
              <a:rPr lang="cs-CZ" dirty="0"/>
            </a:br>
            <a:r>
              <a:rPr lang="cs-CZ" dirty="0"/>
              <a:t>pravděpodobnost otevření trezoru</a:t>
            </a:r>
            <a:br>
              <a:rPr lang="cs-CZ" dirty="0"/>
            </a:br>
            <a:r>
              <a:rPr lang="cs-CZ" dirty="0"/>
              <a:t>byla větší než 60 % ?</a:t>
            </a:r>
          </a:p>
        </p:txBody>
      </p:sp>
    </p:spTree>
    <p:extLst>
      <p:ext uri="{BB962C8B-B14F-4D97-AF65-F5344CB8AC3E}">
        <p14:creationId xmlns:p14="http://schemas.microsoft.com/office/powerpoint/2010/main" val="152985760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1" dirty="0"/>
                  <a:t>Řešení:</a:t>
                </a:r>
              </a:p>
              <a:p>
                <a:r>
                  <a:rPr lang="cs-CZ" b="1" dirty="0"/>
                  <a:t>Počet trojciferných kódů je 100 – 999,</a:t>
                </a:r>
                <a:br>
                  <a:rPr lang="cs-CZ" b="1" dirty="0"/>
                </a:br>
                <a:r>
                  <a:rPr lang="cs-CZ" b="1" dirty="0"/>
                  <a:t>tedy n = 900</a:t>
                </a:r>
              </a:p>
              <a:p>
                <a:r>
                  <a:rPr lang="cs-CZ" b="1" dirty="0"/>
                  <a:t>Počet příznivých pokusů je 10, proto</a:t>
                </a:r>
              </a:p>
              <a:p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cs-CZ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𝟗𝟎𝟎</m:t>
                        </m:r>
                      </m:den>
                    </m:f>
                    <m:r>
                      <a:rPr lang="cs-CZ" b="1" i="1">
                        <a:latin typeface="Cambria Math"/>
                      </a:rPr>
                      <m:t>=</m:t>
                    </m:r>
                  </m:oMath>
                </a14:m>
                <a:r>
                  <a:rPr lang="cs-CZ" b="1" dirty="0"/>
                  <a:t>0,011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4173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1" dirty="0"/>
                  <a:t>Pro více než 60 % musí platit nerovnice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cs-CZ" b="1" i="1" smtClean="0">
                        <a:latin typeface="Cambria Math"/>
                      </a:rPr>
                      <m:t> 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r>
                  <a:rPr lang="cs-CZ" b="1" dirty="0"/>
                  <a:t>   odkud</a:t>
                </a:r>
              </a:p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𝒎</m:t>
                    </m:r>
                    <m:r>
                      <a:rPr lang="cs-CZ" b="1" i="1" smtClean="0">
                        <a:latin typeface="Cambria Math"/>
                      </a:rPr>
                      <m:t> &gt;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𝟔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 . 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𝟗𝟎𝟎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𝟓𝟒𝟎</m:t>
                    </m:r>
                  </m:oMath>
                </a14:m>
                <a:endParaRPr lang="cs-CZ" b="1" dirty="0">
                  <a:ea typeface="Cambria Math"/>
                </a:endParaRPr>
              </a:p>
              <a:p>
                <a:r>
                  <a:rPr lang="cs-CZ" b="1" dirty="0"/>
                  <a:t>Musíme tedy uskutečnit minimálně</a:t>
                </a:r>
                <a:br>
                  <a:rPr lang="cs-CZ" b="1" dirty="0"/>
                </a:br>
                <a:r>
                  <a:rPr lang="cs-CZ" b="1" dirty="0"/>
                  <a:t>540 pokusů.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1773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b="1" dirty="0"/>
              <a:t>Příklad 1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 rtlCol="0"/>
          <a:lstStyle/>
          <a:p>
            <a:pPr>
              <a:defRPr/>
            </a:pPr>
            <a:br>
              <a:rPr lang="cs-CZ" dirty="0"/>
            </a:br>
            <a:r>
              <a:rPr lang="cs-CZ" b="1" dirty="0"/>
              <a:t>Urči </a:t>
            </a:r>
            <a:br>
              <a:rPr lang="cs-CZ" b="1" dirty="0"/>
            </a:br>
            <a:r>
              <a:rPr lang="cs-CZ" b="1" dirty="0"/>
              <a:t>a) pravděpodobnost sejmutí  HONÉRA  </a:t>
            </a:r>
            <a:br>
              <a:rPr lang="cs-CZ" b="1" dirty="0"/>
            </a:br>
            <a:r>
              <a:rPr lang="cs-CZ" b="1" dirty="0"/>
              <a:t>     při  snímání  tarokových    karet.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b) vytažení jedné  z karet, které tvoří </a:t>
            </a:r>
            <a:br>
              <a:rPr lang="cs-CZ" b="1" dirty="0"/>
            </a:br>
            <a:r>
              <a:rPr lang="cs-CZ" b="1" dirty="0"/>
              <a:t>     hlášku TRUL </a:t>
            </a:r>
          </a:p>
          <a:p>
            <a:pPr>
              <a:defRPr/>
            </a:pPr>
            <a:endParaRPr lang="cs-CZ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Tarokové karty mají 54 listů, z toho je 22 taroků a 32 karet ve čtyřech barvách </a:t>
            </a:r>
            <a:r>
              <a:rPr lang="cs-CZ" b="1" dirty="0" err="1"/>
              <a:t>srdce,kára,píky</a:t>
            </a:r>
            <a:r>
              <a:rPr lang="cs-CZ" b="1" dirty="0"/>
              <a:t>, kříže obdobně jako u mariáše. Král se také nazývá HONÉR.</a:t>
            </a:r>
          </a:p>
          <a:p>
            <a:pPr>
              <a:defRPr/>
            </a:pPr>
            <a:r>
              <a:rPr lang="cs-CZ" b="1" dirty="0"/>
              <a:t>Taroky jsou značeny římskými čísly od I, II, III, …. XX, XXI, ŠKÝZ je dvaadvacátý tarok.</a:t>
            </a:r>
            <a:br>
              <a:rPr lang="cs-CZ" b="1" dirty="0"/>
            </a:br>
            <a:r>
              <a:rPr lang="cs-CZ" b="1" dirty="0"/>
              <a:t>Taroky I ( PAGÁT ), XXI ( MOND) a ŠKÝZ se dohromady nazývají TRUL.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61422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1</a:t>
            </a:r>
          </a:p>
        </p:txBody>
      </p:sp>
      <p:pic>
        <p:nvPicPr>
          <p:cNvPr id="1027" name="Picture 3" descr="F:\Kart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65" y="1600200"/>
            <a:ext cx="5695669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95205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1" dirty="0"/>
                  <a:t>Řešení:</a:t>
                </a:r>
              </a:p>
              <a:p>
                <a:endParaRPr lang="cs-CZ" b="1" dirty="0"/>
              </a:p>
              <a:p>
                <a:pPr lvl="0"/>
                <a:r>
                  <a:rPr lang="cs-CZ" b="1" dirty="0"/>
                  <a:t>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cs-CZ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cs-CZ" b="1" i="1">
                            <a:latin typeface="Cambria Math"/>
                          </a:rPr>
                          <m:t>𝟓𝟒</m:t>
                        </m:r>
                      </m:den>
                    </m:f>
                    <m:r>
                      <a:rPr lang="cs-CZ" b="1" i="1">
                        <a:latin typeface="Cambria Math"/>
                      </a:rPr>
                      <m:t>=</m:t>
                    </m:r>
                    <m:r>
                      <a:rPr lang="cs-CZ" b="1" i="1">
                        <a:latin typeface="Cambria Math"/>
                      </a:rPr>
                      <m:t>𝟎</m:t>
                    </m:r>
                    <m:r>
                      <a:rPr lang="cs-CZ" b="1" i="1">
                        <a:latin typeface="Cambria Math"/>
                      </a:rPr>
                      <m:t>,</m:t>
                    </m:r>
                    <m:r>
                      <a:rPr lang="cs-CZ" b="1" i="1">
                        <a:latin typeface="Cambria Math"/>
                      </a:rPr>
                      <m:t>𝟎𝟕𝟒</m:t>
                    </m:r>
                    <m:r>
                      <a:rPr lang="cs-CZ" b="1" i="1">
                        <a:latin typeface="Cambria Math"/>
                      </a:rPr>
                      <m:t>=</m:t>
                    </m:r>
                    <m:r>
                      <a:rPr lang="cs-CZ" b="1" i="1">
                        <a:latin typeface="Cambria Math"/>
                      </a:rPr>
                      <m:t>𝟕</m:t>
                    </m:r>
                    <m:r>
                      <a:rPr lang="cs-CZ" b="1" i="1">
                        <a:latin typeface="Cambria Math"/>
                      </a:rPr>
                      <m:t>,</m:t>
                    </m:r>
                    <m:r>
                      <a:rPr lang="cs-CZ" b="1" i="1">
                        <a:latin typeface="Cambria Math"/>
                      </a:rPr>
                      <m:t>𝟒</m:t>
                    </m:r>
                    <m:r>
                      <a:rPr lang="cs-CZ" b="1" i="1">
                        <a:latin typeface="Cambria Math"/>
                      </a:rPr>
                      <m:t>%</m:t>
                    </m:r>
                  </m:oMath>
                </a14:m>
                <a:endParaRPr lang="cs-CZ" b="1" dirty="0"/>
              </a:p>
              <a:p>
                <a:pPr lvl="0"/>
                <a:endParaRPr lang="cs-CZ" b="1" dirty="0"/>
              </a:p>
              <a:p>
                <a:pPr lvl="0"/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𝑩</m:t>
                        </m:r>
                      </m:e>
                    </m:d>
                    <m:r>
                      <a:rPr lang="cs-CZ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cs-CZ" b="1" i="1">
                            <a:latin typeface="Cambria Math"/>
                          </a:rPr>
                          <m:t>𝟓𝟒</m:t>
                        </m:r>
                      </m:den>
                    </m:f>
                    <m:r>
                      <a:rPr lang="cs-CZ" b="1" i="1">
                        <a:latin typeface="Cambria Math"/>
                      </a:rPr>
                      <m:t>=</m:t>
                    </m:r>
                    <m:r>
                      <a:rPr lang="cs-CZ" b="1" i="1">
                        <a:latin typeface="Cambria Math"/>
                      </a:rPr>
                      <m:t>𝟎</m:t>
                    </m:r>
                    <m:r>
                      <a:rPr lang="cs-CZ" b="1" i="1">
                        <a:latin typeface="Cambria Math"/>
                      </a:rPr>
                      <m:t>,</m:t>
                    </m:r>
                    <m:r>
                      <a:rPr lang="cs-CZ" b="1" i="1">
                        <a:latin typeface="Cambria Math"/>
                      </a:rPr>
                      <m:t>𝟎𝟓𝟓</m:t>
                    </m:r>
                    <m:r>
                      <a:rPr lang="cs-CZ" b="1" i="1">
                        <a:latin typeface="Cambria Math"/>
                      </a:rPr>
                      <m:t>=</m:t>
                    </m:r>
                    <m:r>
                      <a:rPr lang="cs-CZ" b="1" i="1">
                        <a:latin typeface="Cambria Math"/>
                      </a:rPr>
                      <m:t>𝟓</m:t>
                    </m:r>
                    <m:r>
                      <a:rPr lang="cs-CZ" b="1" i="1">
                        <a:latin typeface="Cambria Math"/>
                      </a:rPr>
                      <m:t>,</m:t>
                    </m:r>
                    <m:r>
                      <a:rPr lang="cs-CZ" b="1" i="1">
                        <a:latin typeface="Cambria Math"/>
                      </a:rPr>
                      <m:t>𝟓</m:t>
                    </m:r>
                    <m:r>
                      <a:rPr lang="cs-CZ" b="1" i="1">
                        <a:latin typeface="Cambria Math"/>
                      </a:rPr>
                      <m:t>%</m:t>
                    </m:r>
                  </m:oMath>
                </a14:m>
                <a:r>
                  <a:rPr lang="cs-CZ" b="1" dirty="0"/>
                  <a:t>  </a:t>
                </a:r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25873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b="1" dirty="0"/>
              <a:t>Příklad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defRPr/>
            </a:pPr>
            <a:r>
              <a:rPr lang="cs-CZ" b="1" dirty="0"/>
              <a:t>Urči pravděpodobnost získání výhry </a:t>
            </a:r>
            <a:br>
              <a:rPr lang="cs-CZ" b="1" dirty="0"/>
            </a:br>
            <a:r>
              <a:rPr lang="cs-CZ" b="1" dirty="0"/>
              <a:t>ve Sportce, jestliže jsem „ trefil“ 4 </a:t>
            </a:r>
            <a:br>
              <a:rPr lang="cs-CZ" b="1" dirty="0"/>
            </a:br>
            <a:r>
              <a:rPr lang="cs-CZ" b="1" dirty="0"/>
              <a:t>„správná“ čísla.</a:t>
            </a:r>
          </a:p>
          <a:p>
            <a:pPr>
              <a:defRPr/>
            </a:pPr>
            <a:r>
              <a:rPr lang="cs-CZ" b="1" dirty="0"/>
              <a:t>Řešení: </a:t>
            </a:r>
          </a:p>
          <a:p>
            <a:pPr>
              <a:defRPr/>
            </a:pPr>
            <a:r>
              <a:rPr lang="cs-CZ" sz="2800" b="1" dirty="0"/>
              <a:t>Ve Sportce se losuje 6 výherních čísel </a:t>
            </a:r>
            <a:br>
              <a:rPr lang="cs-CZ" sz="2800" b="1" dirty="0"/>
            </a:br>
            <a:r>
              <a:rPr lang="cs-CZ" sz="2800" b="1" dirty="0"/>
              <a:t>ze 49 čísel v osudí. Výherní čtveřice čísel </a:t>
            </a:r>
            <a:br>
              <a:rPr lang="cs-CZ" sz="2800" b="1" dirty="0"/>
            </a:br>
            <a:r>
              <a:rPr lang="cs-CZ" sz="2800" b="1" dirty="0"/>
              <a:t>např.{ 5; 17; 29; 42; 45; 49} </a:t>
            </a:r>
            <a:br>
              <a:rPr lang="cs-CZ" sz="2800" b="1" dirty="0"/>
            </a:br>
            <a:br>
              <a:rPr lang="cs-CZ" sz="2800" b="1" dirty="0"/>
            </a:br>
            <a:endParaRPr lang="cs-CZ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vyhrává stejně jako čtveřice </a:t>
            </a:r>
            <a:br>
              <a:rPr lang="cs-CZ" b="1" dirty="0"/>
            </a:br>
            <a:r>
              <a:rPr lang="cs-CZ" b="1" dirty="0"/>
              <a:t>{ 29; 49;17; 45; 5; 42 }, </a:t>
            </a:r>
          </a:p>
          <a:p>
            <a:pPr>
              <a:defRPr/>
            </a:pPr>
            <a:r>
              <a:rPr lang="cs-CZ" b="1" dirty="0"/>
              <a:t>takže na pořadí losovaných čísel nezáleží.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9039798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2800" b="1" dirty="0"/>
                  <a:t>Vytváříme tedy kombinace šesté třídy ze 49 prvků, což je počet všech možností a zapisujeme jako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cs-CZ" sz="2800" b="1" i="1">
                            <a:latin typeface="Cambria Math"/>
                          </a:rPr>
                          <m:t>𝟔</m:t>
                        </m:r>
                        <m:r>
                          <a:rPr lang="cs-CZ" sz="2800" b="1" i="1"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1" i="1">
                            <a:latin typeface="Cambria Math"/>
                          </a:rPr>
                          <m:t>𝟒𝟗</m:t>
                        </m:r>
                      </m:e>
                    </m:d>
                    <m:r>
                      <a:rPr lang="cs-CZ" sz="2800" b="1" i="1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cs-CZ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1" i="1">
                                <a:latin typeface="Cambria Math"/>
                              </a:rPr>
                              <m:t>𝟒𝟗</m:t>
                            </m:r>
                          </m:num>
                          <m:den>
                            <m:r>
                              <a:rPr lang="cs-CZ" sz="2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cs-CZ" sz="2800" b="1" dirty="0"/>
                  <a:t>.</a:t>
                </a:r>
              </a:p>
              <a:p>
                <a:r>
                  <a:rPr lang="cs-CZ" sz="2800" b="1" dirty="0"/>
                  <a:t>Příznivým případem bude situace, kdy bude vylosována jakákoliv čtveřice z šesti „správných, výherních“ čísel a k této čtveřici bude doplněna jakákoliv dvojice ze zbývajících „špatných, nevýherních“ čísel, což zapisujeme jako</a:t>
                </a:r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336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cs-CZ" b="1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cs-CZ" b="1" i="1">
                            <a:latin typeface="Cambria Math"/>
                          </a:rPr>
                          <m:t>𝟒</m:t>
                        </m:r>
                        <m:r>
                          <a:rPr lang="cs-CZ" b="1" i="1"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𝟔</m:t>
                        </m:r>
                      </m:e>
                    </m:d>
                    <m:r>
                      <a:rPr lang="cs-CZ" b="1" i="1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>
                                <a:latin typeface="Cambria Math"/>
                              </a:rPr>
                              <m:t>𝟔</m:t>
                            </m:r>
                          </m:num>
                          <m:den>
                            <m:r>
                              <a:rPr lang="cs-CZ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cs-CZ" b="1" dirty="0"/>
                  <a:t>   a</a:t>
                </a:r>
              </a:p>
              <a:p>
                <a:r>
                  <a:rPr lang="cs-CZ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cs-CZ" b="1" i="1">
                            <a:latin typeface="Cambria Math"/>
                          </a:rPr>
                          <m:t>𝟐</m:t>
                        </m:r>
                        <m:r>
                          <a:rPr lang="cs-CZ" b="1" i="1"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𝟒𝟑</m:t>
                        </m:r>
                      </m:e>
                    </m:d>
                    <m:r>
                      <a:rPr lang="cs-CZ" b="1" i="1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>
                                <a:latin typeface="Cambria Math"/>
                              </a:rPr>
                              <m:t>𝟒𝟑</m:t>
                            </m:r>
                          </m:num>
                          <m:den>
                            <m:r>
                              <a:rPr lang="cs-CZ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cs-CZ" b="1" dirty="0"/>
                  <a:t> . </a:t>
                </a:r>
              </a:p>
              <a:p>
                <a:r>
                  <a:rPr lang="cs-CZ" b="1" dirty="0"/>
                  <a:t>Hledaná pravděpodobnost pak bude dána zlomkem</a:t>
                </a:r>
              </a:p>
              <a:p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cs-CZ" b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1" i="1">
                                    <a:latin typeface="Cambria Math"/>
                                  </a:rPr>
                                  <m:t>𝟔</m:t>
                                </m:r>
                              </m:num>
                              <m:den>
                                <m:r>
                                  <a:rPr lang="cs-CZ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cs-CZ" b="1">
                            <a:latin typeface="Cambria Math"/>
                          </a:rPr>
                          <m:t> . </m:t>
                        </m:r>
                        <m:d>
                          <m:d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1" i="1">
                                    <a:latin typeface="Cambria Math"/>
                                  </a:rPr>
                                  <m:t>𝟒𝟑</m:t>
                                </m:r>
                              </m:num>
                              <m:den>
                                <m:r>
                                  <a:rPr lang="cs-CZ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1" i="1">
                                    <a:latin typeface="Cambria Math"/>
                                  </a:rPr>
                                  <m:t>𝟒𝟗</m:t>
                                </m:r>
                              </m:num>
                              <m:den>
                                <m:r>
                                  <a:rPr lang="cs-CZ" b="1" i="1"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cs-CZ" b="1">
                        <a:latin typeface="Cambria Math"/>
                      </a:rPr>
                      <m:t> =</m:t>
                    </m:r>
                    <m:r>
                      <a:rPr lang="cs-CZ" b="1" i="1">
                        <a:latin typeface="Cambria Math"/>
                      </a:rPr>
                      <m:t> …</m:t>
                    </m:r>
                  </m:oMath>
                </a14:m>
                <a:r>
                  <a:rPr lang="cs-CZ" b="1" dirty="0"/>
                  <a:t>   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4155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Vlastní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D9969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663</Words>
  <Application>Microsoft Office PowerPoint</Application>
  <PresentationFormat>On-screen Show (4:3)</PresentationFormat>
  <Paragraphs>93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Wingdings</vt:lpstr>
      <vt:lpstr>Wingdings 3</vt:lpstr>
      <vt:lpstr>Motiv sady Office</vt:lpstr>
      <vt:lpstr>PRAVDĚPODOBNOST 3</vt:lpstr>
      <vt:lpstr>Příklad 1</vt:lpstr>
      <vt:lpstr>Příklad1</vt:lpstr>
      <vt:lpstr>Příklad 1</vt:lpstr>
      <vt:lpstr>Příklad 1</vt:lpstr>
      <vt:lpstr>Příklad 2</vt:lpstr>
      <vt:lpstr>Příklad 2</vt:lpstr>
      <vt:lpstr>Příklad 2</vt:lpstr>
      <vt:lpstr>Příklad 2</vt:lpstr>
      <vt:lpstr>Příklad 3</vt:lpstr>
      <vt:lpstr>Příklad 3</vt:lpstr>
      <vt:lpstr> Příklad 4 </vt:lpstr>
      <vt:lpstr>Příklad 4</vt:lpstr>
      <vt:lpstr>Příklad 5</vt:lpstr>
      <vt:lpstr>Příklad 5</vt:lpstr>
      <vt:lpstr>Příklad 6</vt:lpstr>
      <vt:lpstr>Příklad 6</vt:lpstr>
      <vt:lpstr>Příklad 6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</dc:creator>
  <cp:lastModifiedBy>Kristýna Sichová</cp:lastModifiedBy>
  <cp:revision>62</cp:revision>
  <dcterms:created xsi:type="dcterms:W3CDTF">2011-12-03T14:12:28Z</dcterms:created>
  <dcterms:modified xsi:type="dcterms:W3CDTF">2024-08-24T15:12:43Z</dcterms:modified>
</cp:coreProperties>
</file>