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78" r:id="rId2"/>
    <p:sldId id="279" r:id="rId3"/>
    <p:sldId id="296" r:id="rId4"/>
    <p:sldId id="280" r:id="rId5"/>
    <p:sldId id="281" r:id="rId6"/>
    <p:sldId id="282" r:id="rId7"/>
    <p:sldId id="259" r:id="rId8"/>
    <p:sldId id="297" r:id="rId9"/>
    <p:sldId id="283" r:id="rId10"/>
    <p:sldId id="298" r:id="rId11"/>
    <p:sldId id="284" r:id="rId12"/>
    <p:sldId id="285" r:id="rId13"/>
    <p:sldId id="286" r:id="rId14"/>
    <p:sldId id="299" r:id="rId15"/>
    <p:sldId id="287" r:id="rId16"/>
    <p:sldId id="290" r:id="rId17"/>
    <p:sldId id="300" r:id="rId18"/>
    <p:sldId id="291" r:id="rId19"/>
    <p:sldId id="292" r:id="rId20"/>
    <p:sldId id="293" r:id="rId21"/>
    <p:sldId id="294" r:id="rId22"/>
    <p:sldId id="295" r:id="rId2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1B8E381-DA5F-4AB9-A310-398FBD67CEF0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15A9D41-3F22-4446-9B0C-665AB6F270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2550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  <p:sp>
        <p:nvSpPr>
          <p:cNvPr id="133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B9FFEEB-BFC4-4585-B07E-85F86E0350D1}" type="slidenum">
              <a:rPr lang="cs-CZ" smtClean="0"/>
              <a:pPr eaLnBrk="1" hangingPunct="1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5A9D41-3F22-4446-9B0C-665AB6F270BB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5741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5A9D41-3F22-4446-9B0C-665AB6F270BB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7922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5A9D41-3F22-4446-9B0C-665AB6F270BB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92886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5A9D41-3F22-4446-9B0C-665AB6F270BB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025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5A9D41-3F22-4446-9B0C-665AB6F270BB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56592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5A9D41-3F22-4446-9B0C-665AB6F270BB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72974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5A9D41-3F22-4446-9B0C-665AB6F270BB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88488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5A9D41-3F22-4446-9B0C-665AB6F270BB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81732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5A9D41-3F22-4446-9B0C-665AB6F270BB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94649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5A9D41-3F22-4446-9B0C-665AB6F270BB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490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5A9D41-3F22-4446-9B0C-665AB6F270BB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98895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5A9D41-3F22-4446-9B0C-665AB6F270BB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46041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5A9D41-3F22-4446-9B0C-665AB6F270BB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61218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5A9D41-3F22-4446-9B0C-665AB6F270BB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468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5A9D41-3F22-4446-9B0C-665AB6F270BB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85209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5A9D41-3F22-4446-9B0C-665AB6F270BB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4272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5A9D41-3F22-4446-9B0C-665AB6F270BB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510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5A9D41-3F22-4446-9B0C-665AB6F270BB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64722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014F806-2B34-43C8-BC2E-58F1514C7281}" type="slidenum">
              <a:rPr lang="cs-CZ" smtClean="0"/>
              <a:pPr eaLnBrk="1" hangingPunct="1"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5A9D41-3F22-4446-9B0C-665AB6F270BB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23597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5A9D41-3F22-4446-9B0C-665AB6F270BB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3933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Klepnutím lze upravit styl předlohy podnadpisů.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6ECED-A058-48DC-9638-BD356AE3DD8B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A217C-47AD-4AA1-839D-806AF65A22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290454"/>
      </p:ext>
    </p:extLst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72387-CAD3-40AA-83EF-33906F952C58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A599C-0BB9-47E0-8480-BCFC506FD8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482234"/>
      </p:ext>
    </p:extLst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D6C90-FF88-428D-B64D-EB92C4C80FC7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86625-86FC-427A-8C94-702434F3A3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484773"/>
      </p:ext>
    </p:extLst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1DFDF-EB52-46D7-8ACE-330CD41D4702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5CA70-96BD-4810-AC89-3A47750D82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9487562"/>
      </p:ext>
    </p:extLst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95AAC-6F53-42D0-B63A-654481CDE7EA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C6DEC-B839-46C9-B881-0AFD61DF5F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8423803"/>
      </p:ext>
    </p:extLst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123D2-BFA7-4962-AD71-0B37AA163753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FB019-5F57-4E48-919F-04A5596FC1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903688"/>
      </p:ext>
    </p:extLst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264C0-13F9-437C-A679-3F38CC6F8170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13737-A66A-4EF2-944D-0772DCF5BA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5537358"/>
      </p:ext>
    </p:extLst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89A54-6D72-47C2-ADFA-DD7B66E9EE91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28D53-5505-498F-8D74-21BE1F22EA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0853226"/>
      </p:ext>
    </p:extLst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DD67A-ACE0-4D08-89F7-2B613951C242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80607-AC8F-4172-B227-7F129D8D90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877077"/>
      </p:ext>
    </p:extLst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60087-A0E3-4CDD-B42A-2A2FBEF3EB59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6DF73-F32F-426F-83D8-3414C423BF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0994627"/>
      </p:ext>
    </p:extLst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1E687-B864-42B6-AE4F-B627F5B83BA9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025DF-4377-4715-A2BB-347A045EA5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108901"/>
      </p:ext>
    </p:extLst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51247-0A9E-4ED7-8F75-4096B327F7A0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A6465-CD1B-4753-8F35-31F17C70B8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6863129"/>
      </p:ext>
    </p:extLst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AEA81F6-B0D6-4332-AA01-8E5D9CD44305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D38A0A2-BB24-4ADE-B022-175DA8B929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3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  <p:sldLayoutId id="2147483901" r:id="rId12"/>
  </p:sldLayoutIdLst>
  <p:transition>
    <p:randomBar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 eaLnBrk="1" hangingPunct="1"/>
            <a:r>
              <a:rPr lang="cs-CZ" b="1" dirty="0">
                <a:solidFill>
                  <a:srgbClr val="376092"/>
                </a:solidFill>
              </a:rPr>
              <a:t>PRAVDĚPODOBNOST 2</a:t>
            </a:r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960563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>
                <a:solidFill>
                  <a:schemeClr val="bg1">
                    <a:lumMod val="65000"/>
                  </a:schemeClr>
                </a:solidFill>
              </a:rPr>
              <a:t>VY_32_INOVACE_21-02</a:t>
            </a:r>
          </a:p>
        </p:txBody>
      </p:sp>
    </p:spTree>
  </p:cSld>
  <p:clrMapOvr>
    <a:masterClrMapping/>
  </p:clrMapOvr>
  <p:transition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Určitě to však neznamená, že</a:t>
            </a:r>
          </a:p>
          <a:p>
            <a:pPr lvl="0"/>
            <a:r>
              <a:rPr lang="cs-CZ" b="1" dirty="0"/>
              <a:t>Když hodíme dvakrát, padne jednou líc a jednou rub</a:t>
            </a:r>
          </a:p>
          <a:p>
            <a:pPr lvl="0"/>
            <a:endParaRPr lang="cs-CZ" dirty="0"/>
          </a:p>
          <a:p>
            <a:pPr lvl="0"/>
            <a:r>
              <a:rPr lang="cs-CZ" b="1" dirty="0"/>
              <a:t>Z dvaceti pokusů padne desetkrát rub</a:t>
            </a:r>
          </a:p>
          <a:p>
            <a:pPr lvl="0"/>
            <a:r>
              <a:rPr lang="cs-CZ" b="1" dirty="0"/>
              <a:t>Pokud padl zrovna rub příště to bude líc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598343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Definice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b="1" dirty="0"/>
              </a:p>
              <a:p>
                <a:r>
                  <a:rPr lang="cs-CZ" b="1" dirty="0"/>
                  <a:t>Pravděpodobnost jevu A značíme P(A) a definujeme jako podíl</a:t>
                </a:r>
                <a:endParaRPr lang="cs-CZ" dirty="0"/>
              </a:p>
              <a:p>
                <a:pPr lvl="0"/>
                <a:r>
                  <a:rPr lang="cs-CZ" b="1" dirty="0"/>
                  <a:t>                                      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𝑨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𝒑𝒐</m:t>
                        </m:r>
                        <m:r>
                          <a:rPr lang="cs-CZ" b="1" i="1">
                            <a:latin typeface="Cambria Math"/>
                          </a:rPr>
                          <m:t>č</m:t>
                        </m:r>
                        <m:r>
                          <a:rPr lang="cs-CZ" b="1" i="1">
                            <a:latin typeface="Cambria Math"/>
                          </a:rPr>
                          <m:t>𝒆𝒕</m:t>
                        </m:r>
                        <m:r>
                          <a:rPr lang="cs-CZ" b="1" i="1">
                            <a:latin typeface="Cambria Math"/>
                          </a:rPr>
                          <m:t> </m:t>
                        </m:r>
                        <m:r>
                          <a:rPr lang="cs-CZ" b="1" i="1">
                            <a:latin typeface="Cambria Math"/>
                          </a:rPr>
                          <m:t>𝒗</m:t>
                        </m:r>
                        <m:r>
                          <a:rPr lang="cs-CZ" b="1" i="1">
                            <a:latin typeface="Cambria Math"/>
                          </a:rPr>
                          <m:t>ý</m:t>
                        </m:r>
                        <m:r>
                          <a:rPr lang="cs-CZ" b="1" i="1">
                            <a:latin typeface="Cambria Math"/>
                          </a:rPr>
                          <m:t>𝒔𝒍𝒆𝒅𝒌</m:t>
                        </m:r>
                        <m:r>
                          <a:rPr lang="cs-CZ" b="1" i="1">
                            <a:latin typeface="Cambria Math"/>
                          </a:rPr>
                          <m:t>ů </m:t>
                        </m:r>
                        <m:r>
                          <a:rPr lang="cs-CZ" b="1" i="1">
                            <a:latin typeface="Cambria Math"/>
                          </a:rPr>
                          <m:t>𝒑</m:t>
                        </m:r>
                        <m:r>
                          <a:rPr lang="cs-CZ" b="1" i="1">
                            <a:latin typeface="Cambria Math"/>
                          </a:rPr>
                          <m:t>ří</m:t>
                        </m:r>
                        <m:r>
                          <a:rPr lang="cs-CZ" b="1" i="1">
                            <a:latin typeface="Cambria Math"/>
                          </a:rPr>
                          <m:t>𝒛𝒏𝒊𝒗</m:t>
                        </m:r>
                        <m:r>
                          <a:rPr lang="cs-CZ" b="1" i="1">
                            <a:latin typeface="Cambria Math"/>
                          </a:rPr>
                          <m:t>ý</m:t>
                        </m:r>
                        <m:r>
                          <a:rPr lang="cs-CZ" b="1" i="1">
                            <a:latin typeface="Cambria Math"/>
                          </a:rPr>
                          <m:t>𝒄𝒉</m:t>
                        </m:r>
                        <m:r>
                          <a:rPr lang="cs-CZ" b="1" i="1">
                            <a:latin typeface="Cambria Math"/>
                          </a:rPr>
                          <m:t> </m:t>
                        </m:r>
                        <m:r>
                          <a:rPr lang="cs-CZ" b="1" i="1">
                            <a:latin typeface="Cambria Math"/>
                          </a:rPr>
                          <m:t>𝒋𝒆𝒗𝒖</m:t>
                        </m:r>
                        <m:r>
                          <a:rPr lang="cs-CZ" b="1" i="1">
                            <a:latin typeface="Cambria Math"/>
                          </a:rPr>
                          <m:t> </m:t>
                        </m:r>
                        <m:r>
                          <a:rPr lang="cs-CZ" b="1" i="1">
                            <a:latin typeface="Cambria Math"/>
                          </a:rPr>
                          <m:t>𝑨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𝒑𝒐</m:t>
                        </m:r>
                        <m:r>
                          <a:rPr lang="cs-CZ" b="1" i="1">
                            <a:latin typeface="Cambria Math"/>
                          </a:rPr>
                          <m:t>č</m:t>
                        </m:r>
                        <m:r>
                          <a:rPr lang="cs-CZ" b="1" i="1">
                            <a:latin typeface="Cambria Math"/>
                          </a:rPr>
                          <m:t>𝒆𝒕</m:t>
                        </m:r>
                        <m:r>
                          <a:rPr lang="cs-CZ" b="1" i="1">
                            <a:latin typeface="Cambria Math"/>
                          </a:rPr>
                          <m:t> </m:t>
                        </m:r>
                        <m:r>
                          <a:rPr lang="cs-CZ" b="1" i="1">
                            <a:latin typeface="Cambria Math"/>
                          </a:rPr>
                          <m:t>𝒗</m:t>
                        </m:r>
                        <m:r>
                          <a:rPr lang="cs-CZ" b="1" i="1">
                            <a:latin typeface="Cambria Math"/>
                          </a:rPr>
                          <m:t>š</m:t>
                        </m:r>
                        <m:r>
                          <a:rPr lang="cs-CZ" b="1" i="1">
                            <a:latin typeface="Cambria Math"/>
                          </a:rPr>
                          <m:t>𝒆𝒄𝒉</m:t>
                        </m:r>
                        <m:r>
                          <a:rPr lang="cs-CZ" b="1" i="1">
                            <a:latin typeface="Cambria Math"/>
                          </a:rPr>
                          <m:t> </m:t>
                        </m:r>
                        <m:r>
                          <a:rPr lang="cs-CZ" b="1" i="1">
                            <a:latin typeface="Cambria Math"/>
                          </a:rPr>
                          <m:t>𝒎𝒐</m:t>
                        </m:r>
                        <m:r>
                          <a:rPr lang="cs-CZ" b="1" i="1">
                            <a:latin typeface="Cambria Math"/>
                          </a:rPr>
                          <m:t>ž</m:t>
                        </m:r>
                        <m:r>
                          <a:rPr lang="cs-CZ" b="1" i="1">
                            <a:latin typeface="Cambria Math"/>
                          </a:rPr>
                          <m:t>𝒏</m:t>
                        </m:r>
                        <m:r>
                          <a:rPr lang="cs-CZ" b="1" i="1">
                            <a:latin typeface="Cambria Math"/>
                          </a:rPr>
                          <m:t>ý</m:t>
                        </m:r>
                        <m:r>
                          <a:rPr lang="cs-CZ" b="1" i="1">
                            <a:latin typeface="Cambria Math"/>
                          </a:rPr>
                          <m:t>𝒄𝒉</m:t>
                        </m:r>
                        <m:r>
                          <a:rPr lang="cs-CZ" b="1" i="1">
                            <a:latin typeface="Cambria Math"/>
                          </a:rPr>
                          <m:t> </m:t>
                        </m:r>
                        <m:r>
                          <a:rPr lang="cs-CZ" b="1" i="1">
                            <a:latin typeface="Cambria Math"/>
                          </a:rPr>
                          <m:t>𝒗</m:t>
                        </m:r>
                        <m:r>
                          <a:rPr lang="cs-CZ" b="1" i="1">
                            <a:latin typeface="Cambria Math"/>
                          </a:rPr>
                          <m:t>ý</m:t>
                        </m:r>
                        <m:r>
                          <a:rPr lang="cs-CZ" b="1" i="1">
                            <a:latin typeface="Cambria Math"/>
                          </a:rPr>
                          <m:t>𝒔𝒍𝒆𝒅𝒌</m:t>
                        </m:r>
                        <m:r>
                          <a:rPr lang="cs-CZ" b="1" i="1">
                            <a:latin typeface="Cambria Math"/>
                          </a:rPr>
                          <m:t>ů</m:t>
                        </m:r>
                      </m:den>
                    </m:f>
                  </m:oMath>
                </a14:m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613204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Urči pravděpodobnost, že při hodu </a:t>
            </a:r>
            <a:br>
              <a:rPr lang="cs-CZ" b="1" dirty="0"/>
            </a:br>
            <a:r>
              <a:rPr lang="cs-CZ" b="1" dirty="0"/>
              <a:t>hrací kostkou padne</a:t>
            </a:r>
          </a:p>
          <a:p>
            <a:r>
              <a:rPr lang="cs-CZ" b="1" dirty="0"/>
              <a:t>                   a) šestka</a:t>
            </a:r>
          </a:p>
          <a:p>
            <a:r>
              <a:rPr lang="cs-CZ" b="1" dirty="0"/>
              <a:t>                   b) sudé číslo</a:t>
            </a:r>
          </a:p>
          <a:p>
            <a:r>
              <a:rPr lang="cs-CZ" b="1" dirty="0"/>
              <a:t>                   c) číslo větší než 2</a:t>
            </a:r>
            <a:br>
              <a:rPr lang="cs-CZ" b="1" dirty="0"/>
            </a:b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79440412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Řešení: a) Celkově může nastat šest výsledků { 1;2;3;4;5;6}</a:t>
                </a:r>
                <a:br>
                  <a:rPr lang="cs-CZ" b="1" dirty="0"/>
                </a:br>
                <a:r>
                  <a:rPr lang="cs-CZ" b="1" dirty="0"/>
                  <a:t>Příznivý jev „ padnutí 6“ nastává jedním způsobem a proto pravděpodobnost </a:t>
                </a:r>
                <a:br>
                  <a:rPr lang="cs-CZ" b="1" dirty="0"/>
                </a:br>
                <a:r>
                  <a:rPr lang="cs-CZ" b="1" dirty="0"/>
                  <a:t>p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𝟔</m:t>
                        </m:r>
                      </m:den>
                    </m:f>
                  </m:oMath>
                </a14:m>
                <a:r>
                  <a:rPr lang="cs-CZ" b="1" dirty="0"/>
                  <a:t> = 16,66… %</a:t>
                </a:r>
              </a:p>
              <a:p>
                <a:r>
                  <a:rPr lang="cs-CZ" b="1" dirty="0"/>
                  <a:t>              b) Příznivé případy „ padnutí sudého čísla jsou tři - {2;4;6} a proto</a:t>
                </a:r>
                <a:br>
                  <a:rPr lang="cs-CZ" b="1" dirty="0"/>
                </a:br>
                <a:r>
                  <a:rPr lang="cs-CZ" b="1" dirty="0"/>
                  <a:t>                   pravděpodobnost p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𝟔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cs-CZ" b="1" dirty="0"/>
                  <a:t> = 50%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 r="-7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921600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b="1" dirty="0"/>
              </a:p>
              <a:p>
                <a:r>
                  <a:rPr lang="cs-CZ" b="1" dirty="0"/>
                  <a:t>c) Příznivé případy „ padnutí čísla</a:t>
                </a:r>
                <a:br>
                  <a:rPr lang="cs-CZ" b="1" dirty="0"/>
                </a:br>
                <a:r>
                  <a:rPr lang="cs-CZ" b="1" dirty="0"/>
                  <a:t> většího než 2“ jsou {3;4;5;6} </a:t>
                </a:r>
                <a:br>
                  <a:rPr lang="cs-CZ" b="1" dirty="0"/>
                </a:br>
                <a:r>
                  <a:rPr lang="cs-CZ" b="1" dirty="0"/>
                  <a:t>a proto pravděpodobnost </a:t>
                </a:r>
                <a:br>
                  <a:rPr lang="cs-CZ" b="1" dirty="0"/>
                </a:br>
                <a:r>
                  <a:rPr lang="cs-CZ" b="1" dirty="0"/>
                  <a:t>p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𝟔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𝟔𝟔</m:t>
                    </m:r>
                    <m:r>
                      <a:rPr lang="cs-CZ" b="1" i="1">
                        <a:latin typeface="Cambria Math"/>
                      </a:rPr>
                      <m:t>,</m:t>
                    </m:r>
                    <m:r>
                      <a:rPr lang="cs-CZ" b="1" i="1">
                        <a:latin typeface="Cambria Math"/>
                      </a:rPr>
                      <m:t>𝟔𝟔</m:t>
                    </m:r>
                    <m:r>
                      <a:rPr lang="cs-CZ" b="1" i="1">
                        <a:latin typeface="Cambria Math"/>
                      </a:rPr>
                      <m:t>…%</m:t>
                    </m:r>
                  </m:oMath>
                </a14:m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7457075"/>
      </p:ext>
    </p:extLst>
  </p:cSld>
  <p:clrMapOvr>
    <a:masterClrMapping/>
  </p:clrMapOvr>
  <p:transition>
    <p:randomBar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 osudí Sportky je 49 očíslovaných koulí. </a:t>
            </a:r>
            <a:br>
              <a:rPr lang="cs-CZ" b="1" dirty="0"/>
            </a:br>
            <a:r>
              <a:rPr lang="cs-CZ" b="1" dirty="0"/>
              <a:t>Jaká je pravděpodobnost jevu, </a:t>
            </a:r>
            <a:br>
              <a:rPr lang="cs-CZ" b="1" dirty="0"/>
            </a:br>
            <a:r>
              <a:rPr lang="cs-CZ" b="1" dirty="0"/>
              <a:t>že při náhodném výběru jedné koule</a:t>
            </a:r>
          </a:p>
          <a:p>
            <a:r>
              <a:rPr lang="cs-CZ" b="1" dirty="0"/>
              <a:t>a) jev A =bude vybrána koule s číslem </a:t>
            </a:r>
            <a:br>
              <a:rPr lang="cs-CZ" b="1" dirty="0"/>
            </a:br>
            <a:r>
              <a:rPr lang="cs-CZ" b="1" dirty="0"/>
              <a:t>větším než 42 ? </a:t>
            </a:r>
          </a:p>
          <a:p>
            <a:r>
              <a:rPr lang="cs-CZ" b="1" dirty="0"/>
              <a:t>b) jev B =koule se sudým číslem?</a:t>
            </a:r>
          </a:p>
          <a:p>
            <a:r>
              <a:rPr lang="cs-CZ" b="1" dirty="0"/>
              <a:t>c) jev C =koule s prvočíslem?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2548740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sz="2400" b="1" dirty="0"/>
                  <a:t>Řešení:</a:t>
                </a:r>
              </a:p>
              <a:p>
                <a:pPr lvl="0"/>
                <a:r>
                  <a:rPr lang="cs-CZ" sz="2400" b="1" dirty="0"/>
                  <a:t>Všech možností ( jmenovatel definičního zlomku )</a:t>
                </a:r>
                <a:br>
                  <a:rPr lang="cs-CZ" sz="2400" b="1" dirty="0"/>
                </a:br>
                <a:r>
                  <a:rPr lang="cs-CZ" sz="2400" b="1" dirty="0"/>
                  <a:t>je 49.</a:t>
                </a:r>
                <a:br>
                  <a:rPr lang="cs-CZ" sz="2400" b="1" dirty="0"/>
                </a:br>
                <a:r>
                  <a:rPr lang="cs-CZ" sz="2400" b="1" dirty="0"/>
                  <a:t>Příznivé možnosti jevu A jsou </a:t>
                </a:r>
                <a:br>
                  <a:rPr lang="cs-CZ" sz="2400" b="1" dirty="0"/>
                </a:br>
                <a:r>
                  <a:rPr lang="cs-CZ" sz="2400" b="1" dirty="0"/>
                  <a:t>{ 43;44;45;46;47;48;49}</a:t>
                </a:r>
              </a:p>
              <a:p>
                <a:pPr lvl="0"/>
                <a:r>
                  <a:rPr lang="cs-CZ" sz="2400" b="1" dirty="0"/>
                  <a:t>                   </a:t>
                </a:r>
                <a14:m>
                  <m:oMath xmlns:m="http://schemas.openxmlformats.org/officeDocument/2006/math">
                    <m:r>
                      <a:rPr lang="cs-CZ" sz="2400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b="1" i="1">
                            <a:latin typeface="Cambria Math"/>
                          </a:rPr>
                          <m:t>𝑨</m:t>
                        </m:r>
                      </m:e>
                    </m:d>
                    <m:r>
                      <a:rPr lang="cs-CZ" sz="2400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1" i="1"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cs-CZ" sz="2400" b="1" i="1">
                            <a:latin typeface="Cambria Math"/>
                          </a:rPr>
                          <m:t>𝟒𝟗</m:t>
                        </m:r>
                      </m:den>
                    </m:f>
                    <m:r>
                      <a:rPr lang="cs-CZ" sz="2400" b="1" i="1">
                        <a:latin typeface="Cambria Math"/>
                      </a:rPr>
                      <m:t>=</m:t>
                    </m:r>
                    <m:r>
                      <a:rPr lang="cs-CZ" sz="2400" b="1" i="1">
                        <a:latin typeface="Cambria Math"/>
                      </a:rPr>
                      <m:t>𝟎</m:t>
                    </m:r>
                    <m:r>
                      <a:rPr lang="cs-CZ" sz="2400" b="1" i="1">
                        <a:latin typeface="Cambria Math"/>
                      </a:rPr>
                      <m:t>,</m:t>
                    </m:r>
                    <m:r>
                      <a:rPr lang="cs-CZ" sz="2400" b="1" i="1">
                        <a:latin typeface="Cambria Math"/>
                      </a:rPr>
                      <m:t>𝟏𝟒𝟐</m:t>
                    </m:r>
                    <m:r>
                      <a:rPr lang="cs-CZ" sz="2400" b="1" i="1">
                        <a:latin typeface="Cambria Math"/>
                      </a:rPr>
                      <m:t>=</m:t>
                    </m:r>
                    <m:r>
                      <a:rPr lang="cs-CZ" sz="2400" b="1" i="1">
                        <a:latin typeface="Cambria Math"/>
                      </a:rPr>
                      <m:t>𝟏𝟒</m:t>
                    </m:r>
                    <m:r>
                      <a:rPr lang="cs-CZ" sz="2400" b="1" i="1">
                        <a:latin typeface="Cambria Math"/>
                      </a:rPr>
                      <m:t>,</m:t>
                    </m:r>
                    <m:r>
                      <a:rPr lang="cs-CZ" sz="2400" b="1" i="1">
                        <a:latin typeface="Cambria Math"/>
                      </a:rPr>
                      <m:t>𝟐</m:t>
                    </m:r>
                    <m:r>
                      <a:rPr lang="cs-CZ" sz="2400" b="1" i="1">
                        <a:latin typeface="Cambria Math"/>
                      </a:rPr>
                      <m:t>%</m:t>
                    </m:r>
                  </m:oMath>
                </a14:m>
                <a:endParaRPr lang="cs-CZ" sz="2400" b="1" dirty="0"/>
              </a:p>
              <a:p>
                <a:pPr lvl="0"/>
                <a:r>
                  <a:rPr lang="cs-CZ" sz="2400" b="1" dirty="0"/>
                  <a:t>Příznivých možností k jevu B je 24 , proto</a:t>
                </a:r>
                <a:br>
                  <a:rPr lang="cs-CZ" sz="2400" b="1" dirty="0"/>
                </a:br>
                <a:r>
                  <a:rPr lang="cs-CZ" sz="2400" b="1" dirty="0"/>
                  <a:t>                   </a:t>
                </a:r>
                <a14:m>
                  <m:oMath xmlns:m="http://schemas.openxmlformats.org/officeDocument/2006/math">
                    <m:r>
                      <a:rPr lang="cs-CZ" sz="2400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b="1" i="1">
                            <a:latin typeface="Cambria Math"/>
                          </a:rPr>
                          <m:t>𝑩</m:t>
                        </m:r>
                      </m:e>
                    </m:d>
                    <m:r>
                      <a:rPr lang="cs-CZ" sz="2400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1" i="1">
                            <a:latin typeface="Cambria Math"/>
                          </a:rPr>
                          <m:t>𝟐𝟒</m:t>
                        </m:r>
                      </m:num>
                      <m:den>
                        <m:r>
                          <a:rPr lang="cs-CZ" sz="2400" b="1" i="1">
                            <a:latin typeface="Cambria Math"/>
                          </a:rPr>
                          <m:t>𝟒𝟗</m:t>
                        </m:r>
                      </m:den>
                    </m:f>
                    <m:r>
                      <a:rPr lang="cs-CZ" sz="2400" b="1" i="1">
                        <a:latin typeface="Cambria Math"/>
                      </a:rPr>
                      <m:t>=</m:t>
                    </m:r>
                    <m:r>
                      <a:rPr lang="cs-CZ" sz="2400" b="1" i="1">
                        <a:latin typeface="Cambria Math"/>
                      </a:rPr>
                      <m:t>𝟎</m:t>
                    </m:r>
                    <m:r>
                      <a:rPr lang="cs-CZ" sz="2400" b="1" i="1">
                        <a:latin typeface="Cambria Math"/>
                      </a:rPr>
                      <m:t>,</m:t>
                    </m:r>
                    <m:r>
                      <a:rPr lang="cs-CZ" sz="2400" b="1" i="1">
                        <a:latin typeface="Cambria Math"/>
                      </a:rPr>
                      <m:t>𝟒𝟖𝟗</m:t>
                    </m:r>
                    <m:r>
                      <a:rPr lang="cs-CZ" sz="2400" b="1" i="1">
                        <a:latin typeface="Cambria Math"/>
                      </a:rPr>
                      <m:t>=</m:t>
                    </m:r>
                    <m:r>
                      <a:rPr lang="cs-CZ" sz="2400" b="1" i="1">
                        <a:latin typeface="Cambria Math"/>
                      </a:rPr>
                      <m:t>𝟒𝟖</m:t>
                    </m:r>
                    <m:r>
                      <a:rPr lang="cs-CZ" sz="2400" b="1" i="1">
                        <a:latin typeface="Cambria Math"/>
                      </a:rPr>
                      <m:t>,</m:t>
                    </m:r>
                    <m:r>
                      <a:rPr lang="cs-CZ" sz="2400" b="1" i="1">
                        <a:latin typeface="Cambria Math"/>
                      </a:rPr>
                      <m:t>𝟗</m:t>
                    </m:r>
                    <m:r>
                      <a:rPr lang="cs-CZ" sz="2400" b="1" i="1">
                        <a:latin typeface="Cambria Math"/>
                      </a:rPr>
                      <m:t>%</m:t>
                    </m:r>
                  </m:oMath>
                </a14:m>
                <a:endParaRPr lang="cs-CZ" sz="2400" b="1" dirty="0"/>
              </a:p>
              <a:p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963" t="-102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085750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/>
                <a:endParaRPr lang="cs-CZ" b="1" dirty="0"/>
              </a:p>
              <a:p>
                <a:pPr lvl="0"/>
                <a:r>
                  <a:rPr lang="cs-CZ" b="1" dirty="0"/>
                  <a:t>Příznivé možnosti jevu C jsou </a:t>
                </a:r>
                <a:br>
                  <a:rPr lang="cs-CZ" b="1" dirty="0"/>
                </a:br>
                <a:br>
                  <a:rPr lang="cs-CZ" b="1" dirty="0"/>
                </a:br>
                <a:r>
                  <a:rPr lang="cs-CZ" b="1" dirty="0"/>
                  <a:t>{ 2;3;5;7;11;13;17;19;23;29;31;37;41;43;47}, proto</a:t>
                </a:r>
                <a:br>
                  <a:rPr lang="cs-CZ" b="1" dirty="0"/>
                </a:br>
                <a:endParaRPr lang="cs-CZ" b="1" dirty="0"/>
              </a:p>
              <a:p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 </m:t>
                    </m:r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𝑪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𝟏𝟓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𝟒𝟗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𝟎</m:t>
                    </m:r>
                    <m:r>
                      <a:rPr lang="cs-CZ" b="1" i="1">
                        <a:latin typeface="Cambria Math"/>
                      </a:rPr>
                      <m:t>,</m:t>
                    </m:r>
                    <m:r>
                      <a:rPr lang="cs-CZ" b="1" i="1">
                        <a:latin typeface="Cambria Math"/>
                      </a:rPr>
                      <m:t>𝟑𝟎𝟔</m:t>
                    </m:r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𝟑𝟎</m:t>
                    </m:r>
                    <m:r>
                      <a:rPr lang="cs-CZ" b="1" i="1">
                        <a:latin typeface="Cambria Math"/>
                      </a:rPr>
                      <m:t>,</m:t>
                    </m:r>
                    <m:r>
                      <a:rPr lang="cs-CZ" b="1" i="1">
                        <a:latin typeface="Cambria Math"/>
                      </a:rPr>
                      <m:t>𝟔</m:t>
                    </m:r>
                    <m:r>
                      <a:rPr lang="cs-CZ" b="1" i="1">
                        <a:latin typeface="Cambria Math"/>
                      </a:rPr>
                      <m:t>%</m:t>
                    </m:r>
                  </m:oMath>
                </a14:m>
                <a:endParaRPr lang="cs-CZ" b="1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6468966"/>
      </p:ext>
    </p:extLst>
  </p:cSld>
  <p:clrMapOvr>
    <a:masterClrMapping/>
  </p:clrMapOvr>
  <p:transition>
    <p:randomBar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Jaká je pravděpodobnost, že z balíčku</a:t>
            </a:r>
            <a:br>
              <a:rPr lang="cs-CZ" b="1" dirty="0"/>
            </a:br>
            <a:r>
              <a:rPr lang="cs-CZ" b="1" dirty="0"/>
              <a:t>mariášových karet při rozdání 4 karet</a:t>
            </a:r>
            <a:br>
              <a:rPr lang="cs-CZ" b="1" dirty="0"/>
            </a:br>
            <a:r>
              <a:rPr lang="cs-CZ" b="1" dirty="0"/>
              <a:t>budou v rozdané čtveřici 2 esa ?</a:t>
            </a:r>
          </a:p>
          <a:p>
            <a:r>
              <a:rPr lang="cs-CZ" b="1" dirty="0"/>
              <a:t>Řešení:</a:t>
            </a:r>
          </a:p>
          <a:p>
            <a:r>
              <a:rPr lang="cs-CZ" b="1" dirty="0"/>
              <a:t>Počet všech možných čtveřic je dán</a:t>
            </a:r>
            <a:br>
              <a:rPr lang="cs-CZ" b="1" dirty="0"/>
            </a:br>
            <a:r>
              <a:rPr lang="cs-CZ" b="1" dirty="0"/>
              <a:t>počtem kombinací 4 třídy ze 32 prvků.</a:t>
            </a:r>
          </a:p>
          <a:p>
            <a:r>
              <a:rPr lang="cs-CZ" b="1" dirty="0"/>
              <a:t>Příznivé případy budou dvojice es ze </a:t>
            </a:r>
            <a:br>
              <a:rPr lang="cs-CZ" b="1" dirty="0"/>
            </a:br>
            <a:r>
              <a:rPr lang="cs-CZ" b="1" dirty="0"/>
              <a:t>4 es „protočené“ dvojicemi ze zbývajících</a:t>
            </a:r>
            <a:br>
              <a:rPr lang="cs-CZ" b="1" dirty="0"/>
            </a:br>
            <a:r>
              <a:rPr lang="cs-CZ" b="1" dirty="0"/>
              <a:t>28 karet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70945135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dirty="0"/>
              </a:p>
              <a:p>
                <a:r>
                  <a:rPr lang="cs-CZ" b="1" dirty="0"/>
                  <a:t>Proto hledaná pravděpodobnost bude</a:t>
                </a:r>
                <a:br>
                  <a:rPr lang="cs-CZ" b="1" dirty="0"/>
                </a:br>
                <a:r>
                  <a:rPr lang="cs-CZ" b="1" dirty="0"/>
                  <a:t>určena podílem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</a:rPr>
                          <m:t>𝑨</m:t>
                        </m:r>
                      </m:e>
                    </m:d>
                    <m:r>
                      <a:rPr lang="cs-CZ" b="1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 smtClean="0">
                                    <a:latin typeface="Cambria Math"/>
                                  </a:rPr>
                                  <m:t>𝟒</m:t>
                                </m:r>
                              </m:num>
                              <m:den>
                                <m:r>
                                  <a:rPr lang="cs-CZ" b="1" i="1" smtClean="0">
                                    <a:latin typeface="Cambria Math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  <m:r>
                          <a:rPr lang="cs-CZ" b="1" i="1" smtClean="0">
                            <a:latin typeface="Cambria Math"/>
                          </a:rPr>
                          <m:t>.</m:t>
                        </m:r>
                        <m:d>
                          <m:dPr>
                            <m:ctrlPr>
                              <a:rPr lang="cs-CZ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 smtClean="0">
                                    <a:latin typeface="Cambria Math"/>
                                  </a:rPr>
                                  <m:t>𝟐𝟖</m:t>
                                </m:r>
                              </m:num>
                              <m:den>
                                <m:r>
                                  <a:rPr lang="cs-CZ" b="1" i="1" smtClean="0">
                                    <a:latin typeface="Cambria Math"/>
                                  </a:rPr>
                                  <m:t>𝟐</m:t>
                                </m:r>
                              </m:den>
                            </m:f>
                          </m:e>
                        </m:d>
                      </m:num>
                      <m:den>
                        <m:d>
                          <m:dPr>
                            <m:ctrlPr>
                              <a:rPr lang="cs-CZ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 smtClean="0">
                                    <a:latin typeface="Cambria Math"/>
                                  </a:rPr>
                                  <m:t>𝟑𝟐</m:t>
                                </m:r>
                              </m:num>
                              <m:den>
                                <m:r>
                                  <a:rPr lang="cs-CZ" b="1" i="1" smtClean="0">
                                    <a:latin typeface="Cambria Math"/>
                                  </a:rPr>
                                  <m:t>𝟒</m:t>
                                </m:r>
                              </m:den>
                            </m:f>
                          </m:e>
                        </m:d>
                      </m:den>
                    </m:f>
                    <m:r>
                      <a:rPr lang="cs-CZ" b="1" i="1" smtClean="0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𝟎</m:t>
                    </m:r>
                    <m:r>
                      <a:rPr lang="cs-CZ" b="1" i="1" smtClean="0">
                        <a:latin typeface="Cambria Math"/>
                      </a:rPr>
                      <m:t>,</m:t>
                    </m:r>
                    <m:r>
                      <a:rPr lang="cs-CZ" b="1" i="1" smtClean="0">
                        <a:latin typeface="Cambria Math"/>
                      </a:rPr>
                      <m:t>𝟏𝟖𝟗</m:t>
                    </m:r>
                  </m:oMath>
                </a14:m>
                <a:r>
                  <a:rPr lang="cs-CZ" b="1" dirty="0"/>
                  <a:t> 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504614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 osudí je modrá , červená, bílá </a:t>
            </a:r>
            <a:br>
              <a:rPr lang="cs-CZ" b="1" dirty="0"/>
            </a:br>
            <a:r>
              <a:rPr lang="cs-CZ" b="1" dirty="0"/>
              <a:t>a žlutá koule. </a:t>
            </a:r>
            <a:br>
              <a:rPr lang="cs-CZ" b="1" dirty="0"/>
            </a:br>
            <a:r>
              <a:rPr lang="cs-CZ" b="1" dirty="0"/>
              <a:t>Při pokusu vytáhneme z osudí  náhodně najednou dvě koule. </a:t>
            </a:r>
            <a:br>
              <a:rPr lang="cs-CZ" b="1" dirty="0"/>
            </a:br>
            <a:r>
              <a:rPr lang="cs-CZ" b="1" dirty="0"/>
              <a:t>Určete:</a:t>
            </a:r>
          </a:p>
          <a:p>
            <a:pPr lvl="0"/>
            <a:r>
              <a:rPr lang="cs-CZ" b="1" dirty="0"/>
              <a:t>A) Množinu 𝛀 výsledků všech možných</a:t>
            </a:r>
            <a:br>
              <a:rPr lang="cs-CZ" b="1" dirty="0"/>
            </a:br>
            <a:r>
              <a:rPr lang="cs-CZ" b="1" dirty="0"/>
              <a:t>     pokusů </a:t>
            </a:r>
          </a:p>
          <a:p>
            <a:pPr lvl="0"/>
            <a:r>
              <a:rPr lang="cs-CZ" dirty="0"/>
              <a:t>B) Množinu výsledků příznivých jevu </a:t>
            </a:r>
            <a:br>
              <a:rPr lang="cs-CZ" dirty="0"/>
            </a:br>
            <a:r>
              <a:rPr lang="cs-CZ" dirty="0"/>
              <a:t>     M = byla tažena  modrá koule a</a:t>
            </a:r>
            <a:br>
              <a:rPr lang="cs-CZ" dirty="0"/>
            </a:br>
            <a:r>
              <a:rPr lang="cs-CZ" dirty="0"/>
              <a:t>     B = byla tažena bílá koule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653989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6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Jaká je pravděpodobnost „ uhodnutí „</a:t>
            </a:r>
            <a:br>
              <a:rPr lang="cs-CZ" b="1" dirty="0"/>
            </a:br>
            <a:r>
              <a:rPr lang="cs-CZ" b="1" dirty="0"/>
              <a:t>tří „správných“ výherních čísel při tahu </a:t>
            </a:r>
            <a:br>
              <a:rPr lang="cs-CZ" b="1" dirty="0"/>
            </a:br>
            <a:r>
              <a:rPr lang="cs-CZ" b="1" dirty="0"/>
              <a:t>Sportky ?</a:t>
            </a:r>
          </a:p>
          <a:p>
            <a:r>
              <a:rPr lang="cs-CZ" b="1" dirty="0"/>
              <a:t>Řešení:</a:t>
            </a:r>
          </a:p>
          <a:p>
            <a:r>
              <a:rPr lang="cs-CZ" b="1" dirty="0"/>
              <a:t>Všechny možnosti jsou určeny kombinacemi</a:t>
            </a:r>
            <a:br>
              <a:rPr lang="cs-CZ" b="1" dirty="0"/>
            </a:br>
            <a:r>
              <a:rPr lang="cs-CZ" b="1" dirty="0"/>
              <a:t>6 třídy ze 49 prvků</a:t>
            </a:r>
          </a:p>
          <a:p>
            <a:r>
              <a:rPr lang="cs-CZ" b="1" dirty="0"/>
              <a:t>Příznivé jsou všechny trojice ze šesti</a:t>
            </a:r>
            <a:br>
              <a:rPr lang="cs-CZ" b="1" dirty="0"/>
            </a:br>
            <a:r>
              <a:rPr lang="cs-CZ" b="1" dirty="0"/>
              <a:t>správných, kombinované s trojicemi </a:t>
            </a:r>
          </a:p>
        </p:txBody>
      </p:sp>
    </p:spTree>
    <p:extLst>
      <p:ext uri="{BB962C8B-B14F-4D97-AF65-F5344CB8AC3E}">
        <p14:creationId xmlns:p14="http://schemas.microsoft.com/office/powerpoint/2010/main" val="43487053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b="1" dirty="0"/>
              </a:p>
              <a:p>
                <a:r>
                  <a:rPr lang="cs-CZ" b="1" dirty="0"/>
                  <a:t>ze zbývajících 43 čísel nevýherních</a:t>
                </a:r>
                <a:br>
                  <a:rPr lang="cs-CZ" b="1" dirty="0"/>
                </a:br>
                <a:r>
                  <a:rPr lang="cs-CZ" b="1" dirty="0"/>
                  <a:t>„špatných“. Platí jako v předchozím:</a:t>
                </a:r>
              </a:p>
              <a:p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𝑨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 smtClean="0">
                                    <a:latin typeface="Cambria Math"/>
                                  </a:rPr>
                                  <m:t>𝟔</m:t>
                                </m:r>
                              </m:num>
                              <m:den>
                                <m:r>
                                  <a:rPr lang="cs-CZ" b="1" i="1" smtClean="0">
                                    <a:latin typeface="Cambria Math"/>
                                  </a:rPr>
                                  <m:t>𝟑</m:t>
                                </m:r>
                              </m:den>
                            </m:f>
                          </m:e>
                        </m:d>
                        <m:r>
                          <a:rPr lang="cs-CZ" b="1" i="1">
                            <a:latin typeface="Cambria Math"/>
                          </a:rPr>
                          <m:t>.</m:t>
                        </m:r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 smtClean="0">
                                    <a:latin typeface="Cambria Math"/>
                                  </a:rPr>
                                  <m:t>𝟒𝟑</m:t>
                                </m:r>
                              </m:num>
                              <m:den>
                                <m:r>
                                  <a:rPr lang="cs-CZ" b="1" i="1" smtClean="0">
                                    <a:latin typeface="Cambria Math"/>
                                  </a:rPr>
                                  <m:t>𝟑</m:t>
                                </m:r>
                              </m:den>
                            </m:f>
                          </m:e>
                        </m:d>
                      </m:num>
                      <m:den>
                        <m:d>
                          <m:d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1" i="1" smtClean="0">
                                    <a:latin typeface="Cambria Math"/>
                                  </a:rPr>
                                  <m:t>𝟒𝟗</m:t>
                                </m:r>
                              </m:num>
                              <m:den>
                                <m:r>
                                  <a:rPr lang="cs-CZ" b="1" i="1" smtClean="0">
                                    <a:latin typeface="Cambria Math"/>
                                  </a:rPr>
                                  <m:t>𝟔</m:t>
                                </m:r>
                              </m:den>
                            </m:f>
                          </m:e>
                        </m:d>
                      </m:den>
                    </m:f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…</m:t>
                    </m:r>
                  </m:oMath>
                </a14:m>
                <a:endParaRPr lang="cs-CZ" b="1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850974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b="1" dirty="0"/>
              <a:t>Děkujeme za pozornost</a:t>
            </a:r>
          </a:p>
          <a:p>
            <a:r>
              <a:rPr lang="cs-CZ" b="1" dirty="0"/>
              <a:t>Autor DUM:  Mgr. Jan </a:t>
            </a:r>
            <a:r>
              <a:rPr lang="cs-CZ" b="1" dirty="0" err="1"/>
              <a:t>Bajnar</a:t>
            </a:r>
            <a:r>
              <a:rPr lang="cs-CZ" b="1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73159750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b="1" dirty="0"/>
          </a:p>
          <a:p>
            <a:pPr lvl="0"/>
            <a:r>
              <a:rPr lang="cs-CZ" b="1" dirty="0"/>
              <a:t>B) Množinu výsledků příznivých jevu </a:t>
            </a:r>
            <a:br>
              <a:rPr lang="cs-CZ" b="1" dirty="0"/>
            </a:br>
            <a:r>
              <a:rPr lang="cs-CZ" b="1" dirty="0"/>
              <a:t>     M = byla tažena  modrá koule a</a:t>
            </a:r>
            <a:br>
              <a:rPr lang="cs-CZ" b="1" dirty="0"/>
            </a:br>
            <a:r>
              <a:rPr lang="cs-CZ" b="1" dirty="0"/>
              <a:t>     B = byla tažena bílá koule</a:t>
            </a:r>
          </a:p>
          <a:p>
            <a:pPr lvl="0"/>
            <a:r>
              <a:rPr lang="cs-CZ" b="1" dirty="0"/>
              <a:t>C) Urči jevy  a)M  U B        </a:t>
            </a:r>
            <a:br>
              <a:rPr lang="cs-CZ" b="1" dirty="0"/>
            </a:br>
            <a:r>
              <a:rPr lang="cs-CZ" b="1" dirty="0"/>
              <a:t>                       b) M  ∩ B</a:t>
            </a:r>
            <a:br>
              <a:rPr lang="cs-CZ" b="1" dirty="0"/>
            </a:br>
            <a:br>
              <a:rPr lang="cs-CZ" dirty="0"/>
            </a:b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9715072"/>
      </p:ext>
    </p:extLst>
  </p:cSld>
  <p:clrMapOvr>
    <a:masterClrMapping/>
  </p:clrMapOvr>
  <p:transition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Řešení:</a:t>
            </a:r>
          </a:p>
          <a:p>
            <a:r>
              <a:rPr lang="cs-CZ" b="1" dirty="0"/>
              <a:t>A) 𝛀 ={( </a:t>
            </a:r>
            <a:r>
              <a:rPr lang="cs-CZ" b="1" dirty="0" err="1"/>
              <a:t>m;č</a:t>
            </a:r>
            <a:r>
              <a:rPr lang="cs-CZ" b="1" dirty="0"/>
              <a:t>) ; ( </a:t>
            </a:r>
            <a:r>
              <a:rPr lang="cs-CZ" b="1" dirty="0" err="1"/>
              <a:t>m;b</a:t>
            </a:r>
            <a:r>
              <a:rPr lang="cs-CZ" b="1" dirty="0"/>
              <a:t>) ; ( </a:t>
            </a:r>
            <a:r>
              <a:rPr lang="cs-CZ" b="1" dirty="0" err="1"/>
              <a:t>m;ž</a:t>
            </a:r>
            <a:r>
              <a:rPr lang="cs-CZ" b="1" dirty="0"/>
              <a:t>) ; (</a:t>
            </a:r>
            <a:r>
              <a:rPr lang="cs-CZ" b="1" dirty="0" err="1"/>
              <a:t>č;b</a:t>
            </a:r>
            <a:r>
              <a:rPr lang="cs-CZ" b="1" dirty="0"/>
              <a:t>) ; </a:t>
            </a:r>
            <a:br>
              <a:rPr lang="cs-CZ" b="1" dirty="0"/>
            </a:br>
            <a:r>
              <a:rPr lang="cs-CZ" b="1" dirty="0"/>
              <a:t>(</a:t>
            </a:r>
            <a:r>
              <a:rPr lang="cs-CZ" b="1" dirty="0" err="1"/>
              <a:t>č;ž</a:t>
            </a:r>
            <a:r>
              <a:rPr lang="cs-CZ" b="1" dirty="0"/>
              <a:t>); (</a:t>
            </a:r>
            <a:r>
              <a:rPr lang="cs-CZ" b="1" dirty="0" err="1"/>
              <a:t>b;ž</a:t>
            </a:r>
            <a:r>
              <a:rPr lang="cs-CZ" b="1" dirty="0"/>
              <a:t>) }</a:t>
            </a:r>
          </a:p>
          <a:p>
            <a:r>
              <a:rPr lang="cs-CZ" b="1" dirty="0"/>
              <a:t>Počet můžeme určit jako kombinace druhé třídy ze čtyř prvků bez opakování</a:t>
            </a:r>
          </a:p>
          <a:p>
            <a:r>
              <a:rPr lang="cs-CZ" b="1" dirty="0"/>
              <a:t>B) M = {( </a:t>
            </a:r>
            <a:r>
              <a:rPr lang="cs-CZ" b="1" dirty="0" err="1"/>
              <a:t>m;č</a:t>
            </a:r>
            <a:r>
              <a:rPr lang="cs-CZ" b="1" dirty="0"/>
              <a:t>) ; ( </a:t>
            </a:r>
            <a:r>
              <a:rPr lang="cs-CZ" b="1" dirty="0" err="1"/>
              <a:t>m;b</a:t>
            </a:r>
            <a:r>
              <a:rPr lang="cs-CZ" b="1" dirty="0"/>
              <a:t>) ; ( </a:t>
            </a:r>
            <a:r>
              <a:rPr lang="cs-CZ" b="1" dirty="0" err="1"/>
              <a:t>m;ž</a:t>
            </a:r>
            <a:r>
              <a:rPr lang="cs-CZ" b="1" dirty="0"/>
              <a:t>)}          3 prvky</a:t>
            </a:r>
          </a:p>
          <a:p>
            <a:r>
              <a:rPr lang="cs-CZ" b="1" dirty="0"/>
              <a:t>     B = { ( </a:t>
            </a:r>
            <a:r>
              <a:rPr lang="cs-CZ" b="1" dirty="0" err="1"/>
              <a:t>m;b</a:t>
            </a:r>
            <a:r>
              <a:rPr lang="cs-CZ" b="1" dirty="0"/>
              <a:t>) ; (</a:t>
            </a:r>
            <a:r>
              <a:rPr lang="cs-CZ" b="1" dirty="0" err="1"/>
              <a:t>č;b</a:t>
            </a:r>
            <a:r>
              <a:rPr lang="cs-CZ" b="1" dirty="0"/>
              <a:t>) ; (</a:t>
            </a:r>
            <a:r>
              <a:rPr lang="cs-CZ" b="1" dirty="0" err="1"/>
              <a:t>b;ž</a:t>
            </a:r>
            <a:r>
              <a:rPr lang="cs-CZ" b="1" dirty="0"/>
              <a:t>) }              3 prvky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42881442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b="1" dirty="0"/>
          </a:p>
          <a:p>
            <a:pPr lvl="0"/>
            <a:r>
              <a:rPr lang="cs-CZ" b="1" dirty="0"/>
              <a:t>C) : a) {( </a:t>
            </a:r>
            <a:r>
              <a:rPr lang="cs-CZ" b="1" dirty="0" err="1"/>
              <a:t>m;č</a:t>
            </a:r>
            <a:r>
              <a:rPr lang="cs-CZ" b="1" dirty="0"/>
              <a:t>) ; ( </a:t>
            </a:r>
            <a:r>
              <a:rPr lang="cs-CZ" b="1" dirty="0" err="1"/>
              <a:t>m;b</a:t>
            </a:r>
            <a:r>
              <a:rPr lang="cs-CZ" b="1" dirty="0"/>
              <a:t>) ; ( </a:t>
            </a:r>
            <a:r>
              <a:rPr lang="cs-CZ" b="1" dirty="0" err="1"/>
              <a:t>m;ž</a:t>
            </a:r>
            <a:r>
              <a:rPr lang="cs-CZ" b="1" dirty="0"/>
              <a:t>) ; (</a:t>
            </a:r>
            <a:r>
              <a:rPr lang="cs-CZ" b="1" dirty="0" err="1"/>
              <a:t>č;b</a:t>
            </a:r>
            <a:r>
              <a:rPr lang="cs-CZ" b="1" dirty="0"/>
              <a:t>) ;  (</a:t>
            </a:r>
            <a:r>
              <a:rPr lang="cs-CZ" b="1" dirty="0" err="1"/>
              <a:t>b;ž</a:t>
            </a:r>
            <a:r>
              <a:rPr lang="cs-CZ" b="1" dirty="0"/>
              <a:t>) } </a:t>
            </a:r>
            <a:br>
              <a:rPr lang="cs-CZ" b="1" dirty="0"/>
            </a:br>
            <a:r>
              <a:rPr lang="cs-CZ" b="1" dirty="0"/>
              <a:t>            5 prvků</a:t>
            </a:r>
          </a:p>
          <a:p>
            <a:r>
              <a:rPr lang="cs-CZ" b="1" dirty="0"/>
              <a:t>       b) { ( </a:t>
            </a:r>
            <a:r>
              <a:rPr lang="cs-CZ" b="1" dirty="0" err="1"/>
              <a:t>m;b</a:t>
            </a:r>
            <a:r>
              <a:rPr lang="cs-CZ" b="1" dirty="0"/>
              <a:t>)}       1 prvek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795056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sz="2400" b="1" dirty="0"/>
                  <a:t>Proveďte 20 hodů mincí a výsledek zaznamenejte </a:t>
                </a:r>
                <a:br>
                  <a:rPr lang="cs-CZ" sz="2400" b="1" dirty="0"/>
                </a:br>
                <a:r>
                  <a:rPr lang="cs-CZ" sz="2400" b="1" dirty="0"/>
                  <a:t>do tabulky. ( dva řádky – první= číslo hodu, </a:t>
                </a:r>
                <a:br>
                  <a:rPr lang="cs-CZ" sz="2400" b="1" dirty="0"/>
                </a:br>
                <a:r>
                  <a:rPr lang="cs-CZ" sz="2400" b="1" dirty="0"/>
                  <a:t>druhý = výsledek hodu )</a:t>
                </a:r>
                <a:br>
                  <a:rPr lang="cs-CZ" sz="2400" b="1" dirty="0"/>
                </a:br>
                <a:r>
                  <a:rPr lang="cs-CZ" sz="2400" b="1" dirty="0"/>
                  <a:t>                   (líc mince = 1, rub mince = 0 )</a:t>
                </a:r>
                <a:br>
                  <a:rPr lang="cs-CZ" sz="2400" b="1" dirty="0"/>
                </a:br>
                <a:r>
                  <a:rPr lang="cs-CZ" sz="2400" b="1" dirty="0"/>
                  <a:t>                   Například 14 krát líc, 6 krát rub.</a:t>
                </a:r>
              </a:p>
              <a:p>
                <a:r>
                  <a:rPr lang="cs-CZ" sz="2400" b="1" dirty="0"/>
                  <a:t>Číslo 14 se nazývá četnost výsledku líc, </a:t>
                </a:r>
                <a:br>
                  <a:rPr lang="cs-CZ" sz="2400" b="1" dirty="0"/>
                </a:br>
                <a:r>
                  <a:rPr lang="cs-CZ" sz="2400" b="1" dirty="0"/>
                  <a:t>číslo 6 se nazývá četnost výsledku rub.</a:t>
                </a:r>
                <a:br>
                  <a:rPr lang="cs-CZ" sz="2400" b="1" dirty="0"/>
                </a:br>
                <a:r>
                  <a:rPr lang="cs-CZ" sz="2400" b="1" dirty="0"/>
                  <a:t>                   Podíl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1" i="1">
                            <a:latin typeface="Cambria Math"/>
                          </a:rPr>
                          <m:t>𝟏𝟒</m:t>
                        </m:r>
                      </m:num>
                      <m:den>
                        <m:r>
                          <a:rPr lang="cs-CZ" sz="2400" b="1" i="1">
                            <a:latin typeface="Cambria Math"/>
                          </a:rPr>
                          <m:t>𝟐𝟎</m:t>
                        </m:r>
                      </m:den>
                    </m:f>
                    <m:r>
                      <a:rPr lang="cs-CZ" sz="2400" b="1" i="1">
                        <a:latin typeface="Cambria Math"/>
                      </a:rPr>
                      <m:t>= </m:t>
                    </m:r>
                    <m:r>
                      <a:rPr lang="cs-CZ" sz="2400" b="1" i="1">
                        <a:latin typeface="Cambria Math"/>
                      </a:rPr>
                      <m:t>𝟎</m:t>
                    </m:r>
                    <m:r>
                      <a:rPr lang="cs-CZ" sz="2400" b="1" i="1">
                        <a:latin typeface="Cambria Math"/>
                      </a:rPr>
                      <m:t>,</m:t>
                    </m:r>
                    <m:r>
                      <a:rPr lang="cs-CZ" sz="2400" b="1" i="1">
                        <a:latin typeface="Cambria Math"/>
                      </a:rPr>
                      <m:t>𝟕</m:t>
                    </m:r>
                    <m:r>
                      <a:rPr lang="cs-CZ" sz="2400" b="1" i="1">
                        <a:latin typeface="Cambria Math"/>
                      </a:rPr>
                      <m:t>=</m:t>
                    </m:r>
                    <m:r>
                      <a:rPr lang="cs-CZ" sz="2400" b="1" i="1">
                        <a:latin typeface="Cambria Math"/>
                      </a:rPr>
                      <m:t>𝟕𝟎</m:t>
                    </m:r>
                    <m:r>
                      <a:rPr lang="cs-CZ" sz="2400" b="1" i="1">
                        <a:latin typeface="Cambria Math"/>
                      </a:rPr>
                      <m:t>%</m:t>
                    </m:r>
                  </m:oMath>
                </a14:m>
                <a:r>
                  <a:rPr lang="cs-CZ" sz="2400" b="1" dirty="0"/>
                  <a:t>   se nazývá relativní četnost líce,</a:t>
                </a:r>
                <a:br>
                  <a:rPr lang="cs-CZ" sz="2400" b="1" dirty="0"/>
                </a:br>
                <a:r>
                  <a:rPr lang="cs-CZ" sz="2400" b="1" dirty="0"/>
                  <a:t>                   pak podíl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1" i="1">
                            <a:latin typeface="Cambria Math"/>
                          </a:rPr>
                          <m:t>𝟔</m:t>
                        </m:r>
                      </m:num>
                      <m:den>
                        <m:r>
                          <a:rPr lang="cs-CZ" sz="2400" b="1" i="1">
                            <a:latin typeface="Cambria Math"/>
                          </a:rPr>
                          <m:t>𝟐𝟎</m:t>
                        </m:r>
                      </m:den>
                    </m:f>
                    <m:r>
                      <a:rPr lang="cs-CZ" sz="2400" b="1" i="1">
                        <a:latin typeface="Cambria Math"/>
                      </a:rPr>
                      <m:t>= </m:t>
                    </m:r>
                    <m:r>
                      <a:rPr lang="cs-CZ" sz="2400" b="1" i="1">
                        <a:latin typeface="Cambria Math"/>
                      </a:rPr>
                      <m:t>𝟎</m:t>
                    </m:r>
                    <m:r>
                      <a:rPr lang="cs-CZ" sz="2400" b="1" i="1">
                        <a:latin typeface="Cambria Math"/>
                      </a:rPr>
                      <m:t>,</m:t>
                    </m:r>
                    <m:r>
                      <a:rPr lang="cs-CZ" sz="2400" b="1" i="1">
                        <a:latin typeface="Cambria Math"/>
                      </a:rPr>
                      <m:t>𝟑</m:t>
                    </m:r>
                    <m:r>
                      <a:rPr lang="cs-CZ" sz="2400" b="1" i="1">
                        <a:latin typeface="Cambria Math"/>
                      </a:rPr>
                      <m:t>=</m:t>
                    </m:r>
                    <m:r>
                      <a:rPr lang="cs-CZ" sz="2400" b="1" i="1">
                        <a:latin typeface="Cambria Math"/>
                      </a:rPr>
                      <m:t>𝟑𝟎</m:t>
                    </m:r>
                    <m:r>
                      <a:rPr lang="cs-CZ" sz="2400" b="1" i="1">
                        <a:latin typeface="Cambria Math"/>
                      </a:rPr>
                      <m:t>%</m:t>
                    </m:r>
                  </m:oMath>
                </a14:m>
                <a:r>
                  <a:rPr lang="cs-CZ" sz="2400" b="1" dirty="0"/>
                  <a:t> </a:t>
                </a:r>
                <a:br>
                  <a:rPr lang="cs-CZ" sz="2400" b="1" dirty="0"/>
                </a:br>
                <a:r>
                  <a:rPr lang="cs-CZ" sz="2400" b="1" dirty="0"/>
                  <a:t>se nazývá relativní četnost rubu.</a:t>
                </a:r>
              </a:p>
              <a:p>
                <a:endParaRPr lang="cs-CZ" sz="24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963" t="-1020" b="-51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402701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 eaLnBrk="1" hangingPunct="1"/>
            <a:r>
              <a:rPr lang="cs-CZ" b="1" dirty="0">
                <a:solidFill>
                  <a:srgbClr val="376092"/>
                </a:solidFill>
              </a:rPr>
              <a:t>Příklad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b="1" dirty="0"/>
              <a:t>Výsledek tabulky však nemůžeme interpretovat tak, že líc padá s větší pravděpodobností než rub.</a:t>
            </a:r>
          </a:p>
          <a:p>
            <a:pPr>
              <a:defRPr/>
            </a:pPr>
            <a:r>
              <a:rPr lang="cs-CZ" b="1" dirty="0"/>
              <a:t>Budeme </a:t>
            </a:r>
            <a:r>
              <a:rPr lang="cs-CZ" b="1" dirty="0" err="1"/>
              <a:t>li</a:t>
            </a:r>
            <a:r>
              <a:rPr lang="cs-CZ" b="1" dirty="0"/>
              <a:t> zvětšovat počet pokusů,</a:t>
            </a:r>
            <a:br>
              <a:rPr lang="cs-CZ" b="1" dirty="0"/>
            </a:br>
            <a:r>
              <a:rPr lang="cs-CZ" b="1" dirty="0"/>
              <a:t>začnou se relativní četnosti rubu </a:t>
            </a:r>
            <a:br>
              <a:rPr lang="cs-CZ" b="1" dirty="0"/>
            </a:br>
            <a:r>
              <a:rPr lang="cs-CZ" b="1" dirty="0"/>
              <a:t>a líce k sobě přibližovat,</a:t>
            </a:r>
            <a:br>
              <a:rPr lang="cs-CZ" b="1" dirty="0"/>
            </a:br>
            <a:r>
              <a:rPr lang="cs-CZ" b="1" dirty="0"/>
              <a:t>takže oba výsledky se stanou stejně pravděpodobné.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/>
          </a:p>
          <a:p>
            <a:r>
              <a:rPr lang="cs-CZ" b="1" dirty="0"/>
              <a:t>Zákon velkých čísel tvrdí, že při</a:t>
            </a:r>
            <a:br>
              <a:rPr lang="cs-CZ" b="1" dirty="0"/>
            </a:br>
            <a:r>
              <a:rPr lang="cs-CZ" b="1" dirty="0"/>
              <a:t>velkém počtu pokusů se relativní </a:t>
            </a:r>
            <a:br>
              <a:rPr lang="cs-CZ" b="1" dirty="0"/>
            </a:br>
            <a:r>
              <a:rPr lang="cs-CZ" b="1" dirty="0"/>
              <a:t>četnost jevu blíží teoretické</a:t>
            </a:r>
            <a:br>
              <a:rPr lang="cs-CZ" b="1" dirty="0"/>
            </a:br>
            <a:r>
              <a:rPr lang="cs-CZ" b="1" dirty="0"/>
              <a:t>hodnotě pravděpodobnosti</a:t>
            </a:r>
          </a:p>
        </p:txBody>
      </p:sp>
    </p:spTree>
    <p:extLst>
      <p:ext uri="{BB962C8B-B14F-4D97-AF65-F5344CB8AC3E}">
        <p14:creationId xmlns:p14="http://schemas.microsoft.com/office/powerpoint/2010/main" val="3194574040"/>
      </p:ext>
    </p:extLst>
  </p:cSld>
  <p:clrMapOvr>
    <a:masterClrMapping/>
  </p:clrMapOvr>
  <p:transition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Shrnutí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Jak vysvětlíme tvrzení: pravděpodobnost </a:t>
                </a:r>
                <a:br>
                  <a:rPr lang="cs-CZ" b="1" dirty="0"/>
                </a:br>
                <a:r>
                  <a:rPr lang="cs-CZ" b="1" dirty="0"/>
                  <a:t>padnutí líce je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cs-CZ" b="1" dirty="0"/>
                  <a:t> ?</a:t>
                </a:r>
              </a:p>
              <a:p>
                <a:pPr lvl="0"/>
                <a:r>
                  <a:rPr lang="cs-CZ" b="1" dirty="0"/>
                  <a:t>Rub a líc padají se stejnou</a:t>
                </a:r>
                <a:br>
                  <a:rPr lang="cs-CZ" b="1" dirty="0"/>
                </a:br>
                <a:r>
                  <a:rPr lang="cs-CZ" b="1" dirty="0"/>
                  <a:t>pravděpodobností</a:t>
                </a:r>
              </a:p>
              <a:p>
                <a:pPr lvl="0"/>
                <a:r>
                  <a:rPr lang="cs-CZ" b="1" dirty="0"/>
                  <a:t>Při velkém počtu pokusů se relativní </a:t>
                </a:r>
                <a:br>
                  <a:rPr lang="cs-CZ" b="1" dirty="0"/>
                </a:br>
                <a:r>
                  <a:rPr lang="cs-CZ" b="1" dirty="0"/>
                  <a:t>četnost líce ( rubu )  bude blížit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cs-CZ" b="1" dirty="0"/>
                  <a:t>      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226755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755</TotalTime>
  <Words>974</Words>
  <Application>Microsoft Office PowerPoint</Application>
  <PresentationFormat>On-screen Show (4:3)</PresentationFormat>
  <Paragraphs>111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Cambria Math</vt:lpstr>
      <vt:lpstr>Wingdings</vt:lpstr>
      <vt:lpstr>Wingdings 3</vt:lpstr>
      <vt:lpstr>Motiv sady Office</vt:lpstr>
      <vt:lpstr>PRAVDĚPODOBNOST 2</vt:lpstr>
      <vt:lpstr>Příklad 1</vt:lpstr>
      <vt:lpstr>Příklad 1</vt:lpstr>
      <vt:lpstr>Příklad 1</vt:lpstr>
      <vt:lpstr>Příklad 1</vt:lpstr>
      <vt:lpstr>Příklad 2</vt:lpstr>
      <vt:lpstr>Příklad 2</vt:lpstr>
      <vt:lpstr>Příklad 2</vt:lpstr>
      <vt:lpstr>Shrnutí</vt:lpstr>
      <vt:lpstr>Shrnutí</vt:lpstr>
      <vt:lpstr>Definice</vt:lpstr>
      <vt:lpstr>Příklad 3</vt:lpstr>
      <vt:lpstr>Příklad 3</vt:lpstr>
      <vt:lpstr>Příklad 3</vt:lpstr>
      <vt:lpstr>Příklad 4</vt:lpstr>
      <vt:lpstr>Příklad 4</vt:lpstr>
      <vt:lpstr>Příklad 4</vt:lpstr>
      <vt:lpstr>Příklad 5</vt:lpstr>
      <vt:lpstr>Příklad 5</vt:lpstr>
      <vt:lpstr>Příklad 6 </vt:lpstr>
      <vt:lpstr>Příklad 6</vt:lpstr>
      <vt:lpstr>PowerPoint Presentation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Kristýna Sichová</cp:lastModifiedBy>
  <cp:revision>74</cp:revision>
  <dcterms:created xsi:type="dcterms:W3CDTF">2011-12-03T14:12:28Z</dcterms:created>
  <dcterms:modified xsi:type="dcterms:W3CDTF">2024-08-24T15:12:23Z</dcterms:modified>
</cp:coreProperties>
</file>