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20.8.2012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20.8.2012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20.8.2012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20.8.2012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20.8.2012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20.8.2012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20.8.2012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20.8.2012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20.8.2012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20.8.2012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20.8.2012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95EC1D4A-A796-47C3-A63E-CE236FB377E2}" type="datetimeFigureOut">
              <a:rPr lang="cs-CZ" smtClean="0"/>
              <a:t>20.8.2012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Náklady 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6290561" y="184666"/>
            <a:ext cx="2843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VY_32_INOVACE_30 - 17</a:t>
            </a:r>
            <a:endParaRPr lang="cs-CZ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67895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Výnosy lze zvyšovat 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lphaLcParenR"/>
            </a:pPr>
            <a:r>
              <a:rPr lang="cs-CZ" sz="3200" dirty="0" smtClean="0">
                <a:latin typeface="Calibri" pitchFamily="34" charset="0"/>
                <a:cs typeface="Calibri" pitchFamily="34" charset="0"/>
              </a:rPr>
              <a:t>úspěšným prodejem</a:t>
            </a:r>
          </a:p>
          <a:p>
            <a:pPr marL="457200" indent="-457200">
              <a:buAutoNum type="alphaLcParenR"/>
            </a:pPr>
            <a:r>
              <a:rPr lang="cs-CZ" sz="3200" dirty="0">
                <a:latin typeface="Calibri" pitchFamily="34" charset="0"/>
                <a:cs typeface="Calibri" pitchFamily="34" charset="0"/>
              </a:rPr>
              <a:t>zvyšováním ceny</a:t>
            </a:r>
          </a:p>
        </p:txBody>
      </p:sp>
      <p:pic>
        <p:nvPicPr>
          <p:cNvPr id="6146" name="Picture 2" descr="C:\Users\Acer\AppData\Local\Microsoft\Windows\Temporary Internet Files\Content.IE5\XAHUEF3I\MC900439905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3285532"/>
            <a:ext cx="2952328" cy="2644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4567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0963" y="2373313"/>
            <a:ext cx="3902075" cy="2109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5301208"/>
            <a:ext cx="4638675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86526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75656" y="2204864"/>
            <a:ext cx="6196405" cy="3603812"/>
          </a:xfrm>
        </p:spPr>
        <p:txBody>
          <a:bodyPr/>
          <a:lstStyle/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při </a:t>
            </a:r>
            <a:r>
              <a:rPr lang="cs-CZ" dirty="0">
                <a:latin typeface="Calibri" pitchFamily="34" charset="0"/>
                <a:cs typeface="Calibri" pitchFamily="34" charset="0"/>
              </a:rPr>
              <a:t>výrobě, obchodování, dopravě apod. dochází k spotřebě či opotřebení výrobních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faktorů</a:t>
            </a:r>
          </a:p>
          <a:p>
            <a:pPr>
              <a:buFontTx/>
              <a:buChar char="-"/>
            </a:pPr>
            <a:r>
              <a:rPr lang="cs-CZ" dirty="0">
                <a:latin typeface="Calibri" pitchFamily="34" charset="0"/>
                <a:cs typeface="Calibri" pitchFamily="34" charset="0"/>
              </a:rPr>
              <a:t>pokud tuto spotřebu či opotřebení vyjádříme v penězích, hovoříme o 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nákladech</a:t>
            </a:r>
          </a:p>
          <a:p>
            <a:pPr>
              <a:buFontTx/>
              <a:buChar char="-"/>
            </a:pPr>
            <a:r>
              <a:rPr lang="cs-CZ" dirty="0">
                <a:latin typeface="Calibri" pitchFamily="34" charset="0"/>
                <a:cs typeface="Calibri" pitchFamily="34" charset="0"/>
              </a:rPr>
              <a:t>náklady dělíme na </a:t>
            </a:r>
            <a:r>
              <a:rPr lang="cs-CZ" b="1" dirty="0">
                <a:latin typeface="Calibri" pitchFamily="34" charset="0"/>
                <a:cs typeface="Calibri" pitchFamily="34" charset="0"/>
              </a:rPr>
              <a:t>a) přímé a b) nepřímé (režijní)</a:t>
            </a:r>
          </a:p>
        </p:txBody>
      </p:sp>
    </p:spTree>
    <p:extLst>
      <p:ext uri="{BB962C8B-B14F-4D97-AF65-F5344CB8AC3E}">
        <p14:creationId xmlns:p14="http://schemas.microsoft.com/office/powerpoint/2010/main" val="3841680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Přímé náklady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pl-PL" dirty="0" smtClean="0">
                <a:latin typeface="Calibri" pitchFamily="34" charset="0"/>
                <a:cs typeface="Calibri" pitchFamily="34" charset="0"/>
              </a:rPr>
              <a:t>můžeme </a:t>
            </a:r>
            <a:r>
              <a:rPr lang="pl-PL" dirty="0">
                <a:latin typeface="Calibri" pitchFamily="34" charset="0"/>
                <a:cs typeface="Calibri" pitchFamily="34" charset="0"/>
              </a:rPr>
              <a:t>je stanovit na každou jednotku (kus, litr apod</a:t>
            </a:r>
            <a:r>
              <a:rPr lang="pl-PL" dirty="0" smtClean="0">
                <a:latin typeface="Calibri" pitchFamily="34" charset="0"/>
                <a:cs typeface="Calibri" pitchFamily="34" charset="0"/>
              </a:rPr>
              <a:t>.)</a:t>
            </a:r>
          </a:p>
          <a:p>
            <a:pPr>
              <a:buFontTx/>
              <a:buChar char="-"/>
            </a:pPr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můžeme </a:t>
            </a:r>
            <a:r>
              <a:rPr lang="cs-CZ" dirty="0">
                <a:latin typeface="Calibri" pitchFamily="34" charset="0"/>
                <a:cs typeface="Calibri" pitchFamily="34" charset="0"/>
              </a:rPr>
              <a:t>tedy stanovit, kolik stojí výroba 1 kusu televizoru, 1 litru vína, ale také 1 hodina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práce zaměstnance </a:t>
            </a:r>
            <a:r>
              <a:rPr lang="cs-CZ" dirty="0">
                <a:latin typeface="Calibri" pitchFamily="34" charset="0"/>
                <a:cs typeface="Calibri" pitchFamily="34" charset="0"/>
              </a:rPr>
              <a:t>apod.</a:t>
            </a:r>
          </a:p>
        </p:txBody>
      </p:sp>
      <p:pic>
        <p:nvPicPr>
          <p:cNvPr id="2050" name="Picture 2" descr="C:\Users\Acer\AppData\Local\Microsoft\Windows\Temporary Internet Files\Content.IE5\XAHUEF3I\MC90023069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4415368"/>
            <a:ext cx="2304256" cy="1639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3605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Nepřímé (režijní) náklady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jsou </a:t>
            </a:r>
            <a:r>
              <a:rPr lang="cs-CZ" dirty="0"/>
              <a:t>dány celkovou částkou, nemůžeme říci, </a:t>
            </a:r>
            <a:r>
              <a:rPr lang="cs-CZ" dirty="0" smtClean="0"/>
              <a:t>kolik </a:t>
            </a:r>
            <a:r>
              <a:rPr lang="cs-CZ" dirty="0"/>
              <a:t>přesně připadá </a:t>
            </a:r>
            <a:r>
              <a:rPr lang="cs-CZ" dirty="0" smtClean="0"/>
              <a:t>na jednotku výrobku</a:t>
            </a:r>
          </a:p>
          <a:p>
            <a:pPr>
              <a:buFontTx/>
              <a:buChar char="-"/>
            </a:pPr>
            <a:r>
              <a:rPr lang="cs-CZ" dirty="0"/>
              <a:t>např. odpisy (zejména daňové odpisy), nájemné (za pronájem budovy), propagace, náklady </a:t>
            </a:r>
            <a:r>
              <a:rPr lang="cs-CZ" dirty="0" smtClean="0"/>
              <a:t>na administrativu</a:t>
            </a:r>
            <a:r>
              <a:rPr lang="cs-CZ" dirty="0"/>
              <a:t>, bankovní poplatky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3074" name="Picture 2" descr="C:\Users\Acer\AppData\Local\Microsoft\Windows\Temporary Internet Files\Content.IE5\CSMS446R\MC90040423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4077072"/>
            <a:ext cx="1990502" cy="1990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1255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Účetnictví rozlišuje náklady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lphaLcParenR"/>
            </a:pPr>
            <a:r>
              <a:rPr lang="cs-CZ" b="1" dirty="0" smtClean="0">
                <a:latin typeface="Calibri" pitchFamily="34" charset="0"/>
                <a:cs typeface="Calibri" pitchFamily="34" charset="0"/>
              </a:rPr>
              <a:t>provozní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: souvisejí s provozem podniku při vlastní výrobě</a:t>
            </a:r>
          </a:p>
          <a:p>
            <a:pPr marL="457200" indent="-457200">
              <a:buAutoNum type="alphaLcParenR"/>
            </a:pPr>
            <a:r>
              <a:rPr lang="cs-CZ" b="1" dirty="0" smtClean="0">
                <a:latin typeface="Calibri" pitchFamily="34" charset="0"/>
                <a:cs typeface="Calibri" pitchFamily="34" charset="0"/>
              </a:rPr>
              <a:t>finanční: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 náklady spojené s pohybem peněz při platbách: úroky, poplatky za transakce apod.</a:t>
            </a:r>
          </a:p>
          <a:p>
            <a:pPr marL="457200" indent="-457200">
              <a:buAutoNum type="alphaLcParenR"/>
            </a:pPr>
            <a:r>
              <a:rPr lang="cs-CZ" b="1" dirty="0" smtClean="0">
                <a:latin typeface="Calibri" pitchFamily="34" charset="0"/>
                <a:cs typeface="Calibri" pitchFamily="34" charset="0"/>
              </a:rPr>
              <a:t>mimořádné: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při nahodilých událostech, škodách apod.</a:t>
            </a:r>
            <a:endParaRPr lang="cs-CZ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1268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Kalkulace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cena </a:t>
            </a:r>
            <a:r>
              <a:rPr lang="cs-CZ" dirty="0">
                <a:latin typeface="Calibri" pitchFamily="34" charset="0"/>
                <a:cs typeface="Calibri" pitchFamily="34" charset="0"/>
              </a:rPr>
              <a:t>se stanovuje 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kalkulací</a:t>
            </a:r>
          </a:p>
          <a:p>
            <a:pPr>
              <a:buFontTx/>
              <a:buChar char="-"/>
            </a:pPr>
            <a:r>
              <a:rPr lang="cs-CZ" dirty="0">
                <a:latin typeface="Calibri" pitchFamily="34" charset="0"/>
                <a:cs typeface="Calibri" pitchFamily="34" charset="0"/>
              </a:rPr>
              <a:t>základní vzorec je vždy stejný:</a:t>
            </a:r>
            <a:r>
              <a:rPr lang="cs-CZ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                 </a:t>
            </a:r>
          </a:p>
          <a:p>
            <a:pPr marL="0" indent="0">
              <a:buNone/>
            </a:pPr>
            <a:r>
              <a:rPr lang="cs-CZ" b="1" dirty="0" smtClean="0">
                <a:latin typeface="Calibri" pitchFamily="34" charset="0"/>
                <a:cs typeface="Calibri" pitchFamily="34" charset="0"/>
              </a:rPr>
              <a:t>  </a:t>
            </a:r>
          </a:p>
          <a:p>
            <a:pPr marL="0" indent="0">
              <a:buNone/>
            </a:pPr>
            <a:r>
              <a:rPr lang="cs-CZ" b="1" dirty="0" smtClean="0">
                <a:latin typeface="Calibri" pitchFamily="34" charset="0"/>
                <a:cs typeface="Calibri" pitchFamily="34" charset="0"/>
              </a:rPr>
              <a:t>                     CENA </a:t>
            </a:r>
            <a:r>
              <a:rPr lang="cs-CZ" b="1" dirty="0">
                <a:latin typeface="Calibri" pitchFamily="34" charset="0"/>
                <a:cs typeface="Calibri" pitchFamily="34" charset="0"/>
              </a:rPr>
              <a:t>= NÁKLADY + ZISK</a:t>
            </a:r>
          </a:p>
        </p:txBody>
      </p:sp>
      <p:pic>
        <p:nvPicPr>
          <p:cNvPr id="4098" name="Picture 2" descr="C:\Users\Acer\AppData\Local\Microsoft\Windows\Temporary Internet Files\Content.IE5\8VB5D82P\MC90023465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3995" y="3933056"/>
            <a:ext cx="2173691" cy="2235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6130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19672" y="1628800"/>
            <a:ext cx="6196405" cy="3603812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k </a:t>
            </a:r>
            <a:r>
              <a:rPr lang="cs-CZ" dirty="0">
                <a:latin typeface="Calibri" pitchFamily="34" charset="0"/>
                <a:cs typeface="Calibri" pitchFamily="34" charset="0"/>
              </a:rPr>
              <a:t>ceně se pak v řadě zemí připočítává </a:t>
            </a:r>
            <a:r>
              <a:rPr lang="cs-CZ" b="1" dirty="0">
                <a:latin typeface="Calibri" pitchFamily="34" charset="0"/>
                <a:cs typeface="Calibri" pitchFamily="34" charset="0"/>
              </a:rPr>
              <a:t>daň z přidané 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hodnoty</a:t>
            </a:r>
            <a:endParaRPr lang="cs-CZ" b="1" dirty="0">
              <a:latin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ta </a:t>
            </a:r>
            <a:r>
              <a:rPr lang="cs-CZ" dirty="0">
                <a:latin typeface="Calibri" pitchFamily="34" charset="0"/>
                <a:cs typeface="Calibri" pitchFamily="34" charset="0"/>
              </a:rPr>
              <a:t>má v ČR dvě sazby: </a:t>
            </a:r>
            <a:r>
              <a:rPr lang="cs-CZ" b="1" dirty="0">
                <a:latin typeface="Calibri" pitchFamily="34" charset="0"/>
                <a:cs typeface="Calibri" pitchFamily="34" charset="0"/>
              </a:rPr>
              <a:t>a) základní</a:t>
            </a:r>
            <a:r>
              <a:rPr lang="cs-CZ" dirty="0">
                <a:latin typeface="Calibri" pitchFamily="34" charset="0"/>
                <a:cs typeface="Calibri" pitchFamily="34" charset="0"/>
              </a:rPr>
              <a:t> (nyní 20%),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    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b</a:t>
            </a:r>
            <a:r>
              <a:rPr lang="cs-CZ" b="1" dirty="0">
                <a:latin typeface="Calibri" pitchFamily="34" charset="0"/>
                <a:cs typeface="Calibri" pitchFamily="34" charset="0"/>
              </a:rPr>
              <a:t>) sníženou</a:t>
            </a:r>
            <a:r>
              <a:rPr lang="cs-CZ" dirty="0">
                <a:latin typeface="Calibri" pitchFamily="34" charset="0"/>
                <a:cs typeface="Calibri" pitchFamily="34" charset="0"/>
              </a:rPr>
              <a:t> (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14%) </a:t>
            </a:r>
          </a:p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některé </a:t>
            </a:r>
            <a:r>
              <a:rPr lang="cs-CZ" dirty="0">
                <a:latin typeface="Calibri" pitchFamily="34" charset="0"/>
                <a:cs typeface="Calibri" pitchFamily="34" charset="0"/>
              </a:rPr>
              <a:t>výrobky či služby jsou od DPH osvobozeny (finanční činnosti, pošta, vzdělávání apod.)</a:t>
            </a:r>
          </a:p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pak </a:t>
            </a:r>
            <a:r>
              <a:rPr lang="cs-CZ" dirty="0">
                <a:latin typeface="Calibri" pitchFamily="34" charset="0"/>
                <a:cs typeface="Calibri" pitchFamily="34" charset="0"/>
              </a:rPr>
              <a:t>tedy kalkulace vypadá takto: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                  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CENA </a:t>
            </a:r>
            <a:r>
              <a:rPr lang="cs-CZ" b="1" dirty="0">
                <a:latin typeface="Calibri" pitchFamily="34" charset="0"/>
                <a:cs typeface="Calibri" pitchFamily="34" charset="0"/>
              </a:rPr>
              <a:t>= NÁKLADY + ZISK + DPH</a:t>
            </a:r>
            <a:r>
              <a:rPr lang="cs-CZ" dirty="0">
                <a:latin typeface="Calibri" pitchFamily="34" charset="0"/>
                <a:cs typeface="Calibri" pitchFamily="34" charset="0"/>
              </a:rPr>
              <a:t> (v tomto případě jde o cenu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s DPH)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52215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47664" y="1556792"/>
            <a:ext cx="6196405" cy="3603812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prodejní </a:t>
            </a:r>
            <a:r>
              <a:rPr lang="cs-CZ" dirty="0">
                <a:latin typeface="Calibri" pitchFamily="34" charset="0"/>
                <a:cs typeface="Calibri" pitchFamily="34" charset="0"/>
              </a:rPr>
              <a:t>cena v obchodním podniku (supermarkety apod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.)</a:t>
            </a:r>
            <a:endParaRPr lang="cs-CZ" dirty="0">
              <a:latin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v </a:t>
            </a:r>
            <a:r>
              <a:rPr lang="cs-CZ" dirty="0">
                <a:latin typeface="Calibri" pitchFamily="34" charset="0"/>
                <a:cs typeface="Calibri" pitchFamily="34" charset="0"/>
              </a:rPr>
              <a:t>takovém podniku řada uvedených nákladů nevzniká, </a:t>
            </a:r>
            <a:r>
              <a:rPr lang="cs-CZ" b="1" dirty="0">
                <a:latin typeface="Calibri" pitchFamily="34" charset="0"/>
                <a:cs typeface="Calibri" pitchFamily="34" charset="0"/>
              </a:rPr>
              <a:t>hlavním nákladem je nákup 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zboží</a:t>
            </a:r>
            <a:endParaRPr lang="cs-CZ" b="1" dirty="0">
              <a:latin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cena </a:t>
            </a:r>
            <a:r>
              <a:rPr lang="cs-CZ" dirty="0">
                <a:latin typeface="Calibri" pitchFamily="34" charset="0"/>
                <a:cs typeface="Calibri" pitchFamily="34" charset="0"/>
              </a:rPr>
              <a:t>se pak kalkuluje takto: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           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PRODEJNÍ </a:t>
            </a:r>
            <a:r>
              <a:rPr lang="cs-CZ" b="1" dirty="0">
                <a:latin typeface="Calibri" pitchFamily="34" charset="0"/>
                <a:cs typeface="Calibri" pitchFamily="34" charset="0"/>
              </a:rPr>
              <a:t>CENA S DANÍ = NÁKUPNÍ CENA BEZ DPH + MARŽE 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+ DPH</a:t>
            </a:r>
            <a:endParaRPr lang="cs-CZ" b="1" dirty="0">
              <a:latin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položka </a:t>
            </a:r>
            <a:r>
              <a:rPr lang="cs-CZ" b="1" dirty="0">
                <a:latin typeface="Calibri" pitchFamily="34" charset="0"/>
                <a:cs typeface="Calibri" pitchFamily="34" charset="0"/>
              </a:rPr>
              <a:t>MARŽE</a:t>
            </a:r>
            <a:r>
              <a:rPr lang="cs-CZ" dirty="0">
                <a:latin typeface="Calibri" pitchFamily="34" charset="0"/>
                <a:cs typeface="Calibri" pitchFamily="34" charset="0"/>
              </a:rPr>
              <a:t> = nepřímé náklady +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zisk</a:t>
            </a:r>
          </a:p>
          <a:p>
            <a:pPr>
              <a:buFontTx/>
              <a:buChar char="-"/>
            </a:pPr>
            <a:endParaRPr lang="cs-CZ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92189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Výnosy 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výnosy </a:t>
            </a:r>
            <a:r>
              <a:rPr lang="cs-CZ" dirty="0">
                <a:latin typeface="Calibri" pitchFamily="34" charset="0"/>
                <a:cs typeface="Calibri" pitchFamily="34" charset="0"/>
              </a:rPr>
              <a:t>vznikají: </a:t>
            </a:r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pPr marL="457200" indent="-457200">
              <a:buAutoNum type="alphaLcParenR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prodejem </a:t>
            </a:r>
            <a:r>
              <a:rPr lang="cs-CZ" dirty="0">
                <a:latin typeface="Calibri" pitchFamily="34" charset="0"/>
                <a:cs typeface="Calibri" pitchFamily="34" charset="0"/>
              </a:rPr>
              <a:t>statků a služeb – tzv. 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tržby</a:t>
            </a:r>
          </a:p>
          <a:p>
            <a:pPr marL="457200" indent="-457200">
              <a:buAutoNum type="alphaLcParenR"/>
            </a:pPr>
            <a:r>
              <a:rPr lang="cs-CZ" dirty="0">
                <a:latin typeface="Calibri" pitchFamily="34" charset="0"/>
                <a:cs typeface="Calibri" pitchFamily="34" charset="0"/>
              </a:rPr>
              <a:t>dalšími způsoby, např. </a:t>
            </a:r>
            <a:r>
              <a:rPr lang="cs-CZ" b="1" dirty="0">
                <a:latin typeface="Calibri" pitchFamily="34" charset="0"/>
                <a:cs typeface="Calibri" pitchFamily="34" charset="0"/>
              </a:rPr>
              <a:t>úroky z 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vkladů</a:t>
            </a:r>
          </a:p>
          <a:p>
            <a:pPr>
              <a:buFontTx/>
              <a:buChar char="-"/>
            </a:pPr>
            <a:r>
              <a:rPr lang="cs-CZ" b="1" dirty="0" smtClean="0">
                <a:latin typeface="Calibri" pitchFamily="34" charset="0"/>
                <a:cs typeface="Calibri" pitchFamily="34" charset="0"/>
              </a:rPr>
              <a:t>TRŽBY </a:t>
            </a:r>
            <a:r>
              <a:rPr lang="cs-CZ" b="1" dirty="0">
                <a:latin typeface="Calibri" pitchFamily="34" charset="0"/>
                <a:cs typeface="Calibri" pitchFamily="34" charset="0"/>
              </a:rPr>
              <a:t>Z PRODEJE </a:t>
            </a:r>
            <a:r>
              <a:rPr lang="cs-CZ" dirty="0">
                <a:latin typeface="Calibri" pitchFamily="34" charset="0"/>
                <a:cs typeface="Calibri" pitchFamily="34" charset="0"/>
              </a:rPr>
              <a:t>= PRODANÉ MNOŽSTVÍ STATKŮ A SLUŽEB krát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CENA</a:t>
            </a:r>
          </a:p>
          <a:p>
            <a:pPr marL="0" indent="0">
              <a:buNone/>
            </a:pPr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5122" name="Picture 2" descr="C:\Users\Acer\AppData\Local\Microsoft\Windows\Temporary Internet Files\Content.IE5\FSRSG8K0\MC900441459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933056"/>
            <a:ext cx="2744788" cy="2744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2332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Špendlík">
  <a:themeElements>
    <a:clrScheme name="Špendlík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Špendlík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Špendlí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23</TotalTime>
  <Words>336</Words>
  <Application>Microsoft Office PowerPoint</Application>
  <PresentationFormat>Předvádění na obrazovce (4:3)</PresentationFormat>
  <Paragraphs>38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Špendlík</vt:lpstr>
      <vt:lpstr>Náklady </vt:lpstr>
      <vt:lpstr>Prezentace aplikace PowerPoint</vt:lpstr>
      <vt:lpstr>Přímé náklady</vt:lpstr>
      <vt:lpstr>Nepřímé (režijní) náklady</vt:lpstr>
      <vt:lpstr>Účetnictví rozlišuje náklady</vt:lpstr>
      <vt:lpstr>Kalkulace </vt:lpstr>
      <vt:lpstr>Prezentace aplikace PowerPoint</vt:lpstr>
      <vt:lpstr>Prezentace aplikace PowerPoint</vt:lpstr>
      <vt:lpstr>Výnosy </vt:lpstr>
      <vt:lpstr>Výnosy lze zvyšovat 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Náklady </dc:title>
  <dc:creator>Matěj</dc:creator>
  <cp:lastModifiedBy>Matěj</cp:lastModifiedBy>
  <cp:revision>4</cp:revision>
  <dcterms:created xsi:type="dcterms:W3CDTF">2012-08-20T07:19:42Z</dcterms:created>
  <dcterms:modified xsi:type="dcterms:W3CDTF">2012-08-20T07:53:47Z</dcterms:modified>
</cp:coreProperties>
</file>