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Náklady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90561" y="184666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VY_32_INOVACE_30 - 17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89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Výnosy lze zvyšovat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cs-CZ" sz="3200" dirty="0" smtClean="0">
                <a:latin typeface="Calibri" pitchFamily="34" charset="0"/>
                <a:cs typeface="Calibri" pitchFamily="34" charset="0"/>
              </a:rPr>
              <a:t>úspěšným prodejem</a:t>
            </a:r>
          </a:p>
          <a:p>
            <a:pPr marL="457200" indent="-457200">
              <a:buAutoNum type="alphaLcParenR"/>
            </a:pPr>
            <a:r>
              <a:rPr lang="cs-CZ" sz="3200" dirty="0">
                <a:latin typeface="Calibri" pitchFamily="34" charset="0"/>
                <a:cs typeface="Calibri" pitchFamily="34" charset="0"/>
              </a:rPr>
              <a:t>zvyšováním ceny</a:t>
            </a:r>
          </a:p>
        </p:txBody>
      </p:sp>
      <p:pic>
        <p:nvPicPr>
          <p:cNvPr id="6146" name="Picture 2" descr="C:\Users\Acer\AppData\Local\Microsoft\Windows\Temporary Internet Files\Content.IE5\XAHUEF3I\MC90043990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5532"/>
            <a:ext cx="2952328" cy="264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5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01208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52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204864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při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výrobě, obchodování, dopravě apod. dochází k spotřebě či opotřebení výrobních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faktorů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pokud tuto spotřebu či opotřebení vyjádříme v penězích, hovoříme 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nákladech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náklady dělíme na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a) přímé a b) nepřímé (režijní)</a:t>
            </a:r>
          </a:p>
        </p:txBody>
      </p:sp>
    </p:spTree>
    <p:extLst>
      <p:ext uri="{BB962C8B-B14F-4D97-AF65-F5344CB8AC3E}">
        <p14:creationId xmlns:p14="http://schemas.microsoft.com/office/powerpoint/2010/main" val="384168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Přímé náklady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můžeme </a:t>
            </a:r>
            <a:r>
              <a:rPr lang="pl-PL" dirty="0">
                <a:latin typeface="Calibri" pitchFamily="34" charset="0"/>
                <a:cs typeface="Calibri" pitchFamily="34" charset="0"/>
              </a:rPr>
              <a:t>je stanovit na každou jednotku (kus, litr apod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můžeme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tedy stanovit, kolik stojí výroba 1 kusu televizoru, 1 litru vína, ale také 1 hodina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práce zaměstnance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apod.</a:t>
            </a:r>
          </a:p>
        </p:txBody>
      </p:sp>
      <p:pic>
        <p:nvPicPr>
          <p:cNvPr id="2050" name="Picture 2" descr="C:\Users\Acer\AppData\Local\Microsoft\Windows\Temporary Internet Files\Content.IE5\XAHUEF3I\MC9002306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15368"/>
            <a:ext cx="2304256" cy="1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60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Nepřímé (režijní) náklady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jsou </a:t>
            </a:r>
            <a:r>
              <a:rPr lang="cs-CZ" dirty="0"/>
              <a:t>dány celkovou částkou, nemůžeme říci, </a:t>
            </a:r>
            <a:r>
              <a:rPr lang="cs-CZ" dirty="0" smtClean="0"/>
              <a:t>kolik </a:t>
            </a:r>
            <a:r>
              <a:rPr lang="cs-CZ" dirty="0"/>
              <a:t>přesně připadá </a:t>
            </a:r>
            <a:r>
              <a:rPr lang="cs-CZ" dirty="0" smtClean="0"/>
              <a:t>na jednotku výrobku</a:t>
            </a:r>
          </a:p>
          <a:p>
            <a:pPr>
              <a:buFontTx/>
              <a:buChar char="-"/>
            </a:pPr>
            <a:r>
              <a:rPr lang="cs-CZ" dirty="0"/>
              <a:t>např. odpisy (zejména daňové odpisy), nájemné (za pronájem budovy), propagace, náklady </a:t>
            </a:r>
            <a:r>
              <a:rPr lang="cs-CZ" dirty="0" smtClean="0"/>
              <a:t>na administrativu</a:t>
            </a:r>
            <a:r>
              <a:rPr lang="cs-CZ" dirty="0"/>
              <a:t>, bankovní poplatky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C:\Users\Acer\AppData\Local\Microsoft\Windows\Temporary Internet Files\Content.IE5\CSMS446R\MC9004042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77072"/>
            <a:ext cx="1990502" cy="199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5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Účetnictví rozlišuje náklady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provozní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souvisejí s provozem podniku při vlastní výrobě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finanční: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náklady spojené s pohybem peněz při platbách: úroky, poplatky za transakce apod.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mimořádné: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při nahodilých událostech, škodách apod.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26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Kalkulace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cena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stanovuje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kalkulací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základní vzorec je vždy stejný: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                </a:t>
            </a: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                     CENA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= NÁKLADY + ZISK</a:t>
            </a:r>
          </a:p>
        </p:txBody>
      </p:sp>
      <p:pic>
        <p:nvPicPr>
          <p:cNvPr id="4098" name="Picture 2" descr="C:\Users\Acer\AppData\Local\Microsoft\Windows\Temporary Internet Files\Content.IE5\8VB5D82P\MC900234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995" y="3933056"/>
            <a:ext cx="2173691" cy="223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13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628800"/>
            <a:ext cx="6196405" cy="360381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cs-CZ" dirty="0">
                <a:latin typeface="Calibri" pitchFamily="34" charset="0"/>
                <a:cs typeface="Calibri" pitchFamily="34" charset="0"/>
              </a:rPr>
              <a:t>ceně se pak v řadě zemí připočítává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daň z přidané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hodnoty</a:t>
            </a:r>
            <a:endParaRPr lang="cs-CZ" b="1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ta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má v ČR dvě sazby: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a) základní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(nyní 20%),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) sníženou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14%)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některé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výrobky či služby jsou od DPH osvobozeny (finanční činnosti, pošta, vzdělávání apod.)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pak </a:t>
            </a:r>
            <a:r>
              <a:rPr lang="cs-CZ" dirty="0">
                <a:latin typeface="Calibri" pitchFamily="34" charset="0"/>
                <a:cs typeface="Calibri" pitchFamily="34" charset="0"/>
              </a:rPr>
              <a:t>tedy kalkulace vypadá takto: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CENA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= NÁKLADY + ZISK + DPH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(v tomto případě jde o cenu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 DPH)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22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556792"/>
            <a:ext cx="6196405" cy="36038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prodejní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cena v obchodním podniku (supermarkety apod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.)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 </a:t>
            </a:r>
            <a:r>
              <a:rPr lang="cs-CZ" dirty="0">
                <a:latin typeface="Calibri" pitchFamily="34" charset="0"/>
                <a:cs typeface="Calibri" pitchFamily="34" charset="0"/>
              </a:rPr>
              <a:t>takovém podniku řada uvedených nákladů nevzniká,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hlavním nákladem je nákup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zboží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cena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pak kalkuluje takto: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         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PRODEJNÍ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CENA S DANÍ = NÁKUPNÍ CENA BEZ DPH + MARŽE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+ DPH</a:t>
            </a:r>
            <a:endParaRPr lang="cs-CZ" b="1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položka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MARŽE</a:t>
            </a:r>
            <a:r>
              <a:rPr lang="cs-CZ" dirty="0">
                <a:latin typeface="Calibri" pitchFamily="34" charset="0"/>
                <a:cs typeface="Calibri" pitchFamily="34" charset="0"/>
              </a:rPr>
              <a:t> = nepřímé náklady +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zisk</a:t>
            </a: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1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Výnosy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výnosy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vznikají: 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prodejem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statků a služeb – tzv.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tržby</a:t>
            </a:r>
          </a:p>
          <a:p>
            <a:pPr marL="457200" indent="-457200">
              <a:buAutoNum type="alphaLcParenR"/>
            </a:pPr>
            <a:r>
              <a:rPr lang="cs-CZ" dirty="0">
                <a:latin typeface="Calibri" pitchFamily="34" charset="0"/>
                <a:cs typeface="Calibri" pitchFamily="34" charset="0"/>
              </a:rPr>
              <a:t>dalšími způsoby, např.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úroky z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vkladů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TRŽBY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Z PRODEJE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= PRODANÉ MNOŽSTVÍ STATKŮ A SLUŽEB krát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CENA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 descr="C:\Users\Acer\AppData\Local\Microsoft\Windows\Temporary Internet Files\Content.IE5\FSRSG8K0\MC9004414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2744788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33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</TotalTime>
  <Words>336</Words>
  <Application>Microsoft Office PowerPoint</Application>
  <PresentationFormat>Předvádění na obrazovce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Špendlík</vt:lpstr>
      <vt:lpstr>Náklady </vt:lpstr>
      <vt:lpstr>Prezentace aplikace PowerPoint</vt:lpstr>
      <vt:lpstr>Přímé náklady</vt:lpstr>
      <vt:lpstr>Nepřímé (režijní) náklady</vt:lpstr>
      <vt:lpstr>Účetnictví rozlišuje náklady</vt:lpstr>
      <vt:lpstr>Kalkulace </vt:lpstr>
      <vt:lpstr>Prezentace aplikace PowerPoint</vt:lpstr>
      <vt:lpstr>Prezentace aplikace PowerPoint</vt:lpstr>
      <vt:lpstr>Výnosy </vt:lpstr>
      <vt:lpstr>Výnosy lze zvyšovat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Náklady </dc:title>
  <dc:creator>Matěj</dc:creator>
  <cp:lastModifiedBy>Matěj</cp:lastModifiedBy>
  <cp:revision>4</cp:revision>
  <dcterms:created xsi:type="dcterms:W3CDTF">2012-08-20T07:19:42Z</dcterms:created>
  <dcterms:modified xsi:type="dcterms:W3CDTF">2012-08-20T07:53:47Z</dcterms:modified>
</cp:coreProperties>
</file>