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Management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470429" y="11663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VY_32_INOVACE_30 - 16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642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2373313"/>
            <a:ext cx="3902075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157192"/>
            <a:ext cx="463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6608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556792"/>
            <a:ext cx="6196405" cy="3603812"/>
          </a:xfrm>
        </p:spPr>
        <p:txBody>
          <a:bodyPr/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řízení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>
                <a:latin typeface="Calibri" pitchFamily="34" charset="0"/>
                <a:cs typeface="Calibri" pitchFamily="34" charset="0"/>
              </a:rPr>
              <a:t>neboli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management</a:t>
            </a:r>
            <a:r>
              <a:rPr lang="cs-CZ" dirty="0">
                <a:latin typeface="Calibri" pitchFamily="34" charset="0"/>
                <a:cs typeface="Calibri" pitchFamily="34" charset="0"/>
              </a:rPr>
              <a:t> – je třeba usměrňovat činnosti podniku tak, aby byl zajištěn jeho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plynulý chod </a:t>
            </a:r>
            <a:r>
              <a:rPr lang="cs-CZ" dirty="0">
                <a:latin typeface="Calibri" pitchFamily="34" charset="0"/>
                <a:cs typeface="Calibri" pitchFamily="34" charset="0"/>
              </a:rPr>
              <a:t>a směřovalo se k vytyčeným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cílům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slovem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management</a:t>
            </a:r>
            <a:r>
              <a:rPr lang="cs-CZ" dirty="0">
                <a:latin typeface="Calibri" pitchFamily="34" charset="0"/>
                <a:cs typeface="Calibri" pitchFamily="34" charset="0"/>
              </a:rPr>
              <a:t> také přeneseně označujeme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skupinu řídících pracovníků </a:t>
            </a:r>
            <a:r>
              <a:rPr lang="cs-CZ" dirty="0">
                <a:latin typeface="Calibri" pitchFamily="34" charset="0"/>
                <a:cs typeface="Calibri" pitchFamily="34" charset="0"/>
              </a:rPr>
              <a:t>(vedení)</a:t>
            </a:r>
          </a:p>
        </p:txBody>
      </p:sp>
      <p:pic>
        <p:nvPicPr>
          <p:cNvPr id="2050" name="Picture 2" descr="C:\Users\Acer\AppData\Local\Microsoft\Windows\Temporary Internet Files\Content.IE5\CSMS446R\MC9002371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414532"/>
            <a:ext cx="2232248" cy="169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90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Rozlišujeme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7"/>
            <a:ext cx="6421328" cy="3603812"/>
          </a:xfrm>
        </p:spPr>
        <p:txBody>
          <a:bodyPr/>
          <a:lstStyle/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koncepční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řízení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(dlouhodobé, na několik let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457200" indent="-457200">
              <a:buAutoNum type="alphaLcParenR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operativní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řízení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(krátkodobé, denní, týdenní, měsíční, čtvrtletní)</a:t>
            </a:r>
          </a:p>
        </p:txBody>
      </p:sp>
      <p:pic>
        <p:nvPicPr>
          <p:cNvPr id="3074" name="Picture 2" descr="C:\Users\Acer\AppData\Local\Microsoft\Windows\Temporary Internet Files\Content.IE5\FSRSG8K0\MC9003327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645024"/>
            <a:ext cx="1015205" cy="2503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07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Řízení má následující složky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2800" dirty="0">
                <a:latin typeface="Calibri" pitchFamily="34" charset="0"/>
                <a:cs typeface="Calibri" pitchFamily="34" charset="0"/>
              </a:rPr>
              <a:t>p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lánování</a:t>
            </a:r>
          </a:p>
          <a:p>
            <a:pPr>
              <a:buFontTx/>
              <a:buChar char="-"/>
            </a:pPr>
            <a:endParaRPr lang="cs-CZ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800" dirty="0">
                <a:latin typeface="Calibri" pitchFamily="34" charset="0"/>
                <a:cs typeface="Calibri" pitchFamily="34" charset="0"/>
              </a:rPr>
              <a:t>o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rganizování</a:t>
            </a:r>
          </a:p>
          <a:p>
            <a:pPr>
              <a:buFontTx/>
              <a:buChar char="-"/>
            </a:pPr>
            <a:endParaRPr lang="cs-CZ" sz="2800" dirty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vedení </a:t>
            </a:r>
            <a:r>
              <a:rPr lang="cs-CZ" sz="2800" dirty="0">
                <a:latin typeface="Calibri" pitchFamily="34" charset="0"/>
                <a:cs typeface="Calibri" pitchFamily="34" charset="0"/>
              </a:rPr>
              <a:t>lidí a jejich 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motivování</a:t>
            </a:r>
          </a:p>
          <a:p>
            <a:pPr>
              <a:buFontTx/>
              <a:buChar char="-"/>
            </a:pPr>
            <a:endParaRPr lang="cs-CZ" sz="2800" dirty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800" dirty="0">
                <a:latin typeface="Calibri" pitchFamily="34" charset="0"/>
                <a:cs typeface="Calibri" pitchFamily="34" charset="0"/>
              </a:rPr>
              <a:t>k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ontrola</a:t>
            </a: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098" name="Picture 2" descr="C:\Users\Acer\AppData\Local\Microsoft\Windows\Temporary Internet Files\Content.IE5\XAHUEF3I\MC9000899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576" y="1865194"/>
            <a:ext cx="1973728" cy="212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69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Plánování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vytyčení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cílů a způsobů, jak jich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dosáhnout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plány se dělí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na: </a:t>
            </a:r>
          </a:p>
          <a:p>
            <a:pPr marL="457200" indent="-457200">
              <a:buAutoNum type="alphaLcParenR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s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trategické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cs-CZ" dirty="0">
                <a:latin typeface="Calibri" pitchFamily="34" charset="0"/>
                <a:cs typeface="Calibri" pitchFamily="34" charset="0"/>
              </a:rPr>
              <a:t>dlouhodobé, na několik let, např.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v </a:t>
            </a:r>
            <a:r>
              <a:rPr lang="cs-CZ" dirty="0">
                <a:latin typeface="Calibri" pitchFamily="34" charset="0"/>
                <a:cs typeface="Calibri" pitchFamily="34" charset="0"/>
              </a:rPr>
              <a:t>energetice o pět let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taktické </a:t>
            </a:r>
            <a:r>
              <a:rPr lang="cs-CZ" dirty="0">
                <a:latin typeface="Calibri" pitchFamily="34" charset="0"/>
                <a:cs typeface="Calibri" pitchFamily="34" charset="0"/>
              </a:rPr>
              <a:t>(střednědobé, na jeden nebo více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let)</a:t>
            </a:r>
          </a:p>
          <a:p>
            <a:pPr marL="457200" indent="-457200">
              <a:buAutoNum type="alphaLcParenR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o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perativní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(krátkodobé</a:t>
            </a:r>
            <a:r>
              <a:rPr lang="cs-CZ" dirty="0">
                <a:latin typeface="Calibri" pitchFamily="34" charset="0"/>
                <a:cs typeface="Calibri" pitchFamily="34" charset="0"/>
              </a:rPr>
              <a:t>, na den, týden,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měsíc)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163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Organizování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2276872"/>
            <a:ext cx="6196405" cy="3603812"/>
          </a:xfrm>
        </p:spPr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určuje </a:t>
            </a:r>
            <a:r>
              <a:rPr lang="pl-PL" dirty="0"/>
              <a:t>se, jak bude podnik </a:t>
            </a:r>
            <a:r>
              <a:rPr lang="pl-PL" dirty="0" smtClean="0"/>
              <a:t>organizován</a:t>
            </a:r>
          </a:p>
          <a:p>
            <a:pPr marL="457200" indent="-457200">
              <a:buAutoNum type="alphaLcParenR"/>
            </a:pPr>
            <a:r>
              <a:rPr lang="pl-PL" b="1" dirty="0" smtClean="0"/>
              <a:t>podnik</a:t>
            </a:r>
            <a:r>
              <a:rPr lang="pl-PL" dirty="0"/>
              <a:t>, ten se (je-li větší) dělí na </a:t>
            </a:r>
            <a:r>
              <a:rPr lang="pl-PL" dirty="0" smtClean="0"/>
              <a:t>jednotlivé</a:t>
            </a:r>
          </a:p>
          <a:p>
            <a:pPr marL="457200" indent="-457200">
              <a:buAutoNum type="alphaLcParenR"/>
            </a:pPr>
            <a:r>
              <a:rPr lang="cs-CZ" b="1" dirty="0" smtClean="0"/>
              <a:t>závody </a:t>
            </a:r>
            <a:r>
              <a:rPr lang="cs-CZ" b="1" dirty="0"/>
              <a:t>a </a:t>
            </a:r>
            <a:r>
              <a:rPr lang="cs-CZ" b="1" dirty="0" smtClean="0"/>
              <a:t>provozy </a:t>
            </a:r>
            <a:r>
              <a:rPr lang="cs-CZ" dirty="0" smtClean="0"/>
              <a:t>→ </a:t>
            </a:r>
            <a:r>
              <a:rPr lang="pl-PL" b="1" dirty="0"/>
              <a:t>dílny</a:t>
            </a:r>
            <a:r>
              <a:rPr lang="pl-PL" dirty="0"/>
              <a:t> (které se skládají z pracovišť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r>
              <a:rPr lang="pl-PL" dirty="0" smtClean="0"/>
              <a:t>dále </a:t>
            </a:r>
            <a:r>
              <a:rPr lang="pl-PL" dirty="0"/>
              <a:t>se určuje průběh </a:t>
            </a:r>
            <a:r>
              <a:rPr lang="pl-PL" dirty="0" smtClean="0"/>
              <a:t>činností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122" name="Picture 2" descr="C:\Users\Acer\AppData\Local\Microsoft\Windows\Temporary Internet Files\Content.IE5\XAHUEF3I\MC9003009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1728192" cy="208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077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Vedení lidí a motivování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565344" cy="4046047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jde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o stimuly, které zaměstnance vybízejí k tomu, aby pracovali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co nejefektivněji </a:t>
            </a:r>
            <a:r>
              <a:rPr lang="cs-CZ" dirty="0">
                <a:latin typeface="Calibri" pitchFamily="34" charset="0"/>
                <a:cs typeface="Calibri" pitchFamily="34" charset="0"/>
              </a:rPr>
              <a:t>a na základě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pokynů</a:t>
            </a:r>
          </a:p>
          <a:p>
            <a:pPr marL="457200" indent="-457200">
              <a:buAutoNum type="alphaLcParenR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p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ozitivní motivace</a:t>
            </a:r>
          </a:p>
          <a:p>
            <a:pPr marL="457200" indent="-457200">
              <a:buAutoNum type="alphaLcParenR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n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egativní motivace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motivy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se vytvářejí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pomocí: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a) hmotných podnětů </a:t>
            </a:r>
            <a:r>
              <a:rPr lang="cs-CZ" dirty="0">
                <a:latin typeface="Calibri" pitchFamily="34" charset="0"/>
                <a:cs typeface="Calibri" pitchFamily="34" charset="0"/>
              </a:rPr>
              <a:t>(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pozitivní motivace</a:t>
            </a:r>
            <a:r>
              <a:rPr lang="cs-CZ" dirty="0">
                <a:latin typeface="Calibri" pitchFamily="34" charset="0"/>
                <a:cs typeface="Calibri" pitchFamily="34" charset="0"/>
              </a:rPr>
              <a:t>: mzda, peněžité a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věcné odměny; 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negativní motivace</a:t>
            </a:r>
            <a:r>
              <a:rPr lang="cs-CZ" dirty="0">
                <a:latin typeface="Calibri" pitchFamily="34" charset="0"/>
                <a:cs typeface="Calibri" pitchFamily="34" charset="0"/>
              </a:rPr>
              <a:t>: srážky ze mzdy a pokuty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0" indent="0">
              <a:buNone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) morálních podnětů </a:t>
            </a:r>
            <a:r>
              <a:rPr lang="cs-CZ" dirty="0">
                <a:latin typeface="Calibri" pitchFamily="34" charset="0"/>
                <a:cs typeface="Calibri" pitchFamily="34" charset="0"/>
              </a:rPr>
              <a:t>(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pozitivní motivace</a:t>
            </a:r>
            <a:r>
              <a:rPr lang="cs-CZ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0" indent="0">
              <a:buNone/>
            </a:pPr>
            <a:r>
              <a:rPr lang="cs-CZ" dirty="0">
                <a:latin typeface="Calibri" pitchFamily="34" charset="0"/>
                <a:cs typeface="Calibri" pitchFamily="34" charset="0"/>
              </a:rPr>
              <a:t>pochvaly, diplomy, vyznamenání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negativní motivace</a:t>
            </a:r>
            <a:r>
              <a:rPr lang="cs-CZ" dirty="0">
                <a:latin typeface="Calibri" pitchFamily="34" charset="0"/>
                <a:cs typeface="Calibri" pitchFamily="34" charset="0"/>
              </a:rPr>
              <a:t>: pokárání, důtky)</a:t>
            </a:r>
          </a:p>
        </p:txBody>
      </p:sp>
    </p:spTree>
    <p:extLst>
      <p:ext uri="{BB962C8B-B14F-4D97-AF65-F5344CB8AC3E}">
        <p14:creationId xmlns:p14="http://schemas.microsoft.com/office/powerpoint/2010/main" val="151391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Kontrola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zjišťuje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skutečný stav a porovnává ho se stavem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plánovaným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pokud dochází k výraznějším odchylkám, zjišťují se příčiny a přijímají se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opatření</a:t>
            </a:r>
          </a:p>
          <a:p>
            <a:pPr>
              <a:buFontTx/>
              <a:buChar char="-"/>
            </a:pP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46" name="Picture 2" descr="C:\Users\Acer\AppData\Local\Microsoft\Windows\Temporary Internet Files\Content.IE5\8VB5D82P\MC9002003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95433"/>
            <a:ext cx="1596901" cy="211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981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Rozhodování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na </a:t>
            </a:r>
            <a:r>
              <a:rPr lang="cs-CZ" dirty="0"/>
              <a:t>každé úrovni (od plánování po kontrolu) dochází k přijetí </a:t>
            </a:r>
            <a:r>
              <a:rPr lang="cs-CZ" dirty="0" smtClean="0"/>
              <a:t>rozhodnutí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170" name="Picture 2" descr="C:\Users\Acer\AppData\Local\Microsoft\Windows\Temporary Internet Files\Content.IE5\XAHUEF3I\MC9002959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284984"/>
            <a:ext cx="30734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576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</TotalTime>
  <Words>273</Words>
  <Application>Microsoft Office PowerPoint</Application>
  <PresentationFormat>Předvádění na obrazovce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Špendlík</vt:lpstr>
      <vt:lpstr>Management</vt:lpstr>
      <vt:lpstr>Prezentace aplikace PowerPoint</vt:lpstr>
      <vt:lpstr>Rozlišujeme </vt:lpstr>
      <vt:lpstr>Řízení má následující složky</vt:lpstr>
      <vt:lpstr>Plánování </vt:lpstr>
      <vt:lpstr>Organizování </vt:lpstr>
      <vt:lpstr>Vedení lidí a motivování</vt:lpstr>
      <vt:lpstr>Kontrola </vt:lpstr>
      <vt:lpstr>Rozhodování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Matěj</dc:creator>
  <cp:lastModifiedBy>Matěj</cp:lastModifiedBy>
  <cp:revision>3</cp:revision>
  <dcterms:created xsi:type="dcterms:W3CDTF">2012-08-20T06:51:59Z</dcterms:created>
  <dcterms:modified xsi:type="dcterms:W3CDTF">2012-08-20T07:18:58Z</dcterms:modified>
</cp:coreProperties>
</file>