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Daňová soustava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00192" y="11663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VY_32_INOVACE_30 - 13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007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Spotřební daň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jejich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předmětem jsou vybrané výrobky: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minerální oleje (hlavně výrobky z ropy), líh a lihoviny,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pivo, víno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a tabákové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výrobky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plátcem </a:t>
            </a:r>
            <a:r>
              <a:rPr lang="cs-CZ" dirty="0">
                <a:latin typeface="Calibri" pitchFamily="34" charset="0"/>
                <a:cs typeface="Calibri" pitchFamily="34" charset="0"/>
              </a:rPr>
              <a:t>je výrobce a prodejce, poplatníkem koncový zákazník</a:t>
            </a:r>
          </a:p>
        </p:txBody>
      </p:sp>
    </p:spTree>
    <p:extLst>
      <p:ext uri="{BB962C8B-B14F-4D97-AF65-F5344CB8AC3E}">
        <p14:creationId xmlns:p14="http://schemas.microsoft.com/office/powerpoint/2010/main" val="3150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373313"/>
            <a:ext cx="39020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229200"/>
            <a:ext cx="4639458" cy="841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44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Daně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421328" cy="390203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zákonem </a:t>
            </a:r>
            <a:r>
              <a:rPr lang="cs-CZ" dirty="0">
                <a:latin typeface="Calibri" pitchFamily="34" charset="0"/>
                <a:cs typeface="Calibri" pitchFamily="34" charset="0"/>
              </a:rPr>
              <a:t>určená, povinná a nenávratná platba do státního rozpočtu vybíraná od právnických i fyzických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osob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jsou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placeny pravidelně nebo při určitých událostech (dědická,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darovací…)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daně </a:t>
            </a:r>
            <a:r>
              <a:rPr lang="cs-CZ" dirty="0">
                <a:latin typeface="Calibri" pitchFamily="34" charset="0"/>
                <a:cs typeface="Calibri" pitchFamily="34" charset="0"/>
              </a:rPr>
              <a:t>jsou dnes obvykle placeny v penězích, dříve byly běžné ve formě naturálií či roboty</a:t>
            </a:r>
          </a:p>
        </p:txBody>
      </p:sp>
    </p:spTree>
    <p:extLst>
      <p:ext uri="{BB962C8B-B14F-4D97-AF65-F5344CB8AC3E}">
        <p14:creationId xmlns:p14="http://schemas.microsoft.com/office/powerpoint/2010/main" val="1976836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Dělení daní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daně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přímé </a:t>
            </a:r>
            <a:r>
              <a:rPr lang="cs-CZ" dirty="0">
                <a:latin typeface="Calibri" pitchFamily="34" charset="0"/>
                <a:cs typeface="Calibri" pitchFamily="34" charset="0"/>
              </a:rPr>
              <a:t>– placené přímo fyzickými a právnickými osobami. Zejména daně z příjmu (důchodové), daně z majetku 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dědické</a:t>
            </a:r>
          </a:p>
          <a:p>
            <a:pPr marL="457200" indent="-457200">
              <a:buAutoNum type="alphaLcParenR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daně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nepřímé </a:t>
            </a:r>
            <a:r>
              <a:rPr lang="cs-CZ" dirty="0">
                <a:latin typeface="Calibri" pitchFamily="34" charset="0"/>
                <a:cs typeface="Calibri" pitchFamily="34" charset="0"/>
              </a:rPr>
              <a:t>– připočítávané k cenám zboží a služeb. Do státního rozpočtu je odvádějí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prodávající (DPH </a:t>
            </a:r>
            <a:r>
              <a:rPr lang="cs-CZ" dirty="0">
                <a:latin typeface="Calibri" pitchFamily="34" charset="0"/>
                <a:cs typeface="Calibri" pitchFamily="34" charset="0"/>
              </a:rPr>
              <a:t>a spotřební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daně).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1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Daně přímé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daně </a:t>
            </a:r>
            <a:r>
              <a:rPr lang="cs-CZ" dirty="0">
                <a:latin typeface="Calibri" pitchFamily="34" charset="0"/>
                <a:cs typeface="Calibri" pitchFamily="34" charset="0"/>
              </a:rPr>
              <a:t>z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příjmu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fyzické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osoby, právnické osoby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rážková daň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silniční daň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aň z nemovitosti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aň dědická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aň darovací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aň z převodu nemovitosti</a:t>
            </a:r>
          </a:p>
        </p:txBody>
      </p:sp>
      <p:pic>
        <p:nvPicPr>
          <p:cNvPr id="2050" name="Picture 2" descr="C:\Users\Acer\AppData\Local\Microsoft\Windows\Temporary Internet Files\Content.IE5\FSRSG8K0\MC9001965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140968"/>
            <a:ext cx="2057168" cy="231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511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Daně nepřímé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DPH (daň z přidané hodnoty) </a:t>
            </a: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sz="28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spotřební daň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9" name="Picture 5" descr="C:\Users\Acer\AppData\Local\Microsoft\Windows\Temporary Internet Files\Content.IE5\CSMS446R\MC9002304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2976"/>
            <a:ext cx="2019516" cy="24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55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Správa daní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správu daní upravuje zákon s názvem Daňový řád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aň vybírá správce daně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právce daně = finanční úřad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u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právnických osob v místě sídla 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u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fyzických v místě bydliště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6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Daňové přiznání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podává se za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zdaňovací období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m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ůže být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roční, čtvrtletní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nebo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měsíční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k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aždá daň má stanovený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termín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přiznání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aňové přiznání určuje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daňovou povinnost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(výše odvodu do státního rozpočtu)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644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Daň z příjmu fyzických osob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844824"/>
            <a:ext cx="6480720" cy="4248471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sazba činí 15% z upraveného základu daně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zákon o daních z příjmu rozlišuje 5 skupin příjmů:</a:t>
            </a: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příjmy ze závislé činnosti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(hlavně mzda, ale i příjmy společníků v s.r.o. nebo komanditistů v k.s.)</a:t>
            </a: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příjmy z podnikání a z jiné samostatné výdělečné činnosti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(včetně prodeje autorských práv a umělecké činnosti)</a:t>
            </a: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příjmy z kapitálového majetku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(hlavně úroky)</a:t>
            </a: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příjmy z pronájmu</a:t>
            </a: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ostatní příjmy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(příležitostné příjmy, příjmy z prodeje bytů, výhry v loteriích...)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00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DPH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současné době v ČR existují 2 sazby této daně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základní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(20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%) – od 1. 1. 2013 (21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%) </a:t>
            </a:r>
            <a:r>
              <a:rPr lang="cs-CZ" sz="3000" b="1" dirty="0" smtClean="0">
                <a:latin typeface="Calibri" pitchFamily="34" charset="0"/>
                <a:cs typeface="Calibri" pitchFamily="34" charset="0"/>
              </a:rPr>
              <a:t>?</a:t>
            </a:r>
            <a:endParaRPr lang="cs-CZ" sz="3000" b="1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snížená</a:t>
            </a:r>
            <a:r>
              <a:rPr lang="cs-CZ" dirty="0">
                <a:latin typeface="Calibri" pitchFamily="34" charset="0"/>
                <a:cs typeface="Calibri" pitchFamily="34" charset="0"/>
              </a:rPr>
              <a:t> (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14%: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potraviny, knihy, kulturní akce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 – od 1. 1. 2013 (15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%)</a:t>
            </a:r>
            <a:r>
              <a:rPr lang="cs-CZ" sz="3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3000" b="1" dirty="0" smtClean="0">
                <a:latin typeface="Calibri" pitchFamily="34" charset="0"/>
                <a:cs typeface="Calibri" pitchFamily="34" charset="0"/>
              </a:rPr>
              <a:t>?</a:t>
            </a:r>
            <a:endParaRPr lang="cs-CZ" sz="300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plátce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daně musí být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registrován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tuto povinnost mají fyzické či právnické osoby, jejichž obrat přesáhl za předcházejících 12 měsíců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1 milion </a:t>
            </a:r>
            <a:r>
              <a:rPr lang="cs-CZ" dirty="0">
                <a:latin typeface="Calibri" pitchFamily="34" charset="0"/>
                <a:cs typeface="Calibri" pitchFamily="34" charset="0"/>
              </a:rPr>
              <a:t>korun</a:t>
            </a:r>
          </a:p>
        </p:txBody>
      </p:sp>
    </p:spTree>
    <p:extLst>
      <p:ext uri="{BB962C8B-B14F-4D97-AF65-F5344CB8AC3E}">
        <p14:creationId xmlns:p14="http://schemas.microsoft.com/office/powerpoint/2010/main" val="101384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29</TotalTime>
  <Words>389</Words>
  <Application>Microsoft Office PowerPoint</Application>
  <PresentationFormat>Předvádění na obrazovce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Špendlík</vt:lpstr>
      <vt:lpstr>Daňová soustava</vt:lpstr>
      <vt:lpstr>Daně </vt:lpstr>
      <vt:lpstr>Dělení daní</vt:lpstr>
      <vt:lpstr>Daně přímé</vt:lpstr>
      <vt:lpstr>Daně nepřímé</vt:lpstr>
      <vt:lpstr>Správa daní</vt:lpstr>
      <vt:lpstr>Daňové přiznání</vt:lpstr>
      <vt:lpstr>Daň z příjmu fyzických osob</vt:lpstr>
      <vt:lpstr>DPH</vt:lpstr>
      <vt:lpstr>Spotřební daň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soustava</dc:title>
  <dc:creator>Matěj</dc:creator>
  <cp:lastModifiedBy>Matěj</cp:lastModifiedBy>
  <cp:revision>6</cp:revision>
  <dcterms:created xsi:type="dcterms:W3CDTF">2012-07-27T18:11:45Z</dcterms:created>
  <dcterms:modified xsi:type="dcterms:W3CDTF">2012-08-20T07:38:40Z</dcterms:modified>
</cp:coreProperties>
</file>