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Osobní finance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32124" y="1846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VY_32_INOVACE_30 - 10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12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ředlužení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situace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kdy domácnost nemůže splácet dluh ze svého měsíčního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příjmu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pokud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dluh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nesplácíme: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upomínka, vymáhání nesplaceného dluhu, soudní nařízení, exekuce </a:t>
            </a:r>
          </a:p>
          <a:p>
            <a:pPr marL="1417320" lvl="4" indent="0">
              <a:buNone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	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 descr="C:\Users\Acer\AppData\Local\Microsoft\Windows\Temporary Internet Files\Content.IE5\FSRSG8K0\MC90029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293096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14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Oddlužení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493336" cy="3974039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situace, kdy občan není ani při nejlepší vůli schopen splácet své dluhy</a:t>
            </a:r>
          </a:p>
          <a:p>
            <a:pPr>
              <a:buFontTx/>
              <a:buChar char="-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je to možnost určená pouze pro občany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pouze jednou za život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nutné žádat soud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musí splatit alespoň 30% z každého dluhu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dlužníkovi 5 let zbývá pouze životní minimum a náklady na bydlení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zbytek příjmů je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zasílán věřitelům</a:t>
            </a:r>
          </a:p>
          <a:p>
            <a:pPr>
              <a:buFontTx/>
              <a:buChar char="-"/>
            </a:pPr>
            <a:r>
              <a:rPr lang="pl-PL" dirty="0">
                <a:latin typeface="Calibri" pitchFamily="34" charset="0"/>
                <a:cs typeface="Calibri" pitchFamily="34" charset="0"/>
              </a:rPr>
              <a:t>po 5 letech je zbytek dluhů prominut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6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229200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46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Osobní (domácí) rozpočet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dvě </a:t>
            </a:r>
            <a:r>
              <a:rPr lang="cs-CZ" dirty="0">
                <a:latin typeface="Calibri" pitchFamily="34" charset="0"/>
                <a:cs typeface="Calibri" pitchFamily="34" charset="0"/>
              </a:rPr>
              <a:t>základní položky: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příjmy a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výdaje</a:t>
            </a:r>
          </a:p>
          <a:p>
            <a:pPr>
              <a:buFontTx/>
              <a:buChar char="-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příjmy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dělíme na pravidelné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nepravidelné</a:t>
            </a:r>
          </a:p>
          <a:p>
            <a:pPr>
              <a:buFontTx/>
              <a:buChar char="-"/>
            </a:pPr>
            <a:endParaRPr lang="pl-PL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pl-PL" b="1" dirty="0" smtClean="0">
                <a:latin typeface="Calibri" pitchFamily="34" charset="0"/>
                <a:cs typeface="Calibri" pitchFamily="34" charset="0"/>
              </a:rPr>
              <a:t>výdaje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dirty="0">
                <a:latin typeface="Calibri" pitchFamily="34" charset="0"/>
                <a:cs typeface="Calibri" pitchFamily="34" charset="0"/>
              </a:rPr>
              <a:t>dělíme na pevné a kontrolovatelné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71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Příjmy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565344" cy="390203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pravidelné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– mzdy, příjmy z podnikání, sociální příjmy (důchod, sociální dávky, přídavky na děti apod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nepravidelné</a:t>
            </a:r>
            <a:r>
              <a:rPr lang="cs-CZ" dirty="0">
                <a:latin typeface="Calibri" pitchFamily="34" charset="0"/>
                <a:cs typeface="Calibri" pitchFamily="34" charset="0"/>
              </a:rPr>
              <a:t> – příjmy, které určitě obdržíme, ale jejich výše kolísá a nedostáváme je vždy v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stejnou dobu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odměny, úroky z vkladů, příjmy z cenných papírů či z autorských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práv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jednorázové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(např. z prodeje majetku), ale ty do osobního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rozpočtu nezahrnujeme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(slouží buď k jednorázovým výdajům nebo jako rezerva)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55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Výdaje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pevné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– opakují se a je obtížné je snížit: nájemné, splátky půjček, hypotéky apod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kontrolovatelné</a:t>
            </a:r>
            <a:r>
              <a:rPr lang="cs-CZ" dirty="0">
                <a:latin typeface="Calibri" pitchFamily="34" charset="0"/>
                <a:cs typeface="Calibri" pitchFamily="34" charset="0"/>
              </a:rPr>
              <a:t> – můžeme je bezprostředně omezit: náklady na jídlo, telefon, oblečení,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opravy, benzin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případně výdaje na zábavu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cestování</a:t>
            </a: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jednorázové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(obvykle za delší dobu, jako koupě auta,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domácích spotřebičů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dovolené...), i u nich můžeme ovlivnit jejich výši</a:t>
            </a:r>
          </a:p>
        </p:txBody>
      </p:sp>
    </p:spTree>
    <p:extLst>
      <p:ext uri="{BB962C8B-B14F-4D97-AF65-F5344CB8AC3E}">
        <p14:creationId xmlns:p14="http://schemas.microsoft.com/office/powerpoint/2010/main" val="2105711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Poměr mezi P a V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endParaRPr lang="cs-CZ" dirty="0" smtClean="0"/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přebytek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 	P </a:t>
            </a:r>
            <a:r>
              <a:rPr lang="cs-CZ" dirty="0">
                <a:latin typeface="Calibri" pitchFamily="34" charset="0"/>
                <a:cs typeface="Calibri" pitchFamily="34" charset="0"/>
              </a:rPr>
              <a:t>&gt; V (lze spořit či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investovat)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deficit 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   	P &lt; V (nutno krýt z rezerv, půjčky…)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vyrovnaný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P = V </a:t>
            </a:r>
          </a:p>
          <a:p>
            <a:pPr marL="457200" indent="-457200">
              <a:buAutoNum type="alphaLcParenR"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6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Osobní aktiva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majetek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který nám může přinášet další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příjmy: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finanční aktiva;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nemovitosti, které vytvářejí příjem; autorská práva a patenty; majetek, který stoupá v ceně a je dobře prodejný </a:t>
            </a:r>
          </a:p>
        </p:txBody>
      </p:sp>
    </p:spTree>
    <p:extLst>
      <p:ext uri="{BB962C8B-B14F-4D97-AF65-F5344CB8AC3E}">
        <p14:creationId xmlns:p14="http://schemas.microsoft.com/office/powerpoint/2010/main" val="388515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Osobní pasiva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majetek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který vytváří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výdaje: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nemovitosti, automobil k osobní potřebě, osobní spotřební předměty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1026" name="Picture 2" descr="C:\Users\Acer\AppData\Local\Microsoft\Windows\Temporary Internet Files\Content.IE5\CSMS446R\MC9002330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1768475" cy="19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53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 s přebytkem 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můžeme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investovat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bankovní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vklady, stavební spoření, penzijní připojištění, soukromé životní pojištění, podílové fondy, dluhopisy, akcie, investice do majetku, investice do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podnikání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3" descr="C:\Users\Acer\AppData\Local\Microsoft\Windows\Temporary Internet Files\Content.IE5\CSMS446R\MC90029972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21088"/>
            <a:ext cx="1685925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06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 s deficitem 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snížení výdajů </a:t>
            </a:r>
            <a:r>
              <a:rPr lang="cs-CZ" dirty="0">
                <a:latin typeface="Calibri" pitchFamily="34" charset="0"/>
                <a:cs typeface="Calibri" pitchFamily="34" charset="0"/>
              </a:rPr>
              <a:t>- kromě jiného je užitečné uvědomit si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své návyky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při utrácení peněz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zvýšení příjmů </a:t>
            </a:r>
            <a:r>
              <a:rPr lang="cs-CZ" dirty="0">
                <a:latin typeface="Calibri" pitchFamily="34" charset="0"/>
                <a:cs typeface="Calibri" pitchFamily="34" charset="0"/>
              </a:rPr>
              <a:t>- druhé zaměstnání, brigáda, odprodat část majetku, změna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zaměstnání, popř.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zadlužení</a:t>
            </a: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„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dobrý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dluh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“ (úvěr skutečně potřebujeme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„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špatný dluh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“ (ve skutečnosti 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nepotřebujeme)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73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38</TotalTime>
  <Words>393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Špendlík</vt:lpstr>
      <vt:lpstr>Osobní finance</vt:lpstr>
      <vt:lpstr>Osobní (domácí) rozpočet</vt:lpstr>
      <vt:lpstr>Příjmy </vt:lpstr>
      <vt:lpstr>Výdaje</vt:lpstr>
      <vt:lpstr>Poměr mezi P a V</vt:lpstr>
      <vt:lpstr>Osobní aktiva</vt:lpstr>
      <vt:lpstr>Osobní pasiva</vt:lpstr>
      <vt:lpstr>Co s přebytkem ?</vt:lpstr>
      <vt:lpstr>Co s deficitem ?</vt:lpstr>
      <vt:lpstr>Předlužení</vt:lpstr>
      <vt:lpstr>Oddlužení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Osobní finance</dc:title>
  <dc:creator>Matěj</dc:creator>
  <cp:lastModifiedBy>Matěj</cp:lastModifiedBy>
  <cp:revision>6</cp:revision>
  <dcterms:created xsi:type="dcterms:W3CDTF">2012-07-25T06:04:37Z</dcterms:created>
  <dcterms:modified xsi:type="dcterms:W3CDTF">2012-08-11T08:04:45Z</dcterms:modified>
</cp:coreProperties>
</file>