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74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891821" y="5617774"/>
            <a:ext cx="7382935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989952" y="1016990"/>
            <a:ext cx="7179733" cy="4831643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990600" y="1009650"/>
            <a:ext cx="7179733" cy="4831643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769521" y="702069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7855433" y="749720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27201" y="1794935"/>
            <a:ext cx="5723468" cy="1828090"/>
          </a:xfrm>
        </p:spPr>
        <p:txBody>
          <a:bodyPr anchor="b">
            <a:normAutofit/>
          </a:bodyPr>
          <a:lstStyle>
            <a:lvl1pPr>
              <a:defRPr sz="480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27200" y="3736622"/>
            <a:ext cx="5712179" cy="1524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70676" y="535759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174044" y="5357592"/>
            <a:ext cx="5034845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13930" y="5357592"/>
            <a:ext cx="554023" cy="365125"/>
          </a:xfrm>
        </p:spPr>
        <p:txBody>
          <a:bodyPr/>
          <a:lstStyle>
            <a:lvl1pPr algn="ctr">
              <a:defRPr/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1" y="925690"/>
            <a:ext cx="1430867" cy="4763911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8221" y="1106312"/>
            <a:ext cx="5178779" cy="440266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979" y="2239430"/>
            <a:ext cx="6254044" cy="1362075"/>
          </a:xfrm>
        </p:spPr>
        <p:txBody>
          <a:bodyPr anchor="b"/>
          <a:lstStyle>
            <a:lvl1pPr algn="ctr">
              <a:defRPr sz="4000" b="0" cap="none" baseline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6267" y="3725334"/>
            <a:ext cx="6231467" cy="1309511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98448" y="2121407"/>
            <a:ext cx="3200400" cy="360273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63440" y="2119313"/>
            <a:ext cx="3200400" cy="3605212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57869" y="2122312"/>
            <a:ext cx="2939521" cy="820208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10669" y="2122311"/>
            <a:ext cx="2944368" cy="822960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98448" y="2944368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45151" y="2944813"/>
            <a:ext cx="3227832" cy="2779776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1" name="Freeform 1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Rectangle 16"/>
          <p:cNvSpPr/>
          <p:nvPr/>
        </p:nvSpPr>
        <p:spPr>
          <a:xfrm rot="60000">
            <a:off x="4471416" y="603504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/>
        </p:nvSpPr>
        <p:spPr>
          <a:xfrm rot="21540000">
            <a:off x="749808" y="576072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9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8976" y="2020042"/>
            <a:ext cx="3064827" cy="1503037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 rot="60000">
            <a:off x="4854291" y="1150993"/>
            <a:ext cx="3020792" cy="4625489"/>
          </a:xfrm>
        </p:spPr>
        <p:txBody>
          <a:bodyPr anchor="ctr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4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48125" y="3623748"/>
            <a:ext cx="3048891" cy="2100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1698" y="5885672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54" y="5829261"/>
            <a:ext cx="3522607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57313" y="5896961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1" name="Freeform 30"/>
          <p:cNvSpPr/>
          <p:nvPr/>
        </p:nvSpPr>
        <p:spPr>
          <a:xfrm rot="10800000">
            <a:off x="632177" y="6058038"/>
            <a:ext cx="772160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 rot="21540000">
            <a:off x="749204" y="576868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/>
        </p:nvSpPr>
        <p:spPr>
          <a:xfrm rot="21540000">
            <a:off x="745058" y="575769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Rectangle 28"/>
          <p:cNvSpPr/>
          <p:nvPr/>
        </p:nvSpPr>
        <p:spPr>
          <a:xfrm rot="60000">
            <a:off x="4468872" y="605163"/>
            <a:ext cx="3788941" cy="5722296"/>
          </a:xfrm>
          <a:prstGeom prst="rect">
            <a:avLst/>
          </a:prstGeom>
          <a:solidFill>
            <a:schemeClr val="bg1"/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Rectangle 29"/>
          <p:cNvSpPr/>
          <p:nvPr/>
        </p:nvSpPr>
        <p:spPr>
          <a:xfrm rot="60000">
            <a:off x="4464768" y="603920"/>
            <a:ext cx="3788941" cy="5722296"/>
          </a:xfrm>
          <a:prstGeom prst="rect">
            <a:avLst/>
          </a:prstGeom>
          <a:blipFill dpi="0" rotWithShape="1">
            <a:blip r:embed="rId2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1435684">
            <a:off x="2371106" y="293953"/>
            <a:ext cx="567831" cy="567830"/>
          </a:xfrm>
          <a:prstGeom prst="rect">
            <a:avLst/>
          </a:prstGeom>
          <a:noFill/>
        </p:spPr>
      </p:pic>
      <p:pic>
        <p:nvPicPr>
          <p:cNvPr id="15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4096196">
            <a:off x="6279647" y="333163"/>
            <a:ext cx="566928" cy="566928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-60000">
            <a:off x="1106424" y="2020824"/>
            <a:ext cx="3063240" cy="1499616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60000">
            <a:off x="4898615" y="1207272"/>
            <a:ext cx="2913863" cy="4539412"/>
          </a:xfrm>
          <a:ln w="101600" cap="rnd">
            <a:solidFill>
              <a:srgbClr val="FFFFFF"/>
            </a:solidFill>
          </a:ln>
          <a:effectLst>
            <a:outerShdw blurRad="889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 rot="-60000">
            <a:off x="1152144" y="3621024"/>
            <a:ext cx="3044952" cy="210312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60000">
            <a:off x="6345936" y="5888737"/>
            <a:ext cx="1213821" cy="365125"/>
          </a:xfrm>
        </p:spPr>
        <p:txBody>
          <a:bodyPr/>
          <a:lstStyle/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 rot="-60000">
            <a:off x="914569" y="5831037"/>
            <a:ext cx="331904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 rot="60000">
            <a:off x="7562089" y="5900026"/>
            <a:ext cx="554023" cy="365125"/>
          </a:xfrm>
        </p:spPr>
        <p:txBody>
          <a:bodyPr/>
          <a:lstStyle/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3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4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0" y="0"/>
            <a:ext cx="9144000" cy="6858000"/>
            <a:chOff x="0" y="0"/>
            <a:chExt cx="9144000" cy="6858000"/>
          </a:xfrm>
        </p:grpSpPr>
        <p:sp>
          <p:nvSpPr>
            <p:cNvPr id="8" name="Rectangle 7"/>
            <p:cNvSpPr/>
            <p:nvPr/>
          </p:nvSpPr>
          <p:spPr>
            <a:xfrm>
              <a:off x="0" y="0"/>
              <a:ext cx="71628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1765"/>
                  </a:srgbClr>
                </a:gs>
                <a:gs pos="60000">
                  <a:srgbClr val="FEFEFE">
                    <a:alpha val="0"/>
                  </a:srgbClr>
                </a:gs>
              </a:gsLst>
              <a:path path="circle">
                <a:fillToRect t="100000" r="100000"/>
              </a:path>
              <a:tileRect l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1143000" y="0"/>
              <a:ext cx="8001000" cy="6858000"/>
            </a:xfrm>
            <a:prstGeom prst="rect">
              <a:avLst/>
            </a:prstGeom>
            <a:gradFill flip="none" rotWithShape="1">
              <a:gsLst>
                <a:gs pos="0">
                  <a:srgbClr val="010101">
                    <a:alpha val="56000"/>
                  </a:srgbClr>
                </a:gs>
                <a:gs pos="61000">
                  <a:srgbClr val="FEFEFE">
                    <a:alpha val="0"/>
                  </a:srgbClr>
                </a:gs>
              </a:gsLst>
              <a:path path="circle">
                <a:fillToRect l="100000" t="100000"/>
              </a:path>
              <a:tileRect r="-100000" b="-100000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10" name="Freeform 9"/>
          <p:cNvSpPr/>
          <p:nvPr/>
        </p:nvSpPr>
        <p:spPr>
          <a:xfrm rot="10800000">
            <a:off x="628650" y="6069330"/>
            <a:ext cx="7920991" cy="537210"/>
          </a:xfrm>
          <a:custGeom>
            <a:avLst/>
            <a:gdLst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7785734 w 7955280"/>
              <a:gd name="connsiteY2" fmla="*/ 0 h 495300"/>
              <a:gd name="connsiteX3" fmla="*/ 7955280 w 7955280"/>
              <a:gd name="connsiteY3" fmla="*/ 495300 h 495300"/>
              <a:gd name="connsiteX4" fmla="*/ 0 w 7955280"/>
              <a:gd name="connsiteY4" fmla="*/ 495300 h 495300"/>
              <a:gd name="connsiteX0" fmla="*/ 0 w 7955280"/>
              <a:gd name="connsiteY0" fmla="*/ 495300 h 495300"/>
              <a:gd name="connsiteX1" fmla="*/ 169546 w 7955280"/>
              <a:gd name="connsiteY1" fmla="*/ 0 h 495300"/>
              <a:gd name="connsiteX2" fmla="*/ 3966210 w 7955280"/>
              <a:gd name="connsiteY2" fmla="*/ 95250 h 495300"/>
              <a:gd name="connsiteX3" fmla="*/ 7785734 w 7955280"/>
              <a:gd name="connsiteY3" fmla="*/ 0 h 495300"/>
              <a:gd name="connsiteX4" fmla="*/ 7955280 w 7955280"/>
              <a:gd name="connsiteY4" fmla="*/ 495300 h 495300"/>
              <a:gd name="connsiteX5" fmla="*/ 0 w 7955280"/>
              <a:gd name="connsiteY5" fmla="*/ 495300 h 4953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7955280" h="495300">
                <a:moveTo>
                  <a:pt x="0" y="495300"/>
                </a:moveTo>
                <a:lnTo>
                  <a:pt x="169546" y="0"/>
                </a:lnTo>
                <a:lnTo>
                  <a:pt x="3966210" y="95250"/>
                </a:lnTo>
                <a:lnTo>
                  <a:pt x="7785734" y="0"/>
                </a:lnTo>
                <a:lnTo>
                  <a:pt x="7955280" y="495300"/>
                </a:lnTo>
                <a:lnTo>
                  <a:pt x="0" y="495300"/>
                </a:lnTo>
                <a:close/>
              </a:path>
            </a:pathLst>
          </a:custGeom>
          <a:gradFill flip="none" rotWithShape="1">
            <a:gsLst>
              <a:gs pos="30000">
                <a:srgbClr val="010101">
                  <a:alpha val="34000"/>
                </a:srgbClr>
              </a:gs>
              <a:gs pos="100000">
                <a:srgbClr val="010101">
                  <a:alpha val="26000"/>
                </a:srgb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>
            <a:softEdge rad="127000"/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731520" y="575310"/>
            <a:ext cx="7696200" cy="5715000"/>
          </a:xfrm>
          <a:prstGeom prst="rect">
            <a:avLst/>
          </a:prstGeom>
          <a:solidFill>
            <a:schemeClr val="bg1">
              <a:lumMod val="75000"/>
              <a:lumOff val="25000"/>
            </a:schemeClr>
          </a:solid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/>
        </p:nvSpPr>
        <p:spPr>
          <a:xfrm>
            <a:off x="731520" y="576072"/>
            <a:ext cx="7696200" cy="5715000"/>
          </a:xfrm>
          <a:prstGeom prst="rect">
            <a:avLst/>
          </a:prstGeom>
          <a:blipFill dpi="0" rotWithShape="1">
            <a:blip r:embed="rId13" cstate="print">
              <a:alphaModFix amt="20000"/>
              <a:grayscl/>
              <a:lum contrast="12000"/>
            </a:blip>
            <a:srcRect/>
            <a:tile tx="0" ty="0" sx="100000" sy="100000" flip="none" algn="tl"/>
          </a:blipFill>
          <a:ln w="6350">
            <a:noFill/>
          </a:ln>
          <a:effectLst>
            <a:outerShdw blurRad="101600" dist="50800" dir="5400000" algn="t" rotWithShape="0">
              <a:prstClr val="black">
                <a:alpha val="2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3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1435684">
            <a:off x="543741" y="273091"/>
            <a:ext cx="567831" cy="567830"/>
          </a:xfrm>
          <a:prstGeom prst="rect">
            <a:avLst/>
          </a:prstGeom>
          <a:noFill/>
        </p:spPr>
      </p:pic>
      <p:pic>
        <p:nvPicPr>
          <p:cNvPr id="14" name="Picture 2" descr="C:\Users\Administrator\Desktop\Pushpin Dev\Assets\pushpinLeft.png"/>
          <p:cNvPicPr>
            <a:picLocks noChangeAspect="1" noChangeArrowheads="1"/>
          </p:cNvPicPr>
          <p:nvPr/>
        </p:nvPicPr>
        <p:blipFill>
          <a:blip r:embed="rId14" cstate="print"/>
          <a:srcRect/>
          <a:stretch>
            <a:fillRect/>
          </a:stretch>
        </p:blipFill>
        <p:spPr bwMode="auto">
          <a:xfrm rot="4096196">
            <a:off x="8115079" y="298163"/>
            <a:ext cx="566928" cy="566928"/>
          </a:xfrm>
          <a:prstGeom prst="rect">
            <a:avLst/>
          </a:prstGeom>
          <a:noFill/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5023" y="817582"/>
            <a:ext cx="6965245" cy="120248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63040" y="2119257"/>
            <a:ext cx="6196405" cy="360381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54588" y="5809152"/>
            <a:ext cx="121382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95EC1D4A-A796-47C3-A63E-CE236FB377E2}" type="datetimeFigureOut">
              <a:rPr lang="cs-CZ" smtClean="0"/>
              <a:t>11.8.2012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4401" y="5809152"/>
            <a:ext cx="5540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70202" y="5809152"/>
            <a:ext cx="55402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400">
                <a:solidFill>
                  <a:schemeClr val="tx2"/>
                </a:solidFill>
                <a:latin typeface="Rage Italic" pitchFamily="66" charset="0"/>
              </a:defRPr>
            </a:lvl1pPr>
          </a:lstStyle>
          <a:p>
            <a:fld id="{AC57A5DF-1266-40EA-9282-1E66B9DE06C0}" type="slidenum">
              <a:rPr lang="cs-CZ" smtClean="0"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2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64592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1168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74320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indent="-228600" algn="l" defTabSz="914400" rtl="0" eaLnBrk="1" latinLnBrk="0" hangingPunct="1">
        <a:spcBef>
          <a:spcPct val="20000"/>
        </a:spcBef>
        <a:buClr>
          <a:schemeClr val="accent2"/>
        </a:buClr>
        <a:buSzPct val="85000"/>
        <a:buFont typeface="Brush Script MT" pitchFamily="66" charset="0"/>
        <a:buChar char="O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Nabídka a poptávka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6444208" y="116632"/>
            <a:ext cx="259228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>
                <a:solidFill>
                  <a:schemeClr val="tx1">
                    <a:lumMod val="65000"/>
                    <a:lumOff val="35000"/>
                  </a:schemeClr>
                </a:solidFill>
              </a:rPr>
              <a:t>VY_32_INOVACE_30 - </a:t>
            </a:r>
            <a:r>
              <a:rPr lang="cs-CZ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06</a:t>
            </a:r>
            <a:endParaRPr lang="cs-CZ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87716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Dělení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endParaRPr lang="cs-CZ" dirty="0" smtClean="0"/>
          </a:p>
          <a:p>
            <a:pPr marL="457200" indent="-457200">
              <a:buAutoNum type="arabicParenR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individuální</a:t>
            </a:r>
            <a:r>
              <a:rPr lang="cs-CZ" dirty="0">
                <a:latin typeface="Calibri" pitchFamily="34" charset="0"/>
                <a:cs typeface="Calibri" pitchFamily="34" charset="0"/>
              </a:rPr>
              <a:t>: poptávka jednoho kupujícího na 1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výrobek</a:t>
            </a:r>
          </a:p>
          <a:p>
            <a:pPr marL="457200" indent="-457200">
              <a:buAutoNum type="arabicParenR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dílčí</a:t>
            </a:r>
            <a:r>
              <a:rPr lang="cs-CZ" dirty="0">
                <a:latin typeface="Calibri" pitchFamily="34" charset="0"/>
                <a:cs typeface="Calibri" pitchFamily="34" charset="0"/>
              </a:rPr>
              <a:t>: poptávka po jenom druhu zboží všemi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kupujícími</a:t>
            </a:r>
          </a:p>
          <a:p>
            <a:pPr marL="457200" indent="-457200">
              <a:buAutoNum type="arabicParenR"/>
            </a:pPr>
            <a:r>
              <a:rPr lang="cs-CZ" dirty="0">
                <a:latin typeface="Calibri" pitchFamily="34" charset="0"/>
                <a:cs typeface="Calibri" pitchFamily="34" charset="0"/>
              </a:rPr>
              <a:t>agregátní: poptávka po všech druzích zboží všemi kupujícími</a:t>
            </a:r>
          </a:p>
        </p:txBody>
      </p:sp>
    </p:spTree>
    <p:extLst>
      <p:ext uri="{BB962C8B-B14F-4D97-AF65-F5344CB8AC3E}">
        <p14:creationId xmlns:p14="http://schemas.microsoft.com/office/powerpoint/2010/main" val="14387758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Calibri" pitchFamily="34" charset="0"/>
                <a:cs typeface="Calibri" pitchFamily="34" charset="0"/>
              </a:rPr>
              <a:t>Rovnovážný stav</a:t>
            </a:r>
            <a:endParaRPr lang="cs-CZ" b="1" dirty="0"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 smtClean="0"/>
              <a:t>- </a:t>
            </a:r>
            <a:r>
              <a:rPr lang="cs-CZ" sz="3600" dirty="0" smtClean="0">
                <a:latin typeface="Calibri" pitchFamily="34" charset="0"/>
                <a:cs typeface="Calibri" pitchFamily="34" charset="0"/>
              </a:rPr>
              <a:t>p</a:t>
            </a:r>
            <a:r>
              <a:rPr lang="pt-BR" sz="3600" dirty="0" smtClean="0">
                <a:latin typeface="Calibri" pitchFamily="34" charset="0"/>
                <a:cs typeface="Calibri" pitchFamily="34" charset="0"/>
              </a:rPr>
              <a:t>rodá </a:t>
            </a:r>
            <a:r>
              <a:rPr lang="pt-BR" sz="3600" dirty="0">
                <a:latin typeface="Calibri" pitchFamily="34" charset="0"/>
                <a:cs typeface="Calibri" pitchFamily="34" charset="0"/>
              </a:rPr>
              <a:t>se vše, co se na trhu nabízí</a:t>
            </a:r>
            <a:endParaRPr lang="cs-CZ" sz="3600" dirty="0"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 descr="C:\Users\Acer\AppData\Local\Microsoft\Windows\Temporary Internet Files\Content.IE5\CSMS446R\MC900320336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07904" y="4218919"/>
            <a:ext cx="1946374" cy="17841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31813814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Graf rovnovážného stavu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276872"/>
            <a:ext cx="10317572" cy="26808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5142430" y="2708920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n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191937" y="2378796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2555776" y="2489659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6444208" y="4725144"/>
            <a:ext cx="14401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Q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>
            <a:off x="827584" y="5301208"/>
            <a:ext cx="236435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E = rovnovážný stav</a:t>
            </a:r>
          </a:p>
          <a:p>
            <a:r>
              <a:rPr lang="cs-CZ" dirty="0" smtClean="0"/>
              <a:t>P = cena</a:t>
            </a:r>
          </a:p>
          <a:p>
            <a:r>
              <a:rPr lang="cs-CZ" dirty="0" smtClean="0"/>
              <a:t>Q = množství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90113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420888"/>
            <a:ext cx="3901778" cy="21093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9591" y="5301208"/>
            <a:ext cx="4638675" cy="841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61290391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161385" y="1556792"/>
            <a:ext cx="6965245" cy="1202485"/>
          </a:xfrm>
        </p:spPr>
        <p:txBody>
          <a:bodyPr>
            <a:normAutofit/>
          </a:bodyPr>
          <a:lstStyle/>
          <a:p>
            <a:r>
              <a:rPr lang="cs-CZ" sz="7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Nabídka</a:t>
            </a:r>
            <a:endParaRPr lang="cs-CZ" sz="7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4" name="TextovéPole 3"/>
          <p:cNvSpPr txBox="1"/>
          <p:nvPr/>
        </p:nvSpPr>
        <p:spPr>
          <a:xfrm>
            <a:off x="1403648" y="3212976"/>
            <a:ext cx="64807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dirty="0">
                <a:latin typeface="Calibri" pitchFamily="34" charset="0"/>
                <a:cs typeface="Calibri" pitchFamily="34" charset="0"/>
              </a:rPr>
              <a:t>je souhrn všech zamýšlených prodejů, se kterými přichází subjekty na trh při různých cenách</a:t>
            </a:r>
          </a:p>
        </p:txBody>
      </p:sp>
      <p:pic>
        <p:nvPicPr>
          <p:cNvPr id="2050" name="Picture 2" descr="C:\Users\Acer\AppData\Local\Microsoft\Windows\Temporary Internet Files\Content.IE5\FSRSG8K0\MP900431830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59832" y="4221088"/>
            <a:ext cx="3122748" cy="18722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92211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N</a:t>
            </a:r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abídka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tvoří </a:t>
            </a:r>
            <a:r>
              <a:rPr lang="cs-CZ" dirty="0"/>
              <a:t>ji hlavně výrobce, který přichází na trh své zboží nebo službu prodat za nějakou cenu, za účelem maximalizace svého </a:t>
            </a:r>
            <a:r>
              <a:rPr lang="cs-CZ" dirty="0" smtClean="0"/>
              <a:t>zisku</a:t>
            </a:r>
          </a:p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charakterizuje </a:t>
            </a:r>
            <a:r>
              <a:rPr lang="cs-CZ" dirty="0"/>
              <a:t>vztah mezi cenou a nabízeným množstvím zboží</a:t>
            </a:r>
          </a:p>
        </p:txBody>
      </p:sp>
    </p:spTree>
    <p:extLst>
      <p:ext uri="{BB962C8B-B14F-4D97-AF65-F5344CB8AC3E}">
        <p14:creationId xmlns:p14="http://schemas.microsoft.com/office/powerpoint/2010/main" val="2935294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Graf rostoucí nabídky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276872"/>
            <a:ext cx="11085054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212639" y="2492896"/>
            <a:ext cx="36004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588224" y="4941168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Q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899592" y="5445224"/>
            <a:ext cx="23762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P = cena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Q = množství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5819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- </a:t>
            </a:r>
            <a:r>
              <a:rPr lang="cs-CZ" sz="3200" dirty="0" smtClean="0">
                <a:latin typeface="Calibri" pitchFamily="34" charset="0"/>
                <a:cs typeface="Calibri" pitchFamily="34" charset="0"/>
              </a:rPr>
              <a:t>pokud </a:t>
            </a:r>
            <a:r>
              <a:rPr lang="cs-CZ" sz="3200" dirty="0">
                <a:latin typeface="Calibri" pitchFamily="34" charset="0"/>
                <a:cs typeface="Calibri" pitchFamily="34" charset="0"/>
              </a:rPr>
              <a:t>nabídku graficky znázorníme, získáme křivku, neboť s růstem ceny roste i nabízené množství</a:t>
            </a:r>
          </a:p>
        </p:txBody>
      </p:sp>
    </p:spTree>
    <p:extLst>
      <p:ext uri="{BB962C8B-B14F-4D97-AF65-F5344CB8AC3E}">
        <p14:creationId xmlns:p14="http://schemas.microsoft.com/office/powerpoint/2010/main" val="1081390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Dělení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arenR"/>
            </a:pPr>
            <a:endParaRPr lang="cs-CZ" dirty="0" smtClean="0"/>
          </a:p>
          <a:p>
            <a:pPr marL="457200" indent="-457200">
              <a:buAutoNum type="arabicParenR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individuální</a:t>
            </a:r>
            <a:r>
              <a:rPr lang="cs-CZ" dirty="0">
                <a:latin typeface="Calibri" pitchFamily="34" charset="0"/>
                <a:cs typeface="Calibri" pitchFamily="34" charset="0"/>
              </a:rPr>
              <a:t>: nabídka jednoho zboží jedním ekonomickým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subjektem</a:t>
            </a:r>
          </a:p>
          <a:p>
            <a:pPr marL="457200" indent="-457200">
              <a:buAutoNum type="arabicParenR"/>
            </a:pPr>
            <a:r>
              <a:rPr lang="cs-CZ" dirty="0">
                <a:latin typeface="Calibri" pitchFamily="34" charset="0"/>
                <a:cs typeface="Calibri" pitchFamily="34" charset="0"/>
              </a:rPr>
              <a:t>dílčí (tržní): nabídka jednoho zboží všemi ekonomickými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subjekty</a:t>
            </a:r>
          </a:p>
          <a:p>
            <a:pPr marL="457200" indent="-457200">
              <a:buAutoNum type="arabicParenR"/>
            </a:pPr>
            <a:r>
              <a:rPr lang="cs-CZ" dirty="0">
                <a:latin typeface="Calibri" pitchFamily="34" charset="0"/>
                <a:cs typeface="Calibri" pitchFamily="34" charset="0"/>
              </a:rPr>
              <a:t>agregátní (celkovou): nabídka všech druhů zboží od všech ekonomických subjektů</a:t>
            </a:r>
          </a:p>
        </p:txBody>
      </p:sp>
    </p:spTree>
    <p:extLst>
      <p:ext uri="{BB962C8B-B14F-4D97-AF65-F5344CB8AC3E}">
        <p14:creationId xmlns:p14="http://schemas.microsoft.com/office/powerpoint/2010/main" val="377424863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Poptávka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Tx/>
              <a:buChar char="-"/>
            </a:pPr>
            <a:endParaRPr lang="cs-CZ" dirty="0" smtClean="0"/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je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souhrn všeho zboží, které jsou zákazníci ochotni koupit za příslušnou </a:t>
            </a:r>
            <a:r>
              <a:rPr lang="cs-CZ" dirty="0" smtClean="0">
                <a:latin typeface="Calibri" pitchFamily="34" charset="0"/>
                <a:cs typeface="Calibri" pitchFamily="34" charset="0"/>
              </a:rPr>
              <a:t>cenu</a:t>
            </a:r>
          </a:p>
          <a:p>
            <a:pPr>
              <a:buFontTx/>
              <a:buChar char="-"/>
            </a:pPr>
            <a:endParaRPr lang="cs-CZ" dirty="0" smtClean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endParaRPr lang="cs-CZ" dirty="0">
              <a:latin typeface="Calibri" pitchFamily="34" charset="0"/>
              <a:cs typeface="Calibri" pitchFamily="34" charset="0"/>
            </a:endParaRPr>
          </a:p>
          <a:p>
            <a:pPr>
              <a:buFontTx/>
              <a:buChar char="-"/>
            </a:pPr>
            <a:r>
              <a:rPr lang="cs-CZ" dirty="0" smtClean="0">
                <a:latin typeface="Calibri" pitchFamily="34" charset="0"/>
                <a:cs typeface="Calibri" pitchFamily="34" charset="0"/>
              </a:rPr>
              <a:t>je </a:t>
            </a:r>
            <a:r>
              <a:rPr lang="cs-CZ" dirty="0">
                <a:latin typeface="Calibri" pitchFamily="34" charset="0"/>
                <a:cs typeface="Calibri" pitchFamily="34" charset="0"/>
              </a:rPr>
              <a:t>vztah mezi cenou a příslušným poptávaným množstvím zboží</a:t>
            </a:r>
          </a:p>
        </p:txBody>
      </p:sp>
    </p:spTree>
    <p:extLst>
      <p:ext uri="{BB962C8B-B14F-4D97-AF65-F5344CB8AC3E}">
        <p14:creationId xmlns:p14="http://schemas.microsoft.com/office/powerpoint/2010/main" val="317509819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  <a:cs typeface="Calibri" pitchFamily="34" charset="0"/>
              </a:rPr>
              <a:t>Graf klesající poptávky</a:t>
            </a:r>
            <a:endParaRPr lang="cs-CZ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2285638"/>
            <a:ext cx="11305256" cy="2937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ovéPole 3"/>
          <p:cNvSpPr txBox="1"/>
          <p:nvPr/>
        </p:nvSpPr>
        <p:spPr>
          <a:xfrm>
            <a:off x="2519343" y="2560779"/>
            <a:ext cx="21602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P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6732240" y="5013176"/>
            <a:ext cx="2880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/>
              <a:t>Q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>
            <a:off x="950594" y="5427291"/>
            <a:ext cx="20882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P = cena</a:t>
            </a:r>
          </a:p>
          <a:p>
            <a:r>
              <a:rPr lang="cs-CZ" dirty="0" smtClean="0">
                <a:latin typeface="Calibri" pitchFamily="34" charset="0"/>
                <a:cs typeface="Calibri" pitchFamily="34" charset="0"/>
              </a:rPr>
              <a:t>Q = množství</a:t>
            </a:r>
            <a:endParaRPr lang="cs-CZ" dirty="0">
              <a:latin typeface="Calibri" pitchFamily="34" charset="0"/>
              <a:cs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9322645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cs-CZ" dirty="0" smtClean="0"/>
              <a:t>- </a:t>
            </a:r>
            <a:r>
              <a:rPr lang="cs-CZ" sz="3200" dirty="0" smtClean="0">
                <a:latin typeface="Calibri" pitchFamily="34" charset="0"/>
                <a:cs typeface="Calibri" pitchFamily="34" charset="0"/>
              </a:rPr>
              <a:t>V </a:t>
            </a:r>
            <a:r>
              <a:rPr lang="cs-CZ" sz="3200" dirty="0">
                <a:latin typeface="Calibri" pitchFamily="34" charset="0"/>
                <a:cs typeface="Calibri" pitchFamily="34" charset="0"/>
              </a:rPr>
              <a:t>grafickém vyjádření odpovídá poptávce klesající křivka, protože růst cen vede k poklesu poptávaného zboží</a:t>
            </a:r>
          </a:p>
        </p:txBody>
      </p:sp>
    </p:spTree>
    <p:extLst>
      <p:ext uri="{BB962C8B-B14F-4D97-AF65-F5344CB8AC3E}">
        <p14:creationId xmlns:p14="http://schemas.microsoft.com/office/powerpoint/2010/main" val="372436879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Špendlík">
  <a:themeElements>
    <a:clrScheme name="Špendlík">
      <a:dk1>
        <a:sysClr val="windowText" lastClr="000000"/>
      </a:dk1>
      <a:lt1>
        <a:sysClr val="window" lastClr="FFFFFF"/>
      </a:lt1>
      <a:dk2>
        <a:srgbClr val="465E9C"/>
      </a:dk2>
      <a:lt2>
        <a:srgbClr val="CCDDEA"/>
      </a:lt2>
      <a:accent1>
        <a:srgbClr val="FDA023"/>
      </a:accent1>
      <a:accent2>
        <a:srgbClr val="AA2B1E"/>
      </a:accent2>
      <a:accent3>
        <a:srgbClr val="71685C"/>
      </a:accent3>
      <a:accent4>
        <a:srgbClr val="64A73B"/>
      </a:accent4>
      <a:accent5>
        <a:srgbClr val="EB5605"/>
      </a:accent5>
      <a:accent6>
        <a:srgbClr val="B9CA1A"/>
      </a:accent6>
      <a:hlink>
        <a:srgbClr val="D83E2C"/>
      </a:hlink>
      <a:folHlink>
        <a:srgbClr val="ED7D27"/>
      </a:folHlink>
    </a:clrScheme>
    <a:fontScheme name="Špendlík">
      <a:majorFont>
        <a:latin typeface="Constantia"/>
        <a:ea typeface=""/>
        <a:cs typeface=""/>
        <a:font script="Jpan" typeface="HGS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Grek" typeface="Arial"/>
        <a:font script="Cyrl" typeface="Arial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Špendlík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  <a:lumMod val="100000"/>
              </a:schemeClr>
            </a:gs>
            <a:gs pos="40000">
              <a:schemeClr val="phClr">
                <a:tint val="60000"/>
                <a:satMod val="130000"/>
                <a:lumMod val="100000"/>
              </a:schemeClr>
            </a:gs>
            <a:gs pos="100000">
              <a:schemeClr val="phClr">
                <a:tint val="96000"/>
                <a:lumMod val="108000"/>
              </a:schemeClr>
            </a:gs>
          </a:gsLst>
          <a:lin ang="5400000" scaled="0"/>
        </a:gradFill>
        <a:gradFill rotWithShape="1">
          <a:gsLst>
            <a:gs pos="0">
              <a:schemeClr val="phClr"/>
            </a:gs>
            <a:gs pos="100000">
              <a:schemeClr val="phClr">
                <a:shade val="76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80000"/>
              <a:lumMod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38100" dir="4800000" sx="98000" sy="98000" rotWithShape="0">
              <a:srgbClr val="000000">
                <a:alpha val="32000"/>
              </a:srgbClr>
            </a:outerShdw>
          </a:effectLst>
        </a:effectStyle>
        <a:effectStyle>
          <a:effectLst>
            <a:outerShdw blurRad="38100" dist="38100" dir="4800000" sx="96000" sy="96000" rotWithShape="0">
              <a:srgbClr val="000000">
                <a:alpha val="4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3240000"/>
            </a:lightRig>
          </a:scene3d>
          <a:sp3d>
            <a:bevelT w="28575" h="28575"/>
          </a:sp3d>
        </a:effectStyle>
      </a:effectStyleLst>
      <a:bgFillStyleLst>
        <a:solidFill>
          <a:schemeClr val="phClr">
            <a:tint val="93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shade val="80000"/>
                <a:satMod val="140000"/>
                <a:lumMod val="50000"/>
              </a:schemeClr>
              <a:schemeClr val="phClr">
                <a:tint val="95000"/>
                <a:satMod val="180000"/>
                <a:lumMod val="160000"/>
              </a:schemeClr>
            </a:duotone>
          </a:blip>
          <a:stretch/>
        </a:blipFill>
        <a:blipFill rotWithShape="1">
          <a:blip xmlns:r="http://schemas.openxmlformats.org/officeDocument/2006/relationships" r:embed="rId2">
            <a:duotone>
              <a:schemeClr val="phClr">
                <a:tint val="98000"/>
                <a:shade val="90000"/>
                <a:satMod val="120000"/>
                <a:lumMod val="54000"/>
              </a:schemeClr>
              <a:schemeClr val="phClr">
                <a:tint val="80000"/>
                <a:satMod val="160000"/>
                <a:lumMod val="140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Pushpin</Template>
  <TotalTime>23</TotalTime>
  <Words>215</Words>
  <Application>Microsoft Office PowerPoint</Application>
  <PresentationFormat>Předvádění na obrazovce (4:3)</PresentationFormat>
  <Paragraphs>49</Paragraphs>
  <Slides>13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4" baseType="lpstr">
      <vt:lpstr>Špendlík</vt:lpstr>
      <vt:lpstr>Nabídka a poptávka</vt:lpstr>
      <vt:lpstr>Nabídka</vt:lpstr>
      <vt:lpstr>Nabídka</vt:lpstr>
      <vt:lpstr>Graf rostoucí nabídky</vt:lpstr>
      <vt:lpstr>Prezentace aplikace PowerPoint</vt:lpstr>
      <vt:lpstr>Dělení</vt:lpstr>
      <vt:lpstr>Poptávka</vt:lpstr>
      <vt:lpstr>Graf klesající poptávky</vt:lpstr>
      <vt:lpstr>Prezentace aplikace PowerPoint</vt:lpstr>
      <vt:lpstr>Dělení</vt:lpstr>
      <vt:lpstr>Rovnovážný stav</vt:lpstr>
      <vt:lpstr>Graf rovnovážného stavu</vt:lpstr>
      <vt:lpstr>Prezentace aplikace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Nabídka a poptávka</dc:title>
  <dc:creator>Matěj</dc:creator>
  <cp:lastModifiedBy>Matěj</cp:lastModifiedBy>
  <cp:revision>4</cp:revision>
  <dcterms:created xsi:type="dcterms:W3CDTF">2012-07-04T14:13:31Z</dcterms:created>
  <dcterms:modified xsi:type="dcterms:W3CDTF">2012-08-11T07:47:36Z</dcterms:modified>
</cp:coreProperties>
</file>