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12.5.2012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12.5.2012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12.5.2012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12.5.2012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12.5.2012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12.5.2012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12.5.2012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12.5.2012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12.5.2012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12.5.2012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12.5.2012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95EC1D4A-A796-47C3-A63E-CE236FB377E2}" type="datetimeFigureOut">
              <a:rPr lang="cs-CZ" smtClean="0"/>
              <a:t>12.5.2012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63688" y="1772816"/>
            <a:ext cx="5903005" cy="2498161"/>
          </a:xfrm>
        </p:spPr>
        <p:txBody>
          <a:bodyPr>
            <a:normAutofit/>
          </a:bodyPr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Nástroje makroekonomické politiky státu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084168" y="188640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VY_32_INOVACE_30 - 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03</a:t>
            </a:r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351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Nástroje monetární politiky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- emisní politika</a:t>
            </a:r>
          </a:p>
          <a:p>
            <a:pPr>
              <a:buFontTx/>
              <a:buChar char="-"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 diskontní politika</a:t>
            </a:r>
          </a:p>
          <a:p>
            <a:pPr>
              <a:buFontTx/>
              <a:buChar char="-"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 operace na volném trhu</a:t>
            </a:r>
          </a:p>
          <a:p>
            <a:pPr>
              <a:buFontTx/>
              <a:buChar char="-"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 regulace bankovních rezerv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45678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Typy obchodní politiky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- </a:t>
            </a:r>
            <a:r>
              <a:rPr lang="cs-CZ" b="1" dirty="0" smtClean="0"/>
              <a:t>Protekcionistická</a:t>
            </a:r>
            <a:r>
              <a:rPr lang="cs-CZ" dirty="0" smtClean="0"/>
              <a:t> </a:t>
            </a:r>
            <a:r>
              <a:rPr lang="cs-CZ" dirty="0"/>
              <a:t>– chrání domácí výrobce a domácí měnu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b="1" dirty="0" smtClean="0"/>
              <a:t>Liberální</a:t>
            </a:r>
            <a:r>
              <a:rPr lang="cs-CZ" dirty="0" smtClean="0"/>
              <a:t> </a:t>
            </a:r>
            <a:r>
              <a:rPr lang="cs-CZ" dirty="0"/>
              <a:t>– vytváří co nejvhodnější podmínky pro vzájemný obchod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6700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47664" y="1628800"/>
            <a:ext cx="6196405" cy="3603812"/>
          </a:xfrm>
        </p:spPr>
        <p:txBody>
          <a:bodyPr/>
          <a:lstStyle/>
          <a:p>
            <a:pPr marL="0" indent="0" algn="ctr">
              <a:buNone/>
            </a:pPr>
            <a:r>
              <a:rPr lang="cs-CZ" sz="3200" b="1" dirty="0">
                <a:latin typeface="Calibri" pitchFamily="34" charset="0"/>
                <a:cs typeface="Calibri" pitchFamily="34" charset="0"/>
              </a:rPr>
              <a:t>Děkuji za pozornost.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>
                <a:latin typeface="Calibri" pitchFamily="34" charset="0"/>
                <a:cs typeface="Calibri" pitchFamily="34" charset="0"/>
              </a:rPr>
              <a:t>Autor DUM: Mgr. Jiří </a:t>
            </a:r>
            <a:r>
              <a:rPr lang="cs-CZ" dirty="0" err="1">
                <a:latin typeface="Calibri" pitchFamily="34" charset="0"/>
                <a:cs typeface="Calibri" pitchFamily="34" charset="0"/>
              </a:rPr>
              <a:t>Klupa</a:t>
            </a:r>
            <a:endParaRPr lang="cs-CZ" dirty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608553" y="4437112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2000" dirty="0">
                <a:latin typeface="Calibri" pitchFamily="34" charset="0"/>
                <a:cs typeface="Calibri" pitchFamily="34" charset="0"/>
              </a:rPr>
              <a:t>Zdroj obrázků: </a:t>
            </a:r>
          </a:p>
          <a:p>
            <a:pPr marL="914400" lvl="1" indent="-457200">
              <a:buFont typeface="Wingdings" pitchFamily="2" charset="2"/>
              <a:buChar char="§"/>
              <a:defRPr/>
            </a:pPr>
            <a:r>
              <a:rPr lang="cs-CZ" sz="2000" dirty="0">
                <a:latin typeface="Calibri" pitchFamily="34" charset="0"/>
                <a:cs typeface="Calibri" pitchFamily="34" charset="0"/>
              </a:rPr>
              <a:t>kliparty MS </a:t>
            </a:r>
            <a:r>
              <a:rPr lang="cs-CZ" sz="2000" dirty="0" smtClean="0">
                <a:latin typeface="Calibri" pitchFamily="34" charset="0"/>
                <a:cs typeface="Calibri" pitchFamily="34" charset="0"/>
              </a:rPr>
              <a:t>Office</a:t>
            </a:r>
          </a:p>
          <a:p>
            <a:pPr lvl="1">
              <a:defRPr/>
            </a:pPr>
            <a:endParaRPr lang="cs-CZ" sz="2000" dirty="0">
              <a:latin typeface="Calibri" pitchFamily="34" charset="0"/>
              <a:cs typeface="Calibri" pitchFamily="34" charset="0"/>
            </a:endParaRPr>
          </a:p>
          <a:p>
            <a:pPr lvl="1">
              <a:defRPr/>
            </a:pPr>
            <a:endParaRPr lang="cs-CZ" sz="2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763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19672" y="1628800"/>
            <a:ext cx="6196405" cy="3603812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-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Rozpočtová 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(fiskální) politika</a:t>
            </a:r>
          </a:p>
          <a:p>
            <a:pPr marL="0" indent="0">
              <a:buNone/>
            </a:pPr>
            <a:endParaRPr lang="cs-CZ" b="1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- Peněžní 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a úvěrová (monetární) politika</a:t>
            </a:r>
          </a:p>
          <a:p>
            <a:pPr marL="0" indent="0">
              <a:buNone/>
            </a:pPr>
            <a:endParaRPr lang="cs-CZ" b="1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- Důchodová 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politika</a:t>
            </a:r>
          </a:p>
          <a:p>
            <a:pPr marL="0" indent="0">
              <a:buNone/>
            </a:pPr>
            <a:endParaRPr lang="cs-CZ" b="1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- Zahraničně 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obchodní politika</a:t>
            </a:r>
          </a:p>
          <a:p>
            <a:pPr marL="0" indent="0">
              <a:buNone/>
            </a:pPr>
            <a:endParaRPr lang="cs-CZ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8736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Rozpočtová (fiskální) politika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K </a:t>
            </a:r>
            <a:r>
              <a:rPr lang="cs-CZ" dirty="0">
                <a:latin typeface="Calibri" pitchFamily="34" charset="0"/>
                <a:cs typeface="Calibri" pitchFamily="34" charset="0"/>
              </a:rPr>
              <a:t>dosahování jejích cílů se používá příjmové a výdajové stránky státního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rozpočtu </a:t>
            </a:r>
          </a:p>
          <a:p>
            <a:pPr>
              <a:buFontTx/>
              <a:buChar char="-"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- příjmy státu </a:t>
            </a:r>
            <a:r>
              <a:rPr lang="cs-CZ" dirty="0">
                <a:latin typeface="Calibri" pitchFamily="34" charset="0"/>
                <a:cs typeface="Calibri" pitchFamily="34" charset="0"/>
              </a:rPr>
              <a:t>jsou daně,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poplatky, cla atd.</a:t>
            </a:r>
          </a:p>
          <a:p>
            <a:pPr marL="0" indent="0">
              <a:buNone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- výdaje státu jsou mandatorní (povinné) výdaje </a:t>
            </a:r>
            <a:r>
              <a:rPr lang="cs-CZ" dirty="0">
                <a:latin typeface="Calibri" pitchFamily="34" charset="0"/>
                <a:cs typeface="Calibri" pitchFamily="34" charset="0"/>
              </a:rPr>
              <a:t>a 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kvazimandatorní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výdaje </a:t>
            </a:r>
          </a:p>
          <a:p>
            <a:pPr marL="0" indent="0">
              <a:buNone/>
            </a:pPr>
            <a:endParaRPr lang="cs-CZ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864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Důchodová politika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>
                <a:latin typeface="Calibri" pitchFamily="34" charset="0"/>
                <a:cs typeface="Calibri" pitchFamily="34" charset="0"/>
              </a:rPr>
              <a:t>s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tanovuje </a:t>
            </a:r>
            <a:r>
              <a:rPr lang="cs-CZ" dirty="0">
                <a:latin typeface="Calibri" pitchFamily="34" charset="0"/>
                <a:cs typeface="Calibri" pitchFamily="34" charset="0"/>
              </a:rPr>
              <a:t>maximální roční nárůst mezd a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cen (kontrola inflace)</a:t>
            </a:r>
          </a:p>
          <a:p>
            <a:pPr marL="0" indent="0">
              <a:buNone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cs-CZ" dirty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- orgán tripartita</a:t>
            </a:r>
            <a:endParaRPr lang="cs-CZ" dirty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cs-CZ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 descr="C:\Users\Acer\AppData\Local\Microsoft\Windows\Temporary Internet Files\Content.IE5\EAW3P0IL\MC900439883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140968"/>
            <a:ext cx="2577188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8129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Peněžní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 úvěrová (monetární) politika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>
                <a:latin typeface="Calibri" pitchFamily="34" charset="0"/>
                <a:cs typeface="Calibri" pitchFamily="34" charset="0"/>
              </a:rPr>
              <a:t>u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skutečňuje </a:t>
            </a:r>
            <a:r>
              <a:rPr lang="cs-CZ" dirty="0">
                <a:latin typeface="Calibri" pitchFamily="34" charset="0"/>
                <a:cs typeface="Calibri" pitchFamily="34" charset="0"/>
              </a:rPr>
              <a:t>ji centrální banka nástroji, které regulují dostupnost úvěru, úrokové sazby a množství peněz v ekonomice; jejím základním cílem je stabilizace kupní síly peněz </a:t>
            </a:r>
          </a:p>
        </p:txBody>
      </p:sp>
      <p:pic>
        <p:nvPicPr>
          <p:cNvPr id="2050" name="Picture 2" descr="C:\Users\Acer\AppData\Local\Microsoft\Windows\Temporary Internet Files\Content.IE5\BTT4VC82\MC90044038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293096"/>
            <a:ext cx="1689397" cy="1689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8414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Zahraničně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obchodní politika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>
                <a:latin typeface="Calibri" pitchFamily="34" charset="0"/>
                <a:cs typeface="Calibri" pitchFamily="34" charset="0"/>
              </a:rPr>
              <a:t>u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siluje </a:t>
            </a:r>
            <a:r>
              <a:rPr lang="cs-CZ" dirty="0">
                <a:latin typeface="Calibri" pitchFamily="34" charset="0"/>
                <a:cs typeface="Calibri" pitchFamily="34" charset="0"/>
              </a:rPr>
              <a:t>o regulaci zahraničního obchodu; hlavními nástroji jsou dovozní celní sazby a kontingentace (stanovení maximálního množství dováženého zboží</a:t>
            </a:r>
            <a:r>
              <a:rPr lang="cs-CZ" dirty="0"/>
              <a:t>)</a:t>
            </a:r>
          </a:p>
        </p:txBody>
      </p:sp>
      <p:pic>
        <p:nvPicPr>
          <p:cNvPr id="3074" name="Picture 2" descr="C:\Users\Acer\AppData\Local\Microsoft\Windows\Temporary Internet Files\Content.IE5\NL5C5P7U\MP900387493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7371" y="4329577"/>
            <a:ext cx="2225154" cy="1587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1618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Mandatorní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(povinné) výdaje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jedná </a:t>
            </a:r>
            <a:r>
              <a:rPr lang="cs-CZ" dirty="0">
                <a:latin typeface="Calibri" pitchFamily="34" charset="0"/>
                <a:cs typeface="Calibri" pitchFamily="34" charset="0"/>
              </a:rPr>
              <a:t>se o prostředky, které musí vláda vynaložit ze zákona.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Jsou </a:t>
            </a:r>
            <a:r>
              <a:rPr lang="cs-CZ" dirty="0">
                <a:latin typeface="Calibri" pitchFamily="34" charset="0"/>
                <a:cs typeface="Calibri" pitchFamily="34" charset="0"/>
              </a:rPr>
              <a:t>to například: dávky sociálního zabezpečení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, příspěvky </a:t>
            </a:r>
            <a:r>
              <a:rPr lang="cs-CZ" dirty="0">
                <a:latin typeface="Calibri" pitchFamily="34" charset="0"/>
                <a:cs typeface="Calibri" pitchFamily="34" charset="0"/>
              </a:rPr>
              <a:t>na penzijní připojištění a stavební spoření, dávky státní sociální podpory, dávky v nezaměstnanosti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atd.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098" name="Picture 2" descr="C:\Users\Acer\AppData\Local\Microsoft\Windows\Temporary Internet Files\Content.IE5\BTT4VC82\MC90023330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293096"/>
            <a:ext cx="2367271" cy="1607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9865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Kvazimandatorní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výdaje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-  jsou např. výdaje na aktivní politiku zaměstnanosti, armádu</a:t>
            </a:r>
            <a:r>
              <a:rPr lang="cs-CZ" dirty="0" smtClean="0"/>
              <a:t>, školství, zdravotnictví, </a:t>
            </a:r>
            <a:r>
              <a:rPr lang="cs-CZ" dirty="0"/>
              <a:t>zahraniční </a:t>
            </a:r>
            <a:r>
              <a:rPr lang="cs-CZ" dirty="0" smtClean="0"/>
              <a:t>pomoc aj. </a:t>
            </a:r>
            <a:r>
              <a:rPr lang="cs-CZ" dirty="0"/>
              <a:t>Patří sem také příspěvky do rozpočtů mezinárodních </a:t>
            </a:r>
            <a:r>
              <a:rPr lang="cs-CZ" dirty="0" smtClean="0"/>
              <a:t>organizací</a:t>
            </a:r>
            <a:endParaRPr lang="cs-CZ" dirty="0"/>
          </a:p>
        </p:txBody>
      </p:sp>
      <p:pic>
        <p:nvPicPr>
          <p:cNvPr id="5122" name="Picture 2" descr="C:\Users\Acer\AppData\Local\Microsoft\Windows\Temporary Internet Files\Content.IE5\B1X5O0H4\MC90033419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0300" y="3504921"/>
            <a:ext cx="1098004" cy="2267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4397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Tripartita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- je </a:t>
            </a:r>
            <a:r>
              <a:rPr lang="cs-CZ" dirty="0">
                <a:latin typeface="Calibri" pitchFamily="34" charset="0"/>
                <a:cs typeface="Calibri" pitchFamily="34" charset="0"/>
              </a:rPr>
              <a:t>společný orgán představitelů vlády, podnikatelů a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odborů, </a:t>
            </a:r>
            <a:r>
              <a:rPr lang="cs-CZ" dirty="0">
                <a:latin typeface="Calibri" pitchFamily="34" charset="0"/>
                <a:cs typeface="Calibri" pitchFamily="34" charset="0"/>
              </a:rPr>
              <a:t>projednává nejdůležitější předpisy, které ovlivňují podnikání a zaměstnanost. </a:t>
            </a:r>
          </a:p>
          <a:p>
            <a:pPr marL="0" indent="0">
              <a:buNone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- tripartitní orgán v ČR se </a:t>
            </a:r>
            <a:r>
              <a:rPr lang="cs-CZ" dirty="0">
                <a:latin typeface="Calibri" pitchFamily="34" charset="0"/>
                <a:cs typeface="Calibri" pitchFamily="34" charset="0"/>
              </a:rPr>
              <a:t>nazývá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:                  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Rada 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hospodářské a sociální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dohody</a:t>
            </a:r>
            <a:endParaRPr lang="cs-CZ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8229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endlík">
  <a:themeElements>
    <a:clrScheme name="Špendlík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Špendlík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Špendlí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49</TotalTime>
  <Words>312</Words>
  <Application>Microsoft Office PowerPoint</Application>
  <PresentationFormat>Předvádění na obrazovce (4:3)</PresentationFormat>
  <Paragraphs>55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Špendlík</vt:lpstr>
      <vt:lpstr>Nástroje makroekonomické politiky státu</vt:lpstr>
      <vt:lpstr>Prezentace aplikace PowerPoint</vt:lpstr>
      <vt:lpstr>Rozpočtová (fiskální) politika</vt:lpstr>
      <vt:lpstr>Důchodová politika</vt:lpstr>
      <vt:lpstr>Peněžní a úvěrová (monetární) politika</vt:lpstr>
      <vt:lpstr>Zahraničně obchodní politika</vt:lpstr>
      <vt:lpstr>Mandatorní (povinné) výdaje </vt:lpstr>
      <vt:lpstr>Kvazimandatorní výdaje</vt:lpstr>
      <vt:lpstr>Tripartita</vt:lpstr>
      <vt:lpstr>Nástroje monetární politiky</vt:lpstr>
      <vt:lpstr>Typy obchodní politiky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Nástroje makroekonomické politiky státu</dc:title>
  <dc:creator>Matěj</dc:creator>
  <cp:lastModifiedBy>Matěj</cp:lastModifiedBy>
  <cp:revision>6</cp:revision>
  <dcterms:created xsi:type="dcterms:W3CDTF">2012-05-12T09:23:41Z</dcterms:created>
  <dcterms:modified xsi:type="dcterms:W3CDTF">2012-05-12T10:24:14Z</dcterms:modified>
</cp:coreProperties>
</file>