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1451D-272C-4926-BE8B-0F17723A5D23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2F7D471-0CF8-4052-B39E-AD94B41B8A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76340-C283-41DA-A78B-0145CA1D162D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9B7A-C6BD-47FC-9A01-A0E05D5005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F215B-5DB3-4337-A146-6BAE8EF27F16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E31CD-EC78-4FDD-B455-C649F0ED84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601C-6090-4E59-8C8B-7660E87DDFF9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38B6D-611D-45C2-88F4-ABEF91E0B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8809-9F3E-4EAF-87FB-31C5F5D3A7FE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38886-8AD1-498D-B0DF-9F6DBF9312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2108-CC26-4ADE-A279-BBB81F909BC7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9C6D8-ACE1-45DD-BECF-DB8E9DD703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529AF-58B6-4A46-B857-DE0C054BBF4F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23D2D-2668-42F2-B1B3-D7FB8984E9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64E4-92D3-4417-B108-FA9754F92652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111B7-06AB-4F51-8F78-B148D66BC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7B456-4D1B-438F-BDCD-8D6D98FF46C3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C03AB-214E-4CDF-9B44-81A19B4EE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C1BB-70EF-4070-BFE1-01F3D6935A9D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4D081-B27F-4C8D-82C2-E499F7A163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8393B-5F26-4694-BE3B-FF39EA23CAD4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BF786-F4B0-471C-A352-8B5587BB04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9DCEC21A-EEEB-4E4E-A64A-94ADBCADC1CC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52D889E9-3122-48CF-8657-1BE6C7F92E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27200" y="1795463"/>
            <a:ext cx="5722938" cy="1827212"/>
          </a:xfrm>
        </p:spPr>
        <p:txBody>
          <a:bodyPr/>
          <a:lstStyle/>
          <a:p>
            <a:r>
              <a:rPr lang="cs-CZ" sz="5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Makroekonomie    a hospodářství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84888" y="404813"/>
            <a:ext cx="26638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VY_32_INOVACE_30 - 01</a:t>
            </a:r>
            <a:endParaRPr lang="cs-CZ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1517650" y="334963"/>
            <a:ext cx="6265863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cs-CZ">
              <a:latin typeface="Franklin Gothic Book" pitchFamily="34" charset="0"/>
            </a:endParaRPr>
          </a:p>
          <a:p>
            <a:pPr algn="ctr"/>
            <a:endParaRPr lang="cs-CZ">
              <a:latin typeface="Franklin Gothic Book" pitchFamily="34" charset="0"/>
            </a:endParaRPr>
          </a:p>
          <a:p>
            <a:pPr algn="ctr"/>
            <a:endParaRPr lang="cs-CZ">
              <a:latin typeface="Franklin Gothic Book" pitchFamily="34" charset="0"/>
            </a:endParaRPr>
          </a:p>
          <a:p>
            <a:pPr algn="ctr"/>
            <a:endParaRPr lang="cs-CZ">
              <a:latin typeface="Franklin Gothic Book" pitchFamily="34" charset="0"/>
            </a:endParaRPr>
          </a:p>
          <a:p>
            <a:pPr algn="ctr"/>
            <a:endParaRPr lang="cs-CZ">
              <a:latin typeface="Franklin Gothic Book" pitchFamily="34" charset="0"/>
            </a:endParaRPr>
          </a:p>
          <a:p>
            <a:pPr algn="ctr"/>
            <a:r>
              <a:rPr lang="cs-CZ" sz="2800" b="1">
                <a:latin typeface="Calibri" pitchFamily="34" charset="0"/>
              </a:rPr>
              <a:t>Děkuji za pozornost.</a:t>
            </a:r>
          </a:p>
          <a:p>
            <a:pPr algn="ctr"/>
            <a:endParaRPr lang="cs-CZ">
              <a:latin typeface="Calibri" pitchFamily="34" charset="0"/>
            </a:endParaRPr>
          </a:p>
          <a:p>
            <a:pPr algn="ctr"/>
            <a:endParaRPr lang="cs-CZ">
              <a:latin typeface="Calibri" pitchFamily="34" charset="0"/>
            </a:endParaRPr>
          </a:p>
          <a:p>
            <a:pPr algn="ctr"/>
            <a:r>
              <a:rPr lang="cs-CZ" sz="2000">
                <a:latin typeface="Calibri" pitchFamily="34" charset="0"/>
              </a:rPr>
              <a:t>Autor DUM: Mgr. Jiří Klupa</a:t>
            </a:r>
          </a:p>
          <a:p>
            <a:endParaRPr lang="cs-CZ" sz="2000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endParaRPr lang="cs-CZ">
              <a:latin typeface="Franklin Gothic Book" pitchFamily="34" charset="0"/>
            </a:endParaRPr>
          </a:p>
          <a:p>
            <a:r>
              <a:rPr lang="cs-CZ">
                <a:latin typeface="Franklin Gothic Book" pitchFamily="34" charset="0"/>
              </a:rPr>
              <a:t> </a:t>
            </a:r>
          </a:p>
        </p:txBody>
      </p:sp>
      <p:sp>
        <p:nvSpPr>
          <p:cNvPr id="22530" name="Podnadpis 5"/>
          <p:cNvSpPr txBox="1">
            <a:spLocks/>
          </p:cNvSpPr>
          <p:nvPr/>
        </p:nvSpPr>
        <p:spPr bwMode="auto">
          <a:xfrm>
            <a:off x="1371600" y="3886200"/>
            <a:ext cx="64008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</a:pPr>
            <a:r>
              <a:rPr lang="cs-CZ" sz="2000">
                <a:latin typeface="Calibri" pitchFamily="34" charset="0"/>
              </a:rPr>
              <a:t>Zdroj obrázků: </a:t>
            </a:r>
          </a:p>
          <a:p>
            <a:pPr marL="914400" lvl="1" indent="-4572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cs-CZ" sz="2000">
                <a:latin typeface="Calibri" pitchFamily="34" charset="0"/>
              </a:rPr>
              <a:t>kliparty MS Office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Makroekonomie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1331913" y="2060575"/>
            <a:ext cx="6543675" cy="375761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smtClean="0">
                <a:latin typeface="Calibri" pitchFamily="34" charset="0"/>
              </a:rPr>
              <a:t>věda</a:t>
            </a:r>
            <a:r>
              <a:rPr lang="cs-CZ" smtClean="0">
                <a:latin typeface="Calibri" pitchFamily="34" charset="0"/>
              </a:rPr>
              <a:t>, která zkoumá ekonomiku jako celek</a:t>
            </a:r>
          </a:p>
          <a:p>
            <a:pPr>
              <a:buFontTx/>
              <a:buChar char="-"/>
            </a:pPr>
            <a:endParaRPr lang="cs-CZ" smtClean="0">
              <a:latin typeface="Calibri" pitchFamily="34" charset="0"/>
            </a:endParaRPr>
          </a:p>
          <a:p>
            <a:pPr>
              <a:buFontTx/>
              <a:buChar char="-"/>
            </a:pPr>
            <a:endParaRPr lang="cs-CZ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latin typeface="Calibri" pitchFamily="34" charset="0"/>
              </a:rPr>
              <a:t>ekonomie je věda o ekonomice = </a:t>
            </a:r>
            <a:r>
              <a:rPr lang="cs-CZ" b="1" smtClean="0">
                <a:latin typeface="Calibri" pitchFamily="34" charset="0"/>
              </a:rPr>
              <a:t>hospodářst</a:t>
            </a:r>
            <a:r>
              <a:rPr lang="cs-CZ" b="1" smtClean="0"/>
              <a:t>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147050" cy="777875"/>
          </a:xfrm>
        </p:spPr>
        <p:txBody>
          <a:bodyPr>
            <a:normAutofit/>
          </a:bodyPr>
          <a:lstStyle/>
          <a:p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>
                <a:latin typeface="Calibri" pitchFamily="34" charset="0"/>
              </a:rPr>
              <a:t>Základ ekonomiky (hospodářství)</a:t>
            </a:r>
            <a:r>
              <a:rPr lang="cs-CZ" sz="4000" smtClean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cs-CZ" sz="4000" b="1" smtClean="0">
                <a:latin typeface="Calibri" pitchFamily="34" charset="0"/>
              </a:rPr>
              <a:t>Co?</a:t>
            </a:r>
            <a:r>
              <a:rPr lang="cs-CZ" sz="4000" smtClean="0">
                <a:latin typeface="Calibri" pitchFamily="34" charset="0"/>
              </a:rPr>
              <a:t>   </a:t>
            </a:r>
            <a:r>
              <a:rPr lang="cs-CZ" smtClean="0">
                <a:latin typeface="Calibri" pitchFamily="34" charset="0"/>
              </a:rPr>
              <a:t>(vyrábět)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4000" b="1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4000" b="1" smtClean="0">
                <a:latin typeface="Calibri" pitchFamily="34" charset="0"/>
              </a:rPr>
              <a:t>Jak?</a:t>
            </a:r>
            <a:r>
              <a:rPr lang="cs-CZ" b="1" smtClean="0">
                <a:latin typeface="Calibri" pitchFamily="34" charset="0"/>
              </a:rPr>
              <a:t>   </a:t>
            </a:r>
            <a:r>
              <a:rPr lang="cs-CZ" smtClean="0">
                <a:latin typeface="Calibri" pitchFamily="34" charset="0"/>
              </a:rPr>
              <a:t>(vyrábět)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4000" b="1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4000" b="1" smtClean="0">
                <a:latin typeface="Calibri" pitchFamily="34" charset="0"/>
              </a:rPr>
              <a:t>Pro koho?   </a:t>
            </a:r>
            <a:r>
              <a:rPr lang="cs-CZ" smtClean="0">
                <a:latin typeface="Calibri" pitchFamily="34" charset="0"/>
              </a:rPr>
              <a:t>(vyrábět)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Hospodářství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mtClean="0">
                <a:latin typeface="Calibri" pitchFamily="34" charset="0"/>
              </a:rPr>
              <a:t>hospodářství je ekonomická činnost všech podniků, domácností a státních institucí</a:t>
            </a:r>
          </a:p>
          <a:p>
            <a:pPr>
              <a:buFontTx/>
              <a:buChar char="-"/>
            </a:pPr>
            <a:endParaRPr lang="cs-CZ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latin typeface="Calibri" pitchFamily="34" charset="0"/>
              </a:rPr>
              <a:t>pokud  v jedné zemi = </a:t>
            </a:r>
            <a:r>
              <a:rPr lang="cs-CZ" b="1" smtClean="0">
                <a:latin typeface="Calibri" pitchFamily="34" charset="0"/>
              </a:rPr>
              <a:t>národní hospodářství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Sektory národního hospodářství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1403350" y="2060575"/>
            <a:ext cx="6196013" cy="3603625"/>
          </a:xfrm>
        </p:spPr>
        <p:txBody>
          <a:bodyPr/>
          <a:lstStyle/>
          <a:p>
            <a:pPr marL="0" indent="0">
              <a:buFont typeface="Brush Script MT" pitchFamily="66" charset="0"/>
              <a:buNone/>
            </a:pPr>
            <a:r>
              <a:rPr lang="cs-CZ" sz="2800" smtClean="0">
                <a:latin typeface="Calibri" pitchFamily="34" charset="0"/>
              </a:rPr>
              <a:t>- v rámci národního hospodářství rozlišujeme </a:t>
            </a:r>
            <a:r>
              <a:rPr lang="cs-CZ" sz="2800" b="1" smtClean="0">
                <a:latin typeface="Calibri" pitchFamily="34" charset="0"/>
              </a:rPr>
              <a:t>čtyři sektory:</a:t>
            </a:r>
          </a:p>
          <a:p>
            <a:pPr marL="0" indent="0">
              <a:buFont typeface="Brush Script MT" pitchFamily="66" charset="0"/>
              <a:buNone/>
            </a:pPr>
            <a:r>
              <a:rPr lang="cs-CZ" sz="2800" b="1" smtClean="0">
                <a:solidFill>
                  <a:srgbClr val="FF0000"/>
                </a:solidFill>
                <a:latin typeface="Calibri" pitchFamily="34" charset="0"/>
              </a:rPr>
              <a:t>1) </a:t>
            </a:r>
            <a:r>
              <a:rPr lang="cs-CZ" sz="2800" b="1" smtClean="0">
                <a:latin typeface="Calibri" pitchFamily="34" charset="0"/>
              </a:rPr>
              <a:t>primární sektor</a:t>
            </a:r>
            <a:r>
              <a:rPr lang="cs-CZ" sz="2800" smtClean="0">
                <a:latin typeface="Calibri" pitchFamily="34" charset="0"/>
              </a:rPr>
              <a:t>:  těžební průmysl, zemědělství, lesní hospodářství</a:t>
            </a:r>
          </a:p>
          <a:p>
            <a:pPr marL="0" indent="0">
              <a:buFont typeface="Brush Script MT" pitchFamily="66" charset="0"/>
              <a:buNone/>
            </a:pPr>
            <a:r>
              <a:rPr lang="cs-CZ" sz="2800" b="1" smtClean="0">
                <a:solidFill>
                  <a:srgbClr val="FF0000"/>
                </a:solidFill>
                <a:latin typeface="Calibri" pitchFamily="34" charset="0"/>
              </a:rPr>
              <a:t>2)</a:t>
            </a:r>
            <a:r>
              <a:rPr lang="cs-CZ" sz="280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2800" b="1" smtClean="0">
                <a:latin typeface="Calibri" pitchFamily="34" charset="0"/>
              </a:rPr>
              <a:t>sekundární sektor</a:t>
            </a:r>
            <a:r>
              <a:rPr lang="cs-CZ" sz="2800" smtClean="0">
                <a:latin typeface="Calibri" pitchFamily="34" charset="0"/>
              </a:rPr>
              <a:t>:   zpracovatelský průmysl</a:t>
            </a:r>
          </a:p>
          <a:p>
            <a:pPr marL="0" indent="0">
              <a:buFont typeface="Brush Script MT" pitchFamily="66" charset="0"/>
              <a:buNone/>
            </a:pPr>
            <a:r>
              <a:rPr lang="cs-CZ" sz="2800" b="1" smtClean="0">
                <a:solidFill>
                  <a:srgbClr val="FF0000"/>
                </a:solidFill>
                <a:latin typeface="Calibri" pitchFamily="34" charset="0"/>
              </a:rPr>
              <a:t>3)</a:t>
            </a:r>
            <a:r>
              <a:rPr lang="cs-CZ" sz="280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2800" b="1" smtClean="0">
                <a:latin typeface="Calibri" pitchFamily="34" charset="0"/>
              </a:rPr>
              <a:t>terciární sektor</a:t>
            </a:r>
            <a:r>
              <a:rPr lang="cs-CZ" sz="2800" smtClean="0">
                <a:latin typeface="Calibri" pitchFamily="34" charset="0"/>
              </a:rPr>
              <a:t>:  služby</a:t>
            </a:r>
          </a:p>
          <a:p>
            <a:pPr marL="0" indent="0">
              <a:buFont typeface="Brush Script MT" pitchFamily="66" charset="0"/>
              <a:buNone/>
            </a:pPr>
            <a:r>
              <a:rPr lang="cs-CZ" sz="2800" b="1" smtClean="0">
                <a:solidFill>
                  <a:srgbClr val="FF0000"/>
                </a:solidFill>
                <a:latin typeface="Calibri" pitchFamily="34" charset="0"/>
              </a:rPr>
              <a:t>4) </a:t>
            </a:r>
            <a:r>
              <a:rPr lang="cs-CZ" sz="2800" b="1" smtClean="0">
                <a:latin typeface="Calibri" pitchFamily="34" charset="0"/>
              </a:rPr>
              <a:t>kvartární sektor</a:t>
            </a:r>
            <a:r>
              <a:rPr lang="cs-CZ" sz="2800" smtClean="0">
                <a:latin typeface="Calibri" pitchFamily="34" charset="0"/>
              </a:rPr>
              <a:t>:  věda a výzkum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Podíl jednotlivých sektorů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mtClean="0">
                <a:latin typeface="Calibri" pitchFamily="34" charset="0"/>
              </a:rPr>
              <a:t>na ekonomice vyspělých států je: </a:t>
            </a:r>
          </a:p>
          <a:p>
            <a:pPr>
              <a:buFontTx/>
              <a:buChar char="-"/>
            </a:pPr>
            <a:endParaRPr lang="cs-CZ" smtClean="0">
              <a:latin typeface="Calibri" pitchFamily="34" charset="0"/>
            </a:endParaRPr>
          </a:p>
          <a:p>
            <a:pPr algn="just">
              <a:buFontTx/>
              <a:buChar char="-"/>
            </a:pPr>
            <a:r>
              <a:rPr lang="cs-CZ" smtClean="0">
                <a:latin typeface="Calibri" pitchFamily="34" charset="0"/>
              </a:rPr>
              <a:t>podíl primárního sektoru           	</a:t>
            </a:r>
            <a:r>
              <a:rPr lang="cs-CZ" b="1" smtClean="0">
                <a:latin typeface="Calibri" pitchFamily="34" charset="0"/>
              </a:rPr>
              <a:t>nízký</a:t>
            </a:r>
          </a:p>
          <a:p>
            <a:pPr>
              <a:buFontTx/>
              <a:buChar char="-"/>
            </a:pPr>
            <a:r>
              <a:rPr lang="cs-CZ" smtClean="0">
                <a:latin typeface="Calibri" pitchFamily="34" charset="0"/>
              </a:rPr>
              <a:t>podíl sekundárního sektoru       	</a:t>
            </a:r>
            <a:r>
              <a:rPr lang="cs-CZ" b="1" smtClean="0">
                <a:latin typeface="Calibri" pitchFamily="34" charset="0"/>
              </a:rPr>
              <a:t>klesá</a:t>
            </a:r>
          </a:p>
          <a:p>
            <a:pPr>
              <a:buFontTx/>
              <a:buChar char="-"/>
            </a:pPr>
            <a:r>
              <a:rPr lang="cs-CZ" smtClean="0">
                <a:latin typeface="Calibri" pitchFamily="34" charset="0"/>
              </a:rPr>
              <a:t>sektor terciární                             	</a:t>
            </a:r>
            <a:r>
              <a:rPr lang="cs-CZ" b="1" smtClean="0">
                <a:latin typeface="Calibri" pitchFamily="34" charset="0"/>
              </a:rPr>
              <a:t>klíčový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Národní hospodářství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Brush Script MT" pitchFamily="66" charset="0"/>
              <a:buNone/>
            </a:pPr>
            <a:r>
              <a:rPr lang="cs-CZ" smtClean="0">
                <a:latin typeface="Calibri" pitchFamily="34" charset="0"/>
              </a:rPr>
              <a:t>- také někdy hovoří o </a:t>
            </a:r>
            <a:r>
              <a:rPr lang="cs-CZ" b="1" smtClean="0">
                <a:latin typeface="Calibri" pitchFamily="34" charset="0"/>
              </a:rPr>
              <a:t>výrobních odvětvích </a:t>
            </a:r>
            <a:r>
              <a:rPr lang="cs-CZ" smtClean="0">
                <a:latin typeface="Calibri" pitchFamily="34" charset="0"/>
              </a:rPr>
              <a:t>(průmysl, zemědělství, stavebnictví, lesní a vodní</a:t>
            </a:r>
          </a:p>
          <a:p>
            <a:pPr marL="0" indent="0">
              <a:buFont typeface="Brush Script MT" pitchFamily="66" charset="0"/>
              <a:buNone/>
            </a:pPr>
            <a:r>
              <a:rPr lang="cs-CZ" smtClean="0">
                <a:latin typeface="Calibri" pitchFamily="34" charset="0"/>
              </a:rPr>
              <a:t>hospodářství) </a:t>
            </a:r>
          </a:p>
          <a:p>
            <a:pPr marL="0" indent="0">
              <a:buFont typeface="Brush Script MT" pitchFamily="66" charset="0"/>
              <a:buNone/>
            </a:pPr>
            <a:endParaRPr lang="cs-CZ" smtClean="0">
              <a:latin typeface="Calibri" pitchFamily="34" charset="0"/>
            </a:endParaRPr>
          </a:p>
          <a:p>
            <a:pPr marL="0" indent="0">
              <a:buFont typeface="Brush Script MT" pitchFamily="66" charset="0"/>
              <a:buNone/>
            </a:pPr>
            <a:endParaRPr lang="cs-CZ" smtClean="0">
              <a:latin typeface="Calibri" pitchFamily="34" charset="0"/>
            </a:endParaRPr>
          </a:p>
          <a:p>
            <a:pPr marL="0" indent="0">
              <a:buFont typeface="Brush Script MT" pitchFamily="66" charset="0"/>
              <a:buNone/>
            </a:pPr>
            <a:endParaRPr lang="cs-CZ" smtClean="0">
              <a:latin typeface="Calibri" pitchFamily="34" charset="0"/>
            </a:endParaRPr>
          </a:p>
          <a:p>
            <a:pPr marL="0" indent="0">
              <a:buFont typeface="Brush Script MT" pitchFamily="66" charset="0"/>
              <a:buNone/>
            </a:pPr>
            <a:r>
              <a:rPr lang="cs-CZ" smtClean="0">
                <a:latin typeface="Calibri" pitchFamily="34" charset="0"/>
              </a:rPr>
              <a:t>- </a:t>
            </a:r>
            <a:r>
              <a:rPr lang="cs-CZ" b="1" smtClean="0">
                <a:latin typeface="Calibri" pitchFamily="34" charset="0"/>
              </a:rPr>
              <a:t>nevýrobních odvětvích </a:t>
            </a:r>
            <a:r>
              <a:rPr lang="cs-CZ" smtClean="0">
                <a:latin typeface="Calibri" pitchFamily="34" charset="0"/>
              </a:rPr>
              <a:t>(služby)</a:t>
            </a:r>
          </a:p>
        </p:txBody>
      </p:sp>
      <p:pic>
        <p:nvPicPr>
          <p:cNvPr id="19459" name="Picture 2" descr="C:\Users\Acer\AppData\Local\Microsoft\Windows\Temporary Internet Files\Content.IE5\9H4C53BB\MC90043435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644900"/>
            <a:ext cx="115728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C:\Users\Acer\AppData\Local\Microsoft\Windows\Temporary Internet Files\Content.IE5\NRXR0JUV\MP900216063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3176588"/>
            <a:ext cx="982663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C:\Users\Acer\AppData\Local\Microsoft\Windows\Temporary Internet Files\Content.IE5\NRXR0JUV\MP900289877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34050" y="3378200"/>
            <a:ext cx="1912938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5" descr="C:\Users\Acer\AppData\Local\Microsoft\Windows\Temporary Internet Files\Content.IE5\7POTC52V\MP900182792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0288" y="4941888"/>
            <a:ext cx="750887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6" descr="C:\Users\Acer\AppData\Local\Microsoft\Windows\Temporary Internet Files\Content.IE5\UV12L8PN\MP900430615[1]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5963" y="5229225"/>
            <a:ext cx="955675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Činitele ovlivňující úroveň národního hospodářství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827088" y="2060575"/>
            <a:ext cx="7777162" cy="3949700"/>
          </a:xfrm>
        </p:spPr>
        <p:txBody>
          <a:bodyPr/>
          <a:lstStyle/>
          <a:p>
            <a:pPr marL="0" indent="0">
              <a:buFont typeface="Brush Script MT" pitchFamily="66" charset="0"/>
              <a:buNone/>
            </a:pPr>
            <a:r>
              <a:rPr lang="cs-CZ" smtClean="0"/>
              <a:t>- </a:t>
            </a:r>
            <a:r>
              <a:rPr lang="cs-CZ" b="1" smtClean="0">
                <a:latin typeface="Calibri" pitchFamily="34" charset="0"/>
              </a:rPr>
              <a:t>přírodní bohatství</a:t>
            </a:r>
          </a:p>
          <a:p>
            <a:pPr marL="0" indent="0">
              <a:buFont typeface="Brush Script MT" pitchFamily="66" charset="0"/>
              <a:buNone/>
            </a:pPr>
            <a:endParaRPr lang="cs-CZ" smtClean="0">
              <a:latin typeface="Calibri" pitchFamily="34" charset="0"/>
            </a:endParaRPr>
          </a:p>
          <a:p>
            <a:pPr marL="0" indent="0">
              <a:buFont typeface="Brush Script MT" pitchFamily="66" charset="0"/>
              <a:buNone/>
            </a:pPr>
            <a:r>
              <a:rPr lang="cs-CZ" smtClean="0">
                <a:latin typeface="Calibri" pitchFamily="34" charset="0"/>
              </a:rPr>
              <a:t>- </a:t>
            </a:r>
            <a:r>
              <a:rPr lang="cs-CZ" b="1" smtClean="0">
                <a:latin typeface="Calibri" pitchFamily="34" charset="0"/>
              </a:rPr>
              <a:t>národní bohatství </a:t>
            </a:r>
            <a:r>
              <a:rPr lang="cs-CZ" smtClean="0">
                <a:latin typeface="Calibri" pitchFamily="34" charset="0"/>
              </a:rPr>
              <a:t>(to, co bylo vytvořeno: stavby, silnice, dálnice, technologie, vynálezy)</a:t>
            </a:r>
          </a:p>
          <a:p>
            <a:pPr marL="0" indent="0">
              <a:buFont typeface="Brush Script MT" pitchFamily="66" charset="0"/>
              <a:buNone/>
            </a:pPr>
            <a:endParaRPr lang="cs-CZ" smtClean="0">
              <a:latin typeface="Calibri" pitchFamily="34" charset="0"/>
            </a:endParaRPr>
          </a:p>
          <a:p>
            <a:pPr marL="0" indent="0">
              <a:buFont typeface="Brush Script MT" pitchFamily="66" charset="0"/>
              <a:buNone/>
            </a:pPr>
            <a:r>
              <a:rPr lang="cs-CZ" smtClean="0">
                <a:latin typeface="Calibri" pitchFamily="34" charset="0"/>
              </a:rPr>
              <a:t>- </a:t>
            </a:r>
            <a:r>
              <a:rPr lang="cs-CZ" b="1" smtClean="0">
                <a:latin typeface="Calibri" pitchFamily="34" charset="0"/>
              </a:rPr>
              <a:t>obyvatelstvo</a:t>
            </a:r>
            <a:r>
              <a:rPr lang="cs-CZ" smtClean="0">
                <a:latin typeface="Calibri" pitchFamily="34" charset="0"/>
              </a:rPr>
              <a:t> (počet, vzdělání, kulturní úroveň, věková struktura)</a:t>
            </a:r>
          </a:p>
          <a:p>
            <a:pPr marL="0" indent="0">
              <a:buFont typeface="Brush Script MT" pitchFamily="66" charset="0"/>
              <a:buNone/>
            </a:pPr>
            <a:endParaRPr lang="cs-CZ" smtClean="0">
              <a:latin typeface="Calibri" pitchFamily="34" charset="0"/>
            </a:endParaRPr>
          </a:p>
          <a:p>
            <a:pPr marL="0" indent="0">
              <a:buFont typeface="Brush Script MT" pitchFamily="66" charset="0"/>
              <a:buNone/>
            </a:pPr>
            <a:r>
              <a:rPr lang="cs-CZ" smtClean="0">
                <a:latin typeface="Calibri" pitchFamily="34" charset="0"/>
              </a:rPr>
              <a:t>- </a:t>
            </a:r>
            <a:r>
              <a:rPr lang="cs-CZ" b="1" smtClean="0">
                <a:latin typeface="Calibri" pitchFamily="34" charset="0"/>
              </a:rPr>
              <a:t>politický a ekonomický systém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Ukazatele úrovně národního hospodářství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00113" y="2060575"/>
            <a:ext cx="7416800" cy="39497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r>
              <a:rPr lang="cs-CZ" sz="2800" b="1" smtClean="0">
                <a:latin typeface="Calibri" pitchFamily="34" charset="0"/>
              </a:rPr>
              <a:t>HDP</a:t>
            </a:r>
            <a:r>
              <a:rPr lang="cs-CZ" sz="2800" smtClean="0">
                <a:latin typeface="Calibri" pitchFamily="34" charset="0"/>
              </a:rPr>
              <a:t> – hrubý domácí produkt</a:t>
            </a: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endParaRPr lang="cs-CZ" sz="2800" smtClean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r>
              <a:rPr lang="cs-CZ" sz="2800" b="1" smtClean="0">
                <a:latin typeface="Calibri" pitchFamily="34" charset="0"/>
              </a:rPr>
              <a:t>Zaměstnanost</a:t>
            </a:r>
            <a:r>
              <a:rPr lang="cs-CZ" sz="2800" smtClean="0">
                <a:latin typeface="Calibri" pitchFamily="34" charset="0"/>
              </a:rPr>
              <a:t> – úroveň zaměstnanosti</a:t>
            </a: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endParaRPr lang="cs-CZ" sz="2800" smtClean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r>
              <a:rPr lang="cs-CZ" sz="2800" b="1" smtClean="0">
                <a:latin typeface="Calibri" pitchFamily="34" charset="0"/>
              </a:rPr>
              <a:t>Inflace</a:t>
            </a:r>
            <a:r>
              <a:rPr lang="cs-CZ" sz="2800" smtClean="0">
                <a:latin typeface="Calibri" pitchFamily="34" charset="0"/>
              </a:rPr>
              <a:t> – stabilita cenové úrovně</a:t>
            </a: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endParaRPr lang="cs-CZ" sz="2800" smtClean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r>
              <a:rPr lang="cs-CZ" sz="2800" b="1" smtClean="0">
                <a:latin typeface="Calibri" pitchFamily="34" charset="0"/>
              </a:rPr>
              <a:t>Platební bilance státu </a:t>
            </a:r>
            <a:r>
              <a:rPr lang="cs-CZ" sz="2800" smtClean="0">
                <a:latin typeface="Calibri" pitchFamily="34" charset="0"/>
              </a:rPr>
              <a:t>– saldo zahraničního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151</TotalTime>
  <Words>178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Franklin Gothic Book</vt:lpstr>
      <vt:lpstr>Arial</vt:lpstr>
      <vt:lpstr>Constantia</vt:lpstr>
      <vt:lpstr>Brush Script MT</vt:lpstr>
      <vt:lpstr>Calibri</vt:lpstr>
      <vt:lpstr>Rage Italic</vt:lpstr>
      <vt:lpstr>Wingdings</vt:lpstr>
      <vt:lpstr>Špendlík</vt:lpstr>
      <vt:lpstr>Špendlík</vt:lpstr>
      <vt:lpstr>Špendlík</vt:lpstr>
      <vt:lpstr>Špendlík</vt:lpstr>
      <vt:lpstr>Makroekonomie    a hospodářství</vt:lpstr>
      <vt:lpstr>Makroekonomie</vt:lpstr>
      <vt:lpstr> Základ ekonomiky (hospodářství) </vt:lpstr>
      <vt:lpstr>Hospodářství</vt:lpstr>
      <vt:lpstr>Sektory národního hospodářství</vt:lpstr>
      <vt:lpstr>Podíl jednotlivých sektorů</vt:lpstr>
      <vt:lpstr>Národní hospodářství</vt:lpstr>
      <vt:lpstr>Činitele ovlivňující úroveň národního hospodářství</vt:lpstr>
      <vt:lpstr>Ukazatele úrovně národního hospodářství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Makroekonomie a hospodářství</dc:title>
  <dc:creator>Matěj</dc:creator>
  <cp:lastModifiedBy>ucitel</cp:lastModifiedBy>
  <cp:revision>13</cp:revision>
  <dcterms:created xsi:type="dcterms:W3CDTF">2012-04-05T12:53:48Z</dcterms:created>
  <dcterms:modified xsi:type="dcterms:W3CDTF">2012-05-29T08:35:33Z</dcterms:modified>
</cp:coreProperties>
</file>