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FBBFE-4CA8-4424-8381-4C453E9B95F6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D6F0A-DBC3-40E6-B016-010717022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29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D6F0A-DBC3-40E6-B016-01071702251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3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728FB2-2E85-41B8-A02E-CC6B6D735F0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5990DC6-EBD4-4888-958B-174BFAEB6A8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organizace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OSN, NATO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346513" y="188640"/>
            <a:ext cx="2790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Calibri" pitchFamily="34" charset="0"/>
              </a:rPr>
              <a:t>VY_32_INOVACE_29-19</a:t>
            </a:r>
            <a:r>
              <a:rPr lang="cs-CZ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14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2190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Vznik</a:t>
            </a:r>
          </a:p>
          <a:p>
            <a:pPr lvl="1"/>
            <a:r>
              <a:rPr lang="cs-CZ" sz="2400" dirty="0" smtClean="0"/>
              <a:t>26.6.1945 na základě podpisu Charty OSN na konferenci v San Franciscu</a:t>
            </a:r>
          </a:p>
          <a:p>
            <a:pPr lvl="1"/>
            <a:r>
              <a:rPr lang="cs-CZ" sz="2400" dirty="0" smtClean="0"/>
              <a:t>Chartu podepsalo 50 státu včetně Československa</a:t>
            </a:r>
          </a:p>
          <a:p>
            <a:r>
              <a:rPr lang="cs-CZ" dirty="0" smtClean="0"/>
              <a:t>Předchůdkyně OSN</a:t>
            </a:r>
          </a:p>
          <a:p>
            <a:pPr lvl="1"/>
            <a:r>
              <a:rPr lang="cs-CZ" sz="2400" dirty="0" smtClean="0"/>
              <a:t>„Společnost národů“ (vznik 28.4.1919, Paříž, sídlo měla v Ženevě)</a:t>
            </a:r>
          </a:p>
          <a:p>
            <a:pPr lvl="1"/>
            <a:r>
              <a:rPr lang="cs-CZ" sz="2400" dirty="0" smtClean="0"/>
              <a:t>Cíl: udržení míru ve světě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ezabránila však druhé světové válce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anikla v r.1939, de iure v r.1945</a:t>
            </a:r>
          </a:p>
        </p:txBody>
      </p:sp>
      <p:pic>
        <p:nvPicPr>
          <p:cNvPr id="5122" name="Picture 2" descr="C:\Users\monika.brza\AppData\Local\Microsoft\Windows\Temporary Internet Files\Content.IE5\KWD1AFXN\MC90035622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61962"/>
            <a:ext cx="1639887" cy="165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88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 -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Rada bezpečnosti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ejvyšší výkonný orgán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ese základní odpovědnost za udržení míru</a:t>
            </a:r>
          </a:p>
          <a:p>
            <a:pPr lvl="1"/>
            <a:r>
              <a:rPr lang="cs-CZ" sz="2400" dirty="0"/>
              <a:t>j</a:t>
            </a:r>
            <a:r>
              <a:rPr lang="cs-CZ" sz="2400" dirty="0" smtClean="0"/>
              <a:t>ejí rezoluce jsou právně závazné</a:t>
            </a:r>
          </a:p>
          <a:p>
            <a:pPr lvl="1"/>
            <a:r>
              <a:rPr lang="cs-CZ" sz="2400" dirty="0" smtClean="0"/>
              <a:t>složení:	 15 členů</a:t>
            </a:r>
          </a:p>
          <a:p>
            <a:pPr lvl="2"/>
            <a:r>
              <a:rPr lang="cs-CZ" sz="2400" dirty="0" smtClean="0"/>
              <a:t>5 stálých  (USA, VB, FR, RUSKO, ČÍNA) – právo veta</a:t>
            </a:r>
          </a:p>
          <a:p>
            <a:pPr lvl="2"/>
            <a:r>
              <a:rPr lang="cs-CZ" sz="2400" dirty="0" smtClean="0"/>
              <a:t>10 volených VS na 2 roky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ravomoci: uvalení mezinárodních sankcí a schválení mírových operací, nebo přímých vojenských akcí</a:t>
            </a:r>
            <a:endParaRPr lang="cs-CZ" sz="2400" dirty="0"/>
          </a:p>
        </p:txBody>
      </p:sp>
      <p:pic>
        <p:nvPicPr>
          <p:cNvPr id="8194" name="Picture 2" descr="C:\Users\monika.brza\AppData\Local\Microsoft\Windows\Temporary Internet Files\Content.IE5\FKRRKEKX\MM900315824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213" y="723900"/>
            <a:ext cx="10287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3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 -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Valné shromáždění</a:t>
            </a:r>
          </a:p>
          <a:p>
            <a:pPr lvl="1"/>
            <a:r>
              <a:rPr lang="cs-CZ" sz="2400" dirty="0"/>
              <a:t>v</a:t>
            </a:r>
            <a:r>
              <a:rPr lang="cs-CZ" sz="2400" dirty="0" smtClean="0"/>
              <a:t>rcholný orgán, jsou v něm zástupci všech zemí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rincip hlasování: jedna země = jeden hlas</a:t>
            </a:r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oporučení a rezoluce nejsou závazné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edisponuje donucovacími prostředky</a:t>
            </a:r>
          </a:p>
          <a:p>
            <a:r>
              <a:rPr lang="cs-CZ" b="1" dirty="0" smtClean="0"/>
              <a:t>Mezinárodní soudní dvůr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ídlo: Haag</a:t>
            </a:r>
          </a:p>
          <a:p>
            <a:pPr lvl="1"/>
            <a:r>
              <a:rPr lang="cs-CZ" sz="2400" dirty="0"/>
              <a:t>ř</a:t>
            </a:r>
            <a:r>
              <a:rPr lang="cs-CZ" sz="2400" dirty="0" smtClean="0"/>
              <a:t>eší mezinárodní obchodní spory mezi státy a firmami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ložení: 15 soudců volených na 9 let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983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 -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Hospodářská a sociální rada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leduje celkovou hospodářskou situace, vytváří prognózy</a:t>
            </a:r>
          </a:p>
          <a:p>
            <a:pPr marL="514350" indent="-457200"/>
            <a:r>
              <a:rPr lang="cs-CZ" b="1" dirty="0" smtClean="0"/>
              <a:t>Poručenská rada</a:t>
            </a:r>
          </a:p>
          <a:p>
            <a:pPr marL="914400" lvl="1" indent="-457200"/>
            <a:r>
              <a:rPr lang="cs-CZ" sz="2400" dirty="0"/>
              <a:t>p</a:t>
            </a:r>
            <a:r>
              <a:rPr lang="cs-CZ" sz="2400" dirty="0" smtClean="0"/>
              <a:t>oručenství – omezení suverenity státu ve prospěch jiného státu</a:t>
            </a:r>
          </a:p>
          <a:p>
            <a:pPr marL="914400" lvl="1" indent="-457200"/>
            <a:r>
              <a:rPr lang="cs-CZ" sz="2400" dirty="0"/>
              <a:t>k</a:t>
            </a:r>
            <a:r>
              <a:rPr lang="cs-CZ" sz="2400" dirty="0" smtClean="0"/>
              <a:t>onala dozor nad správou poručenských území</a:t>
            </a:r>
          </a:p>
          <a:p>
            <a:pPr marL="914400" lvl="1" indent="-457200"/>
            <a:r>
              <a:rPr lang="cs-CZ" sz="2400" dirty="0"/>
              <a:t>f</a:t>
            </a:r>
            <a:r>
              <a:rPr lang="cs-CZ" sz="2400" dirty="0" smtClean="0"/>
              <a:t>ormálně ukončila činnost</a:t>
            </a:r>
          </a:p>
          <a:p>
            <a:pPr marL="514350" indent="-457200"/>
            <a:r>
              <a:rPr lang="cs-CZ" b="1" dirty="0" smtClean="0"/>
              <a:t>Sekretariát </a:t>
            </a:r>
          </a:p>
          <a:p>
            <a:pPr marL="914400" lvl="1" indent="-457200"/>
            <a:r>
              <a:rPr lang="cs-CZ" sz="2400" dirty="0"/>
              <a:t>v</a:t>
            </a:r>
            <a:r>
              <a:rPr lang="cs-CZ" sz="2400" dirty="0" smtClean="0"/>
              <a:t>ýkonný orgán, tvořen tajemníkem</a:t>
            </a:r>
          </a:p>
        </p:txBody>
      </p:sp>
      <p:pic>
        <p:nvPicPr>
          <p:cNvPr id="12291" name="Picture 3" descr="C:\Users\monika.brza\AppData\Local\Microsoft\Windows\Temporary Internet Files\Content.IE5\KWD1AFXN\MM900288869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908050"/>
            <a:ext cx="571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71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 SYSTÉMU OSN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měnový fond (MMF)</a:t>
            </a:r>
          </a:p>
          <a:p>
            <a:r>
              <a:rPr lang="cs-CZ" dirty="0" smtClean="0"/>
              <a:t>Mezinárodní banka pro obnovu a rozvoj (Světová banka)</a:t>
            </a:r>
          </a:p>
          <a:p>
            <a:r>
              <a:rPr lang="cs-CZ" dirty="0" smtClean="0"/>
              <a:t>UNESCO – organizace pro výchovu, vědu a kulturu</a:t>
            </a:r>
          </a:p>
          <a:p>
            <a:r>
              <a:rPr lang="cs-CZ" dirty="0" smtClean="0"/>
              <a:t>UNICEF – dětský fond</a:t>
            </a:r>
          </a:p>
          <a:p>
            <a:r>
              <a:rPr lang="cs-CZ" dirty="0" smtClean="0"/>
              <a:t>UNHCR – úřad vysokého komisaře pro uprchlíky</a:t>
            </a:r>
          </a:p>
          <a:p>
            <a:r>
              <a:rPr lang="cs-CZ" dirty="0" smtClean="0"/>
              <a:t>FAO – organizace pro výživu a rozvoj</a:t>
            </a:r>
          </a:p>
          <a:p>
            <a:r>
              <a:rPr lang="cs-CZ" dirty="0" smtClean="0"/>
              <a:t>WHO – světová zdravotnická organizace</a:t>
            </a:r>
          </a:p>
          <a:p>
            <a:r>
              <a:rPr lang="cs-CZ" dirty="0" smtClean="0"/>
              <a:t>IAEA – mezinárodní agentura pro atomovou energii</a:t>
            </a:r>
          </a:p>
          <a:p>
            <a:r>
              <a:rPr lang="cs-CZ" dirty="0" smtClean="0"/>
              <a:t>WIPO – organizace pro duševní vlastnictví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84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everoatlantická aliance</a:t>
            </a:r>
          </a:p>
          <a:p>
            <a:r>
              <a:rPr lang="cs-CZ" dirty="0"/>
              <a:t>n</a:t>
            </a:r>
            <a:r>
              <a:rPr lang="cs-CZ" dirty="0" smtClean="0"/>
              <a:t>ejvětší vojensko-politická organizace</a:t>
            </a:r>
          </a:p>
          <a:p>
            <a:r>
              <a:rPr lang="cs-CZ" dirty="0"/>
              <a:t>p</a:t>
            </a:r>
            <a:r>
              <a:rPr lang="cs-CZ" dirty="0" smtClean="0"/>
              <a:t>lánuje společnou obranu</a:t>
            </a:r>
          </a:p>
          <a:p>
            <a:r>
              <a:rPr lang="cs-CZ" b="1" dirty="0"/>
              <a:t>z</a:t>
            </a:r>
            <a:r>
              <a:rPr lang="cs-CZ" b="1" dirty="0" smtClean="0"/>
              <a:t>aložení</a:t>
            </a:r>
            <a:r>
              <a:rPr lang="cs-CZ" dirty="0" smtClean="0"/>
              <a:t>:	4.4.1949 Washington</a:t>
            </a:r>
          </a:p>
          <a:p>
            <a:r>
              <a:rPr lang="cs-CZ" dirty="0"/>
              <a:t>d</a:t>
            </a:r>
            <a:r>
              <a:rPr lang="cs-CZ" dirty="0" smtClean="0"/>
              <a:t>ůvodem založení byly napjaté vztahy mezi V a Z</a:t>
            </a:r>
          </a:p>
          <a:p>
            <a:r>
              <a:rPr lang="cs-CZ" b="1" dirty="0"/>
              <a:t>s</a:t>
            </a:r>
            <a:r>
              <a:rPr lang="cs-CZ" b="1" dirty="0" smtClean="0"/>
              <a:t>ídlo:</a:t>
            </a:r>
            <a:r>
              <a:rPr lang="cs-CZ" dirty="0" smtClean="0"/>
              <a:t>	Brusel</a:t>
            </a:r>
          </a:p>
          <a:p>
            <a:r>
              <a:rPr lang="cs-CZ" dirty="0"/>
              <a:t>č</a:t>
            </a:r>
            <a:r>
              <a:rPr lang="cs-CZ" dirty="0" smtClean="0"/>
              <a:t>lenové:	28 států Evropy , USA, Kanada, Turecko</a:t>
            </a:r>
          </a:p>
          <a:p>
            <a:r>
              <a:rPr lang="cs-CZ" dirty="0"/>
              <a:t>k</a:t>
            </a:r>
            <a:r>
              <a:rPr lang="cs-CZ" dirty="0" smtClean="0"/>
              <a:t>aždý stát se vstupem do aliance zavazuje podílet se na společné obraně pomoci jinému státu, pokud bude napaden třetí stranou</a:t>
            </a:r>
            <a:endParaRPr lang="cs-CZ" dirty="0"/>
          </a:p>
        </p:txBody>
      </p:sp>
      <p:pic>
        <p:nvPicPr>
          <p:cNvPr id="9218" name="Picture 2" descr="C:\Users\monika.brza\AppData\Local\Microsoft\Windows\Temporary Internet Files\Content.IE5\FKRRKEKX\MC9002929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088" y="741363"/>
            <a:ext cx="1414462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36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NATO -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Rada Nato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ejvyšší politický orgán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astoupení zde mají všechny členské země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marL="400050"/>
            <a:r>
              <a:rPr lang="cs-CZ" b="1" dirty="0" smtClean="0"/>
              <a:t>Generální tajemník</a:t>
            </a:r>
          </a:p>
          <a:p>
            <a:pPr marL="800100" lvl="1"/>
            <a:r>
              <a:rPr lang="cs-CZ" sz="2400" dirty="0"/>
              <a:t>n</a:t>
            </a:r>
            <a:r>
              <a:rPr lang="cs-CZ" sz="2400" dirty="0" smtClean="0"/>
              <a:t>ejvýše postavený úředník Rady Nato</a:t>
            </a:r>
          </a:p>
          <a:p>
            <a:pPr marL="514350" lvl="1" indent="0">
              <a:buNone/>
            </a:pPr>
            <a:endParaRPr lang="cs-CZ" sz="2400" dirty="0" smtClean="0"/>
          </a:p>
          <a:p>
            <a:pPr marL="400050"/>
            <a:r>
              <a:rPr lang="cs-CZ" b="1" dirty="0" smtClean="0"/>
              <a:t>Vojenský výbor, Výbor pro plánování</a:t>
            </a:r>
          </a:p>
          <a:p>
            <a:pPr marL="800100" lvl="1"/>
            <a:r>
              <a:rPr lang="cs-CZ" sz="2400" dirty="0"/>
              <a:t>n</a:t>
            </a:r>
            <a:r>
              <a:rPr lang="cs-CZ" sz="2400" dirty="0" smtClean="0"/>
              <a:t>emají přímé rozhodovací pravomoci</a:t>
            </a:r>
          </a:p>
          <a:p>
            <a:pPr marL="800100" lvl="1"/>
            <a:r>
              <a:rPr lang="cs-CZ" sz="2400" dirty="0" smtClean="0"/>
              <a:t>„plánují zbrojní programy a obranu“</a:t>
            </a:r>
            <a:endParaRPr lang="cs-CZ" sz="2400" dirty="0"/>
          </a:p>
        </p:txBody>
      </p:sp>
      <p:pic>
        <p:nvPicPr>
          <p:cNvPr id="11266" name="Picture 2" descr="C:\Users\monika.brza\AppData\Local\Microsoft\Windows\Temporary Internet Files\Content.IE5\ISIL6TDR\MC9004325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16632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28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Vojensko-bezpečnostní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ZEU</a:t>
            </a:r>
            <a:r>
              <a:rPr lang="cs-CZ" dirty="0" smtClean="0"/>
              <a:t> –západoevropská unie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INTERPOL</a:t>
            </a:r>
            <a:r>
              <a:rPr lang="cs-CZ" dirty="0" smtClean="0"/>
              <a:t> – mezinárodní kriminální policie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VARŠAVSKÁ SMLOUVA</a:t>
            </a:r>
            <a:r>
              <a:rPr lang="cs-CZ" dirty="0" smtClean="0"/>
              <a:t> – dnes již neexistující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SDI</a:t>
            </a:r>
            <a:r>
              <a:rPr lang="cs-CZ" dirty="0" smtClean="0"/>
              <a:t> – strategická obranná iniciativa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ANZUS</a:t>
            </a:r>
            <a:r>
              <a:rPr lang="cs-CZ" dirty="0" smtClean="0"/>
              <a:t> – Tichomořský vojenský pakt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42" name="Picture 2" descr="C:\Users\monika.brza\AppData\Local\Microsoft\Windows\Temporary Internet Files\Content.IE5\NRF39H62\MC9004347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261" y="3861048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9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mezinárodní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SVĚTOVÁ OBCHODNÍ ORGANIZACE (WTO, dříve GATT)</a:t>
            </a:r>
          </a:p>
          <a:p>
            <a:r>
              <a:rPr lang="cs-CZ" dirty="0" smtClean="0"/>
              <a:t>ORGANIZACE PRO HOSPODÁŘSKOU SPOLUPRÁCI A ROZVOJ (OECD)</a:t>
            </a:r>
          </a:p>
          <a:p>
            <a:r>
              <a:rPr lang="cs-CZ" dirty="0" smtClean="0"/>
              <a:t>RADA EVROPY</a:t>
            </a:r>
          </a:p>
          <a:p>
            <a:r>
              <a:rPr lang="cs-CZ" dirty="0" smtClean="0"/>
              <a:t>EVROPSKÝ SOUD PRO LIDSKÁ PRÁVA</a:t>
            </a:r>
          </a:p>
          <a:p>
            <a:r>
              <a:rPr lang="cs-CZ" dirty="0" smtClean="0"/>
              <a:t>ORGANIZACE PRO BESPEČNOST A SPOLUPRÁCI V EVROPĚ (OBSE)</a:t>
            </a:r>
          </a:p>
          <a:p>
            <a:r>
              <a:rPr lang="cs-CZ" dirty="0" smtClean="0"/>
              <a:t>G8</a:t>
            </a:r>
          </a:p>
          <a:p>
            <a:r>
              <a:rPr lang="cs-CZ" dirty="0" smtClean="0"/>
              <a:t>EVROPSKÉ SDRUŽENÍ VOLNÉHO OBCHODU (ESVO)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48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556792"/>
            <a:ext cx="8748464" cy="1087761"/>
          </a:xfrm>
        </p:spPr>
        <p:txBody>
          <a:bodyPr/>
          <a:lstStyle/>
          <a:p>
            <a:r>
              <a:rPr lang="cs-CZ" sz="7200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500" dirty="0">
                <a:solidFill>
                  <a:schemeClr val="tx1"/>
                </a:solidFill>
              </a:rPr>
              <a:t>Mgr. Monika </a:t>
            </a:r>
            <a:r>
              <a:rPr lang="cs-CZ" sz="3500" dirty="0" err="1">
                <a:solidFill>
                  <a:schemeClr val="tx1"/>
                </a:solidFill>
              </a:rPr>
              <a:t>Brzá</a:t>
            </a:r>
            <a:endParaRPr lang="cs-CZ" sz="3500" dirty="0">
              <a:solidFill>
                <a:schemeClr val="tx1"/>
              </a:solidFill>
            </a:endParaRPr>
          </a:p>
          <a:p>
            <a:r>
              <a:rPr lang="cs-CZ" sz="3500" dirty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sz="3500" dirty="0">
                <a:solidFill>
                  <a:schemeClr val="tx1"/>
                </a:solidFill>
              </a:rPr>
              <a:t>KLIPARTY MS OFFICE</a:t>
            </a:r>
          </a:p>
          <a:p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3851920" y="2924944"/>
            <a:ext cx="1656184" cy="1656184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96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ezinárodní vztahy jsou disciplínou, která usiluje o nalezení bezpečnější a efektivnější organizace vztahů mezi lidmi, vládami, společnostmi…</a:t>
            </a:r>
          </a:p>
          <a:p>
            <a:r>
              <a:rPr lang="cs-CZ" dirty="0"/>
              <a:t>v</a:t>
            </a:r>
            <a:r>
              <a:rPr lang="cs-CZ" dirty="0" smtClean="0"/>
              <a:t>ěda, která souvisí s jinými disciplínami – mezinárodní právo, světová ekonomie, sociologie…</a:t>
            </a:r>
          </a:p>
          <a:p>
            <a:r>
              <a:rPr lang="cs-CZ" dirty="0" smtClean="0"/>
              <a:t>koncem 19.století vzniká názor, že zahraniční a vojenské záležitosti se týkají všech lidí</a:t>
            </a:r>
          </a:p>
          <a:p>
            <a:r>
              <a:rPr lang="cs-CZ" dirty="0" smtClean="0"/>
              <a:t>Impuls pro vznik mezinárodních studií</a:t>
            </a:r>
          </a:p>
          <a:p>
            <a:pPr lvl="1"/>
            <a:r>
              <a:rPr lang="cs-CZ" sz="2400" dirty="0"/>
              <a:t>u</a:t>
            </a:r>
            <a:r>
              <a:rPr lang="cs-CZ" sz="2400" dirty="0" smtClean="0"/>
              <a:t>dálosti první světové války</a:t>
            </a:r>
          </a:p>
          <a:p>
            <a:pPr lvl="1"/>
            <a:r>
              <a:rPr lang="cs-CZ" sz="2400" dirty="0"/>
              <a:t>u</a:t>
            </a:r>
            <a:r>
              <a:rPr lang="cs-CZ" sz="2400" dirty="0" smtClean="0"/>
              <a:t>dálosti v Rusku, Německu…</a:t>
            </a:r>
          </a:p>
          <a:p>
            <a:endParaRPr lang="cs-CZ" dirty="0"/>
          </a:p>
        </p:txBody>
      </p:sp>
      <p:pic>
        <p:nvPicPr>
          <p:cNvPr id="1028" name="Picture 4" descr="C:\Users\monika.brza\AppData\Local\Microsoft\Windows\Temporary Internet Files\Content.IE5\NRF39H62\MC9003111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50" y="4684713"/>
            <a:ext cx="1804988" cy="146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79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subjektem mezinárodních vztahů </a:t>
            </a:r>
          </a:p>
          <a:p>
            <a:pPr lvl="1"/>
            <a:r>
              <a:rPr lang="cs-CZ" sz="2400" i="1" dirty="0"/>
              <a:t>s</a:t>
            </a:r>
            <a:r>
              <a:rPr lang="cs-CZ" sz="2400" i="1" dirty="0" smtClean="0"/>
              <a:t>uverénní státy </a:t>
            </a:r>
            <a:r>
              <a:rPr lang="cs-CZ" sz="2400" dirty="0" smtClean="0"/>
              <a:t>-  státy, které mají svrchovanou moc nad svým obyvatelstvem</a:t>
            </a:r>
          </a:p>
          <a:p>
            <a:r>
              <a:rPr lang="cs-CZ" b="1" dirty="0" smtClean="0"/>
              <a:t>mezinárodní organizace</a:t>
            </a:r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ezinárodní vládní organizace (MVO) - významnější</a:t>
            </a:r>
          </a:p>
          <a:p>
            <a:pPr lvl="1"/>
            <a:r>
              <a:rPr lang="cs-CZ" sz="2400" dirty="0" smtClean="0"/>
              <a:t>mezinárodní nevládní organizace (MNO)</a:t>
            </a:r>
          </a:p>
          <a:p>
            <a:pPr lvl="2"/>
            <a:r>
              <a:rPr lang="cs-CZ" sz="2400" dirty="0"/>
              <a:t>s</a:t>
            </a:r>
            <a:r>
              <a:rPr lang="cs-CZ" sz="2400" dirty="0" smtClean="0"/>
              <a:t>pecializované – zaměřují se na jednotlivé oblasti (školství, zdravotnictví…)</a:t>
            </a:r>
          </a:p>
          <a:p>
            <a:pPr lvl="2"/>
            <a:r>
              <a:rPr lang="cs-CZ" sz="2400" dirty="0"/>
              <a:t>o</a:t>
            </a:r>
            <a:r>
              <a:rPr lang="cs-CZ" sz="2400" dirty="0" smtClean="0"/>
              <a:t>becné – pracují na všech úrovních</a:t>
            </a:r>
          </a:p>
        </p:txBody>
      </p:sp>
    </p:spTree>
    <p:extLst>
      <p:ext uri="{BB962C8B-B14F-4D97-AF65-F5344CB8AC3E}">
        <p14:creationId xmlns:p14="http://schemas.microsoft.com/office/powerpoint/2010/main" val="258224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politika tvořena zahraniční politikou dvou států, více států</a:t>
            </a:r>
          </a:p>
          <a:p>
            <a:r>
              <a:rPr lang="cs-CZ" b="1" dirty="0" smtClean="0"/>
              <a:t>Mezinárodní dohody</a:t>
            </a:r>
          </a:p>
          <a:p>
            <a:pPr lvl="1"/>
            <a:r>
              <a:rPr lang="cs-CZ" sz="2400" u="sng" dirty="0"/>
              <a:t>d</a:t>
            </a:r>
            <a:r>
              <a:rPr lang="cs-CZ" sz="2400" u="sng" dirty="0" smtClean="0"/>
              <a:t>eklarace</a:t>
            </a:r>
            <a:r>
              <a:rPr lang="cs-CZ" sz="2400" dirty="0" smtClean="0"/>
              <a:t> – nemá charakter právního závazku, vyjadřuje záměr</a:t>
            </a:r>
          </a:p>
          <a:p>
            <a:pPr lvl="1"/>
            <a:r>
              <a:rPr lang="cs-CZ" sz="2400" u="sng" dirty="0"/>
              <a:t>s</a:t>
            </a:r>
            <a:r>
              <a:rPr lang="cs-CZ" sz="2400" u="sng" dirty="0" smtClean="0"/>
              <a:t>mlouva –</a:t>
            </a:r>
            <a:r>
              <a:rPr lang="cs-CZ" sz="2400" dirty="0" smtClean="0"/>
              <a:t> dvoustranný nebo vícestranný projev společné vůle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r>
              <a:rPr lang="cs-CZ" b="1" dirty="0" smtClean="0"/>
              <a:t>Nástroj mezinárodní politiky</a:t>
            </a:r>
          </a:p>
          <a:p>
            <a:pPr lvl="1"/>
            <a:r>
              <a:rPr lang="cs-CZ" sz="2400" u="sng" dirty="0" smtClean="0"/>
              <a:t>Diplomacie</a:t>
            </a:r>
          </a:p>
          <a:p>
            <a:pPr lvl="2"/>
            <a:r>
              <a:rPr lang="cs-CZ" sz="2400" dirty="0"/>
              <a:t>v</a:t>
            </a:r>
            <a:r>
              <a:rPr lang="cs-CZ" sz="2400" dirty="0" smtClean="0"/>
              <a:t>elvyslanec, vyslanec, („nuncius“-pověřen papežem)</a:t>
            </a:r>
          </a:p>
          <a:p>
            <a:pPr lvl="2"/>
            <a:r>
              <a:rPr lang="cs-CZ" sz="2400" dirty="0"/>
              <a:t>c</a:t>
            </a:r>
            <a:r>
              <a:rPr lang="cs-CZ" sz="2400" dirty="0" smtClean="0"/>
              <a:t>hargé d‘affaires (dočasný zástupce)</a:t>
            </a:r>
          </a:p>
          <a:p>
            <a:pPr lvl="2"/>
            <a:r>
              <a:rPr lang="cs-CZ" sz="2400" dirty="0"/>
              <a:t>a</a:t>
            </a:r>
            <a:r>
              <a:rPr lang="cs-CZ" sz="2400" dirty="0" smtClean="0"/>
              <a:t>tašé (př. vojenský, obchodní)</a:t>
            </a:r>
          </a:p>
          <a:p>
            <a:pPr lvl="2"/>
            <a:endParaRPr lang="cs-CZ" sz="2400" dirty="0" smtClean="0"/>
          </a:p>
          <a:p>
            <a:pPr lvl="1"/>
            <a:endParaRPr lang="cs-CZ" sz="2400" dirty="0" smtClean="0"/>
          </a:p>
        </p:txBody>
      </p:sp>
      <p:pic>
        <p:nvPicPr>
          <p:cNvPr id="2050" name="Picture 2" descr="C:\Users\monika.brza\AppData\Local\Microsoft\Windows\Temporary Internet Files\Content.IE5\KWD1AFXN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438" y="3757613"/>
            <a:ext cx="514350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5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Konec druhé světové války</a:t>
            </a:r>
          </a:p>
          <a:p>
            <a:pPr lvl="1"/>
            <a:r>
              <a:rPr lang="cs-CZ" sz="2400" dirty="0" smtClean="0"/>
              <a:t>asi rok po válce – vznik dvou ideově nepřátelských mocenských bloků (USA x SSSR)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očátek „</a:t>
            </a:r>
            <a:r>
              <a:rPr lang="cs-CZ" sz="2400" i="1" dirty="0" smtClean="0"/>
              <a:t>studené války</a:t>
            </a:r>
            <a:r>
              <a:rPr lang="cs-CZ" sz="2400" dirty="0" smtClean="0"/>
              <a:t>“ (r.1946)</a:t>
            </a:r>
          </a:p>
          <a:p>
            <a:pPr lvl="1"/>
            <a:r>
              <a:rPr lang="cs-CZ" sz="2400" dirty="0" smtClean="0"/>
              <a:t>růst sovětského zbrojního potenciálu</a:t>
            </a:r>
          </a:p>
          <a:p>
            <a:pPr lvl="1"/>
            <a:r>
              <a:rPr lang="cs-CZ" sz="2400" i="1" dirty="0" smtClean="0"/>
              <a:t>Trumanova doktrína </a:t>
            </a:r>
            <a:r>
              <a:rPr lang="cs-CZ" sz="2400" dirty="0" smtClean="0"/>
              <a:t>(R.1947) zadržování komunismu a vojenské pomoci některým zemím</a:t>
            </a:r>
          </a:p>
          <a:p>
            <a:pPr lvl="1"/>
            <a:r>
              <a:rPr lang="cs-CZ" sz="2400" i="1" dirty="0" smtClean="0"/>
              <a:t>Obranná organizace severoatlantické smlouvy </a:t>
            </a:r>
            <a:r>
              <a:rPr lang="cs-CZ" sz="2400" dirty="0" smtClean="0"/>
              <a:t>(r. 1949, 12 států)</a:t>
            </a:r>
          </a:p>
          <a:p>
            <a:pPr lvl="1"/>
            <a:r>
              <a:rPr lang="cs-CZ" sz="2400" i="1" dirty="0" smtClean="0"/>
              <a:t>Varšavská smlouva </a:t>
            </a:r>
            <a:r>
              <a:rPr lang="cs-CZ" sz="2400" dirty="0" smtClean="0"/>
              <a:t>(r.1954, 7 východoevropských zemí)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7" name="Picture 3" descr="C:\Users\monika.brza\AppData\Local\Microsoft\Windows\Temporary Internet Files\Content.IE5\NRF39H62\MC9003707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531813"/>
            <a:ext cx="1471612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74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napětí </a:t>
            </a:r>
            <a:r>
              <a:rPr lang="cs-CZ" dirty="0"/>
              <a:t>mezi  </a:t>
            </a:r>
            <a:r>
              <a:rPr lang="cs-CZ" dirty="0" smtClean="0"/>
              <a:t>východem a západem </a:t>
            </a:r>
            <a:r>
              <a:rPr lang="cs-CZ" dirty="0"/>
              <a:t>– závody ve zbrojení, získání mocenské </a:t>
            </a:r>
            <a:r>
              <a:rPr lang="cs-CZ" dirty="0" smtClean="0"/>
              <a:t>převahy, vyzbrojování třetího světa</a:t>
            </a:r>
          </a:p>
          <a:p>
            <a:r>
              <a:rPr lang="cs-CZ" dirty="0"/>
              <a:t>n</a:t>
            </a:r>
            <a:r>
              <a:rPr lang="cs-CZ" dirty="0" smtClean="0"/>
              <a:t>apětí se přenáší na půdu mezinárodních organizací</a:t>
            </a:r>
          </a:p>
          <a:p>
            <a:r>
              <a:rPr lang="cs-CZ" dirty="0"/>
              <a:t>p</a:t>
            </a:r>
            <a:r>
              <a:rPr lang="cs-CZ" dirty="0" smtClean="0"/>
              <a:t>olovina 50.let – fáze „</a:t>
            </a:r>
            <a:r>
              <a:rPr lang="cs-CZ" dirty="0" err="1" smtClean="0"/>
              <a:t>détente</a:t>
            </a:r>
            <a:r>
              <a:rPr lang="cs-CZ" dirty="0" smtClean="0"/>
              <a:t>“ (uvolnění, snížení napětí)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odpis některých odzbrojovacích dohod</a:t>
            </a:r>
          </a:p>
          <a:p>
            <a:pPr lvl="1"/>
            <a:r>
              <a:rPr lang="cs-CZ" sz="2400" dirty="0" smtClean="0"/>
              <a:t>východ i západ zasedají k jednacímu stolu</a:t>
            </a:r>
          </a:p>
          <a:p>
            <a:r>
              <a:rPr lang="cs-CZ" dirty="0"/>
              <a:t>p</a:t>
            </a:r>
            <a:r>
              <a:rPr lang="cs-CZ" dirty="0" smtClean="0"/>
              <a:t>olovina 70.let – podpis </a:t>
            </a:r>
            <a:r>
              <a:rPr lang="cs-CZ" dirty="0"/>
              <a:t>Z</a:t>
            </a:r>
            <a:r>
              <a:rPr lang="cs-CZ" dirty="0" smtClean="0"/>
              <a:t>ávěrečného aktu KBSE v Helsinkách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74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Závěrečný akt KBSE</a:t>
            </a:r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okument, který se týkal uznání hranic v Evropě, jak se utvářely od ukončení 2.sv.války</a:t>
            </a:r>
          </a:p>
          <a:p>
            <a:pPr lvl="1"/>
            <a:r>
              <a:rPr lang="cs-CZ" sz="2400" dirty="0" smtClean="0"/>
              <a:t>dodržování lidských práv</a:t>
            </a:r>
          </a:p>
          <a:p>
            <a:pPr lvl="1"/>
            <a:r>
              <a:rPr lang="cs-CZ" sz="2400" b="1" dirty="0" smtClean="0"/>
              <a:t>„nevměšování se do vnitřních záležitostí“</a:t>
            </a:r>
          </a:p>
          <a:p>
            <a:r>
              <a:rPr lang="cs-CZ" b="1" dirty="0" smtClean="0"/>
              <a:t>Michail Gorbačov </a:t>
            </a:r>
            <a:r>
              <a:rPr lang="cs-CZ" dirty="0" smtClean="0"/>
              <a:t>(v r.1985 příchod do čela SSSR)</a:t>
            </a:r>
            <a:endParaRPr lang="cs-CZ" b="1" dirty="0" smtClean="0"/>
          </a:p>
          <a:p>
            <a:pPr lvl="1"/>
            <a:r>
              <a:rPr lang="cs-CZ" sz="2400" dirty="0" smtClean="0"/>
              <a:t>generální tajemník UVKSSS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odpis odzbrojovacích smluv, likvidace nebo redukce jaderných zbraní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dchod sovětských vojsk z východní Evropy</a:t>
            </a:r>
            <a:endParaRPr lang="cs-CZ" sz="2400" dirty="0"/>
          </a:p>
        </p:txBody>
      </p:sp>
      <p:pic>
        <p:nvPicPr>
          <p:cNvPr id="3074" name="Picture 2" descr="C:\Users\monika.brza\AppData\Local\Microsoft\Windows\Temporary Internet Files\Content.IE5\FKRRKEKX\MM900288869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03250"/>
            <a:ext cx="571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7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ztah východu a západu (bipolární rozdělení)</a:t>
            </a:r>
          </a:p>
          <a:p>
            <a:pPr lvl="1"/>
            <a:r>
              <a:rPr lang="cs-CZ" sz="2400" i="1" dirty="0" smtClean="0"/>
              <a:t>Ideologická záležitost</a:t>
            </a:r>
          </a:p>
          <a:p>
            <a:pPr marL="457200" lvl="1" indent="0">
              <a:buNone/>
            </a:pPr>
            <a:endParaRPr lang="cs-CZ" sz="2400" i="1" dirty="0"/>
          </a:p>
          <a:p>
            <a:r>
              <a:rPr lang="cs-CZ" dirty="0"/>
              <a:t>p</a:t>
            </a:r>
            <a:r>
              <a:rPr lang="cs-CZ" dirty="0" smtClean="0"/>
              <a:t>olitika islámských zemí </a:t>
            </a:r>
          </a:p>
          <a:p>
            <a:pPr lvl="1"/>
            <a:r>
              <a:rPr lang="cs-CZ" sz="2400" i="1" dirty="0"/>
              <a:t>i</a:t>
            </a:r>
            <a:r>
              <a:rPr lang="cs-CZ" sz="2400" i="1" dirty="0" smtClean="0"/>
              <a:t>slámský fundamentalismus</a:t>
            </a:r>
            <a:r>
              <a:rPr lang="cs-CZ" sz="2400" dirty="0" smtClean="0"/>
              <a:t>, „džihád“</a:t>
            </a:r>
          </a:p>
          <a:p>
            <a:endParaRPr lang="cs-CZ" dirty="0"/>
          </a:p>
          <a:p>
            <a:r>
              <a:rPr lang="cs-CZ" dirty="0" smtClean="0"/>
              <a:t>R.1990 IRÁK anektoval (anexe – navázat, připojit) KUVAJT – bezprostřední ohrožení </a:t>
            </a:r>
            <a:r>
              <a:rPr lang="cs-CZ" dirty="0" err="1" smtClean="0"/>
              <a:t>S.Arábie</a:t>
            </a:r>
            <a:endParaRPr lang="cs-CZ" dirty="0" smtClean="0"/>
          </a:p>
          <a:p>
            <a:pPr lvl="1"/>
            <a:r>
              <a:rPr lang="cs-CZ" sz="2400" dirty="0" smtClean="0"/>
              <a:t>S. Husajn – mohl tím získat naleziště ropy pod svou kontrolu</a:t>
            </a:r>
          </a:p>
          <a:p>
            <a:pPr lvl="1"/>
            <a:r>
              <a:rPr lang="cs-CZ" sz="2400" dirty="0"/>
              <a:t>b</a:t>
            </a:r>
            <a:r>
              <a:rPr lang="cs-CZ" sz="2400" dirty="0" smtClean="0"/>
              <a:t>yly  schváleny letecké útoky na IRÁK (role OSN)</a:t>
            </a:r>
            <a:endParaRPr lang="cs-CZ" sz="2400" dirty="0"/>
          </a:p>
        </p:txBody>
      </p:sp>
      <p:pic>
        <p:nvPicPr>
          <p:cNvPr id="4098" name="Picture 2" descr="C:\Users\monika.brza\AppData\Local\Microsoft\Windows\Temporary Internet Files\Content.IE5\NRF39H62\MC900349648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695450"/>
            <a:ext cx="4572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05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OSN- poslání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udržování světového míru, bezpečnosti a spravedlivých vztahů mezi státy</a:t>
            </a:r>
          </a:p>
          <a:p>
            <a:r>
              <a:rPr lang="cs-CZ" sz="2600" dirty="0" smtClean="0"/>
              <a:t>pečuje o zajištění státní suverenity (základní princip mezinárodního práva</a:t>
            </a:r>
          </a:p>
          <a:p>
            <a:r>
              <a:rPr lang="cs-CZ" sz="2600" dirty="0" smtClean="0"/>
              <a:t>poskytuje rozsáhlou humanitární pomoc</a:t>
            </a:r>
          </a:p>
          <a:p>
            <a:r>
              <a:rPr lang="cs-CZ" sz="2600" dirty="0"/>
              <a:t>z</a:t>
            </a:r>
            <a:r>
              <a:rPr lang="cs-CZ" sz="2600" dirty="0" smtClean="0"/>
              <a:t>astřešuje organizace a instituce, které vyvíjejí vlastní činnost (MMF, Světová banka…)</a:t>
            </a:r>
          </a:p>
          <a:p>
            <a:r>
              <a:rPr lang="cs-CZ" sz="2600" i="1" dirty="0" smtClean="0"/>
              <a:t>Sídlo</a:t>
            </a:r>
            <a:r>
              <a:rPr lang="cs-CZ" sz="2600" dirty="0" smtClean="0"/>
              <a:t>: </a:t>
            </a:r>
            <a:r>
              <a:rPr lang="cs-CZ" sz="2600" i="1" dirty="0" smtClean="0"/>
              <a:t>New York, Ženeva</a:t>
            </a:r>
            <a:r>
              <a:rPr lang="cs-CZ" sz="2600" dirty="0" smtClean="0"/>
              <a:t>, v současnosti je členem 193 států</a:t>
            </a:r>
          </a:p>
          <a:p>
            <a:r>
              <a:rPr lang="cs-CZ" sz="2600" dirty="0"/>
              <a:t>ú</a:t>
            </a:r>
            <a:r>
              <a:rPr lang="cs-CZ" sz="2600" dirty="0" smtClean="0"/>
              <a:t>ředními jazyky jsou: angličtina, arabština, čínština, francouzština, ruština, španělština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600" dirty="0"/>
              <a:t>každá země má jeden </a:t>
            </a:r>
            <a:r>
              <a:rPr lang="cs-CZ" sz="2600" dirty="0" smtClean="0"/>
              <a:t>hlas –zásada svrchované rovnosti</a:t>
            </a:r>
            <a:endParaRPr lang="cs-CZ" sz="2600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 descr="C:\Users\monika.brza\AppData\Local\Microsoft\Windows\Temporary Internet Files\Content.IE5\NRF39H62\MC9003503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33375"/>
            <a:ext cx="1787525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68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875</Words>
  <Application>Microsoft Office PowerPoint</Application>
  <PresentationFormat>Předvádění na obrazovce (4:3)</PresentationFormat>
  <Paragraphs>162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Exekutivní</vt:lpstr>
      <vt:lpstr>Mezinárodní organizace </vt:lpstr>
      <vt:lpstr>Mezinárodní vztahy</vt:lpstr>
      <vt:lpstr>Mezinárodní prostředí</vt:lpstr>
      <vt:lpstr>Mezinárodní politika</vt:lpstr>
      <vt:lpstr>Mezinárodní systém</vt:lpstr>
      <vt:lpstr>Mezinárodní systém</vt:lpstr>
      <vt:lpstr>Mezinárodní systém</vt:lpstr>
      <vt:lpstr>Mezinárodní systém</vt:lpstr>
      <vt:lpstr>OSN- poslání</vt:lpstr>
      <vt:lpstr>OSN</vt:lpstr>
      <vt:lpstr>OSN - orgány</vt:lpstr>
      <vt:lpstr>OSN - orgány</vt:lpstr>
      <vt:lpstr>OSN - orgány</vt:lpstr>
      <vt:lpstr>ORGANIZACE V SYSTÉMU OSN</vt:lpstr>
      <vt:lpstr>NATO</vt:lpstr>
      <vt:lpstr>NATO - orgány</vt:lpstr>
      <vt:lpstr>Vojensko-bezpečnostní organizace</vt:lpstr>
      <vt:lpstr>Ostatní mezinárodní organizace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organizace</dc:title>
  <dc:creator>Administrator</dc:creator>
  <cp:lastModifiedBy>Administrator</cp:lastModifiedBy>
  <cp:revision>25</cp:revision>
  <dcterms:created xsi:type="dcterms:W3CDTF">2013-03-25T20:25:44Z</dcterms:created>
  <dcterms:modified xsi:type="dcterms:W3CDTF">2013-05-14T10:51:29Z</dcterms:modified>
</cp:coreProperties>
</file>