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5" r:id="rId19"/>
    <p:sldId id="272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5" name="Podnadpis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1" name="Zástupný symbol pro datum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obrázek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1" name="Zástupný symbol pro text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7" name="Zástupný symbol pro datum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2882B35-786D-4124-BFC7-0F9D5112F4C2}" type="datetimeFigureOut">
              <a:rPr lang="cs-CZ" smtClean="0"/>
              <a:t>14.5.2013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B662F19-C187-4C13-B6E3-D6972913B3A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347864" y="1916832"/>
            <a:ext cx="5484444" cy="764656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/>
          <a:lstStyle/>
          <a:p>
            <a:r>
              <a:rPr lang="cs-CZ" dirty="0" smtClean="0"/>
              <a:t>Politické ideologie</a:t>
            </a:r>
            <a:endParaRPr lang="cs-CZ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79512" y="3212976"/>
            <a:ext cx="2304256" cy="1101248"/>
          </a:xfrm>
        </p:spPr>
        <p:txBody>
          <a:bodyPr>
            <a:normAutofit fontScale="92500"/>
          </a:bodyPr>
          <a:lstStyle/>
          <a:p>
            <a:r>
              <a:rPr lang="cs-CZ" sz="6000" dirty="0" smtClean="0">
                <a:solidFill>
                  <a:schemeClr val="tx2">
                    <a:lumMod val="75000"/>
                  </a:schemeClr>
                </a:solidFill>
              </a:rPr>
              <a:t>TEST 2</a:t>
            </a:r>
            <a:endParaRPr lang="cs-CZ" sz="6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588224" y="214870"/>
            <a:ext cx="24300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400" dirty="0" smtClean="0">
                <a:latin typeface="Calibri" pitchFamily="34" charset="0"/>
              </a:rPr>
              <a:t>VY_32_INOVACE_29-18</a:t>
            </a:r>
            <a:r>
              <a:rPr lang="cs-CZ" sz="1400" dirty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cs-CZ" sz="1400" dirty="0">
                <a:solidFill>
                  <a:schemeClr val="bg1">
                    <a:lumMod val="65000"/>
                  </a:schemeClr>
                </a:solidFill>
              </a:rPr>
            </a:b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424253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9. </a:t>
            </a:r>
            <a:r>
              <a:rPr lang="cs-CZ" sz="3600" dirty="0" smtClean="0"/>
              <a:t>„změna je žádoucí pouze v zájmu jejich zachování“. Autor?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K. Marx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Platón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E. </a:t>
            </a:r>
            <a:r>
              <a:rPr lang="cs-CZ" dirty="0" err="1" smtClean="0"/>
              <a:t>Burke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9218" name="Picture 2" descr="C:\Users\monika.brza\AppData\Local\Microsoft\Windows\Temporary Internet Files\Content.IE5\NRF39H62\MC9004124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1788" y="2532063"/>
            <a:ext cx="1998662" cy="219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12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10. </a:t>
            </a:r>
            <a:r>
              <a:rPr lang="cs-CZ" dirty="0" err="1" smtClean="0"/>
              <a:t>Libertariánský</a:t>
            </a:r>
            <a:r>
              <a:rPr lang="cs-CZ" dirty="0" smtClean="0"/>
              <a:t> konz.je orientován na ekonomiku: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tržní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smíšenou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plánovanou</a:t>
            </a:r>
            <a:endParaRPr lang="cs-CZ" dirty="0"/>
          </a:p>
        </p:txBody>
      </p:sp>
      <p:pic>
        <p:nvPicPr>
          <p:cNvPr id="10244" name="Picture 4" descr="C:\Users\monika.brza\AppData\Local\Microsoft\Windows\Temporary Internet Files\Content.IE5\NRF39H62\MC90015049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263" y="3141663"/>
            <a:ext cx="852487" cy="893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329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11. Politický program konzervativců se soustřeďuje: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na svobodu jednotlivce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na ochranu rodiny, společenského řádu…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na ochranu demokracie</a:t>
            </a:r>
            <a:endParaRPr lang="cs-CZ" dirty="0"/>
          </a:p>
        </p:txBody>
      </p:sp>
      <p:pic>
        <p:nvPicPr>
          <p:cNvPr id="11266" name="Picture 2" descr="C:\Users\monika.brza\AppData\Local\Microsoft\Windows\Temporary Internet Files\Content.IE5\ISIL6TDR\MC90033454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1200" y="4340225"/>
            <a:ext cx="427038" cy="96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587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12. Socialistické myšlenky najdeme už 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T. </a:t>
            </a:r>
            <a:r>
              <a:rPr lang="cs-CZ" dirty="0" err="1" smtClean="0"/>
              <a:t>Moora</a:t>
            </a:r>
            <a:r>
              <a:rPr lang="cs-CZ" dirty="0" smtClean="0"/>
              <a:t>, T. </a:t>
            </a:r>
            <a:r>
              <a:rPr lang="cs-CZ" dirty="0" err="1" smtClean="0"/>
              <a:t>Campanelly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Aristotela, </a:t>
            </a:r>
            <a:r>
              <a:rPr lang="cs-CZ" dirty="0" err="1" smtClean="0"/>
              <a:t>Plótína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</a:t>
            </a:r>
            <a:r>
              <a:rPr lang="cs-CZ" dirty="0" err="1" smtClean="0"/>
              <a:t>Voltaira</a:t>
            </a:r>
            <a:r>
              <a:rPr lang="cs-CZ" dirty="0" smtClean="0"/>
              <a:t>, Spinozy</a:t>
            </a:r>
            <a:endParaRPr lang="cs-CZ" dirty="0"/>
          </a:p>
        </p:txBody>
      </p:sp>
      <p:pic>
        <p:nvPicPr>
          <p:cNvPr id="17410" name="Picture 2" descr="C:\Users\monika.brza\AppData\Local\Microsoft\Windows\Temporary Internet Files\Content.IE5\FKRRKEKX\MC90029068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0638" y="3209925"/>
            <a:ext cx="2351087" cy="114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143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13. „komunistický manifest“ a „kapitál“ napsal: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V. I. Lenin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B. Engels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K. Marx</a:t>
            </a:r>
            <a:endParaRPr lang="cs-CZ" dirty="0"/>
          </a:p>
        </p:txBody>
      </p:sp>
      <p:pic>
        <p:nvPicPr>
          <p:cNvPr id="16386" name="Picture 2" descr="C:\Users\monika.brza\AppData\Local\Microsoft\Windows\Temporary Internet Files\Content.IE5\ISIL6TDR\MC900290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888" y="2460625"/>
            <a:ext cx="2614612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011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14. Je komunismus považován za utopickou ideologii?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ano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ano, jen v minulém století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ne</a:t>
            </a:r>
            <a:endParaRPr lang="cs-CZ" dirty="0"/>
          </a:p>
        </p:txBody>
      </p:sp>
      <p:pic>
        <p:nvPicPr>
          <p:cNvPr id="15362" name="Picture 2" descr="C:\Users\monika.brza\AppData\Local\Microsoft\Windows\Temporary Internet Files\Content.IE5\FKRRKEKX\MC9003840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6475" y="2224088"/>
            <a:ext cx="1571625" cy="1814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8643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15. </a:t>
            </a:r>
            <a:r>
              <a:rPr lang="cs-CZ" sz="3600" dirty="0" smtClean="0"/>
              <a:t>„</a:t>
            </a:r>
            <a:r>
              <a:rPr lang="cs-CZ" sz="3600" dirty="0" err="1" smtClean="0"/>
              <a:t>německo</a:t>
            </a:r>
            <a:r>
              <a:rPr lang="cs-CZ" sz="3600" dirty="0" smtClean="0"/>
              <a:t> není žádný kurník, kde cokoli běží…“. Kdo je autor?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A. Hitler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B. Mussolini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E. </a:t>
            </a:r>
            <a:r>
              <a:rPr lang="cs-CZ" dirty="0" err="1" smtClean="0"/>
              <a:t>Huber</a:t>
            </a:r>
            <a:endParaRPr lang="cs-CZ" dirty="0"/>
          </a:p>
        </p:txBody>
      </p:sp>
      <p:pic>
        <p:nvPicPr>
          <p:cNvPr id="14338" name="Picture 2" descr="C:\Users\monika.brza\AppData\Local\Microsoft\Windows\Temporary Internet Files\Content.IE5\KWD1AFXN\MC90029192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975" y="2825750"/>
            <a:ext cx="1851025" cy="1247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96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16. Mezinárodní den boje proti rasismu připadá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18.6.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21.4.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21.3.</a:t>
            </a:r>
            <a:endParaRPr lang="cs-CZ" dirty="0"/>
          </a:p>
        </p:txBody>
      </p:sp>
      <p:pic>
        <p:nvPicPr>
          <p:cNvPr id="13314" name="Picture 2" descr="C:\Users\monika.brza\AppData\Local\Microsoft\Windows\Temporary Internet Files\Content.IE5\ISIL6TDR\MC9002297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3313" y="2927350"/>
            <a:ext cx="1839912" cy="1489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385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17. V roce 1968 byl zavražděn černošský kazatel: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N. Mandela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M.L. King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Ch. </a:t>
            </a:r>
            <a:r>
              <a:rPr lang="cs-CZ" dirty="0" err="1" smtClean="0"/>
              <a:t>Beaumont</a:t>
            </a:r>
            <a:endParaRPr lang="cs-CZ" dirty="0"/>
          </a:p>
        </p:txBody>
      </p:sp>
      <p:pic>
        <p:nvPicPr>
          <p:cNvPr id="12290" name="Picture 2" descr="C:\Users\monika.brza\AppData\Local\Microsoft\Windows\Temporary Internet Files\Content.IE5\NRF39H62\MC9002374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6513" y="2797175"/>
            <a:ext cx="2346325" cy="1720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29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843808" y="188640"/>
            <a:ext cx="6204524" cy="692648"/>
          </a:xfr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/>
          <a:lstStyle/>
          <a:p>
            <a:r>
              <a:rPr lang="cs-CZ" sz="4400" dirty="0"/>
              <a:t>Děkuji za pozornost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03848" y="1124744"/>
            <a:ext cx="5400600" cy="172819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txBody>
          <a:bodyPr>
            <a:normAutofit/>
          </a:bodyPr>
          <a:lstStyle/>
          <a:p>
            <a:r>
              <a:rPr lang="cs-CZ" sz="3200" dirty="0">
                <a:solidFill>
                  <a:schemeClr val="tx1"/>
                </a:solidFill>
              </a:rPr>
              <a:t>Mgr. Monika </a:t>
            </a:r>
            <a:r>
              <a:rPr lang="cs-CZ" sz="3200" dirty="0" err="1">
                <a:solidFill>
                  <a:schemeClr val="tx1"/>
                </a:solidFill>
              </a:rPr>
              <a:t>Brzá</a:t>
            </a:r>
            <a:endParaRPr lang="cs-CZ" sz="3200" dirty="0">
              <a:solidFill>
                <a:schemeClr val="tx1"/>
              </a:solidFill>
            </a:endParaRPr>
          </a:p>
          <a:p>
            <a:r>
              <a:rPr lang="cs-CZ" sz="3200" dirty="0">
                <a:solidFill>
                  <a:schemeClr val="tx1"/>
                </a:solidFill>
              </a:rPr>
              <a:t>Zdroj obrazového materiálu:</a:t>
            </a:r>
          </a:p>
          <a:p>
            <a:r>
              <a:rPr lang="cs-CZ" sz="3200" dirty="0">
                <a:solidFill>
                  <a:schemeClr val="tx1"/>
                </a:solidFill>
              </a:rPr>
              <a:t>KLIPARTY MS OFFICE</a:t>
            </a:r>
          </a:p>
          <a:p>
            <a:endParaRPr lang="cs-CZ" sz="3200" dirty="0"/>
          </a:p>
        </p:txBody>
      </p:sp>
      <p:sp>
        <p:nvSpPr>
          <p:cNvPr id="4" name="Veselý obličej 3"/>
          <p:cNvSpPr/>
          <p:nvPr/>
        </p:nvSpPr>
        <p:spPr>
          <a:xfrm>
            <a:off x="251520" y="404664"/>
            <a:ext cx="2160240" cy="2088232"/>
          </a:xfrm>
          <a:prstGeom prst="smileyFace">
            <a:avLst/>
          </a:prstGeo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142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1. Liberalismus vznikl a rozvíjel se: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v Anglii v 17. století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ve Francii v 19.století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v USA v 18.století</a:t>
            </a:r>
            <a:endParaRPr lang="cs-CZ" dirty="0"/>
          </a:p>
        </p:txBody>
      </p:sp>
      <p:pic>
        <p:nvPicPr>
          <p:cNvPr id="1027" name="Picture 3" descr="C:\Users\monika.brza\AppData\Local\Microsoft\Windows\Temporary Internet Files\Content.IE5\NRF39H62\MC900441732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188" y="2327275"/>
            <a:ext cx="27432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7151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 Za otce myšlenek liberalismu považujeme: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</a:t>
            </a:r>
            <a:r>
              <a:rPr lang="cs-CZ" dirty="0" err="1" smtClean="0"/>
              <a:t>T.Hobbes</a:t>
            </a:r>
            <a:r>
              <a:rPr lang="cs-CZ" dirty="0" smtClean="0"/>
              <a:t>, </a:t>
            </a:r>
            <a:r>
              <a:rPr lang="cs-CZ" dirty="0" err="1" smtClean="0"/>
              <a:t>J.Rawls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J. Locke, N. Machiavelli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</a:t>
            </a:r>
            <a:r>
              <a:rPr lang="cs-CZ" dirty="0" err="1" smtClean="0"/>
              <a:t>A.Smith</a:t>
            </a:r>
            <a:r>
              <a:rPr lang="cs-CZ" dirty="0" smtClean="0"/>
              <a:t>, J. </a:t>
            </a:r>
            <a:r>
              <a:rPr lang="cs-CZ" dirty="0" err="1" smtClean="0"/>
              <a:t>Bentham</a:t>
            </a:r>
            <a:endParaRPr lang="cs-CZ" dirty="0"/>
          </a:p>
        </p:txBody>
      </p:sp>
      <p:pic>
        <p:nvPicPr>
          <p:cNvPr id="2051" name="Picture 3" descr="C:\Users\monika.brza\AppData\Local\Microsoft\Windows\Temporary Internet Files\Content.IE5\ISIL6TDR\MC900290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3375" y="2681288"/>
            <a:ext cx="2614613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28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Cíl liberálních koncepcí: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svoboda jednotlivce, státní zásahy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/>
              <a:t>B</a:t>
            </a:r>
            <a:r>
              <a:rPr lang="cs-CZ" dirty="0" smtClean="0"/>
              <a:t>. individuální svoboda a ochrana ekonomického systému před zásahy vlády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C</a:t>
            </a:r>
            <a:r>
              <a:rPr lang="cs-CZ" dirty="0" smtClean="0"/>
              <a:t>. regulace ekonomiky ze strany vlády</a:t>
            </a:r>
            <a:endParaRPr lang="cs-CZ" dirty="0"/>
          </a:p>
        </p:txBody>
      </p:sp>
      <p:pic>
        <p:nvPicPr>
          <p:cNvPr id="3075" name="Picture 3" descr="C:\Users\monika.brza\AppData\Local\Microsoft\Windows\Temporary Internet Files\Content.IE5\ISIL6TDR\MC900290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375" y="1974850"/>
            <a:ext cx="2614613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994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Moderní liberál vidí ve „státu“: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nástroj odstraňování společenských nerovností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B. nedůvěřuje státu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C. odmítá autoritu státu jako instituce</a:t>
            </a:r>
            <a:endParaRPr lang="cs-CZ" dirty="0"/>
          </a:p>
        </p:txBody>
      </p:sp>
      <p:pic>
        <p:nvPicPr>
          <p:cNvPr id="4098" name="Picture 2" descr="C:\Users\monika.brza\AppData\Local\Microsoft\Windows\Temporary Internet Files\Content.IE5\KWD1AFXN\MC9002950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3850" y="2625725"/>
            <a:ext cx="1830388" cy="13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949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5. Ve 20.st. Na teoretiky společenské smlouvy navazují: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</a:t>
            </a:r>
            <a:r>
              <a:rPr lang="cs-CZ" dirty="0" err="1" smtClean="0"/>
              <a:t>E.Bernstein</a:t>
            </a:r>
            <a:r>
              <a:rPr lang="cs-CZ" dirty="0" smtClean="0"/>
              <a:t>, J. </a:t>
            </a:r>
            <a:r>
              <a:rPr lang="cs-CZ" dirty="0" err="1" smtClean="0"/>
              <a:t>Rawls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R. </a:t>
            </a:r>
            <a:r>
              <a:rPr lang="cs-CZ" dirty="0" err="1" smtClean="0"/>
              <a:t>Nozick</a:t>
            </a:r>
            <a:r>
              <a:rPr lang="cs-CZ" dirty="0" smtClean="0"/>
              <a:t>, J. </a:t>
            </a:r>
            <a:r>
              <a:rPr lang="cs-CZ" dirty="0" err="1" smtClean="0"/>
              <a:t>Rawls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J. </a:t>
            </a:r>
            <a:r>
              <a:rPr lang="cs-CZ" dirty="0" err="1" smtClean="0"/>
              <a:t>Rawls</a:t>
            </a:r>
            <a:r>
              <a:rPr lang="cs-CZ" dirty="0" smtClean="0"/>
              <a:t>, R. </a:t>
            </a:r>
            <a:r>
              <a:rPr lang="cs-CZ" dirty="0" err="1" smtClean="0"/>
              <a:t>Owen</a:t>
            </a:r>
            <a:endParaRPr lang="cs-CZ" dirty="0"/>
          </a:p>
        </p:txBody>
      </p:sp>
      <p:pic>
        <p:nvPicPr>
          <p:cNvPr id="5122" name="Picture 2" descr="C:\Users\monika.brza\AppData\Local\Microsoft\Windows\Temporary Internet Files\Content.IE5\KWD1AFXN\MC90035641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963" y="2859088"/>
            <a:ext cx="1811337" cy="1487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2133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6. „</a:t>
            </a:r>
            <a:r>
              <a:rPr lang="cs-CZ" dirty="0" err="1" smtClean="0"/>
              <a:t>noblesse</a:t>
            </a:r>
            <a:r>
              <a:rPr lang="cs-CZ" dirty="0" smtClean="0"/>
              <a:t> </a:t>
            </a:r>
            <a:r>
              <a:rPr lang="cs-CZ" dirty="0" err="1" smtClean="0"/>
              <a:t>oblige</a:t>
            </a:r>
            <a:r>
              <a:rPr lang="cs-CZ" dirty="0" smtClean="0"/>
              <a:t>“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nezávaznost života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ušlechtilá myšlenka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šlechtictví zavazuje</a:t>
            </a:r>
            <a:endParaRPr lang="cs-CZ" dirty="0"/>
          </a:p>
        </p:txBody>
      </p:sp>
      <p:pic>
        <p:nvPicPr>
          <p:cNvPr id="6146" name="Picture 2" descr="C:\Users\monika.brza\AppData\Local\Microsoft\Windows\Temporary Internet Files\Content.IE5\ISIL6TDR\MC90029027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8963" y="2806700"/>
            <a:ext cx="1435100" cy="1427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9075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7. „</a:t>
            </a:r>
            <a:r>
              <a:rPr lang="cs-CZ" dirty="0" err="1" smtClean="0"/>
              <a:t>Conservare</a:t>
            </a:r>
            <a:r>
              <a:rPr lang="cs-CZ" dirty="0" smtClean="0"/>
              <a:t>“ znamená: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zachovávat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ustrnout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spočívat</a:t>
            </a:r>
            <a:endParaRPr lang="cs-CZ" dirty="0"/>
          </a:p>
        </p:txBody>
      </p:sp>
      <p:pic>
        <p:nvPicPr>
          <p:cNvPr id="7170" name="Picture 2" descr="C:\Users\monika.brza\AppData\Local\Microsoft\Windows\Temporary Internet Files\Content.IE5\KWD1AFXN\MC90029506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2913" y="2460625"/>
            <a:ext cx="1830387" cy="1316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50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8. Za zakladatele konzervatismu je považován: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A. J. Locke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B. E. </a:t>
            </a:r>
            <a:r>
              <a:rPr lang="cs-CZ" dirty="0" err="1" smtClean="0"/>
              <a:t>Burke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C. M. Thatcherová </a:t>
            </a:r>
            <a:endParaRPr lang="cs-CZ" dirty="0"/>
          </a:p>
        </p:txBody>
      </p:sp>
      <p:pic>
        <p:nvPicPr>
          <p:cNvPr id="8194" name="Picture 2" descr="C:\Users\monika.brza\AppData\Local\Microsoft\Windows\Temporary Internet Files\Content.IE5\ISIL6TDR\MC90029049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8363" y="2820988"/>
            <a:ext cx="2614612" cy="2117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46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hatý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hatý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hat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456</Words>
  <Application>Microsoft Office PowerPoint</Application>
  <PresentationFormat>Předvádění na obrazovce (4:3)</PresentationFormat>
  <Paragraphs>176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Bohatý</vt:lpstr>
      <vt:lpstr>Politické ideologie</vt:lpstr>
      <vt:lpstr>1. Liberalismus vznikl a rozvíjel se:</vt:lpstr>
      <vt:lpstr>2. Za otce myšlenek liberalismu považujeme:</vt:lpstr>
      <vt:lpstr>3. Cíl liberálních koncepcí:</vt:lpstr>
      <vt:lpstr>4. Moderní liberál vidí ve „státu“:</vt:lpstr>
      <vt:lpstr>5. Ve 20.st. Na teoretiky společenské smlouvy navazují:</vt:lpstr>
      <vt:lpstr>6. „noblesse oblige“ znamená:</vt:lpstr>
      <vt:lpstr>7. „Conservare“ znamená:</vt:lpstr>
      <vt:lpstr>8. Za zakladatele konzervatismu je považován:</vt:lpstr>
      <vt:lpstr>9. „změna je žádoucí pouze v zájmu jejich zachování“. Autor?</vt:lpstr>
      <vt:lpstr>10. Libertariánský konz.je orientován na ekonomiku:</vt:lpstr>
      <vt:lpstr>11. Politický program konzervativců se soustřeďuje:</vt:lpstr>
      <vt:lpstr>12. Socialistické myšlenky najdeme už u:</vt:lpstr>
      <vt:lpstr>13. „komunistický manifest“ a „kapitál“ napsal:</vt:lpstr>
      <vt:lpstr>14. Je komunismus považován za utopickou ideologii?</vt:lpstr>
      <vt:lpstr>15. „německo není žádný kurník, kde cokoli běží…“. Kdo je autor?</vt:lpstr>
      <vt:lpstr>16. Mezinárodní den boje proti rasismu připadá na:</vt:lpstr>
      <vt:lpstr>17. V roce 1968 byl zavražděn černošský kazatel:</vt:lpstr>
      <vt:lpstr>Děkuji za pozornost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Politické ideologie</dc:title>
  <dc:creator>Administrator</dc:creator>
  <cp:lastModifiedBy>Administrator</cp:lastModifiedBy>
  <cp:revision>9</cp:revision>
  <dcterms:created xsi:type="dcterms:W3CDTF">2013-03-27T17:34:58Z</dcterms:created>
  <dcterms:modified xsi:type="dcterms:W3CDTF">2013-05-14T10:51:07Z</dcterms:modified>
</cp:coreProperties>
</file>