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6F4C076-8B0A-45EB-83AF-9A725F82E24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B021317-7538-4B4A-9650-801FF6F77B7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4365104"/>
            <a:ext cx="6060508" cy="764656"/>
          </a:xfr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/>
          <a:lstStyle/>
          <a:p>
            <a:r>
              <a:rPr lang="cs-CZ" dirty="0" smtClean="0"/>
              <a:t>Politické ideologie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2048272" cy="2063080"/>
          </a:xfrm>
        </p:spPr>
        <p:txBody>
          <a:bodyPr>
            <a:normAutofit fontScale="85000" lnSpcReduction="20000"/>
          </a:bodyPr>
          <a:lstStyle/>
          <a:p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fašismus</a:t>
            </a:r>
          </a:p>
          <a:p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nacismus</a:t>
            </a:r>
          </a:p>
          <a:p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rasismus</a:t>
            </a:r>
          </a:p>
          <a:p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anarchie</a:t>
            </a:r>
          </a:p>
          <a:p>
            <a:r>
              <a:rPr lang="cs-CZ" sz="3200" dirty="0" smtClean="0">
                <a:solidFill>
                  <a:schemeClr val="accent5">
                    <a:lumMod val="75000"/>
                  </a:schemeClr>
                </a:solidFill>
              </a:rPr>
              <a:t>darwinismus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660232" y="18864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400" dirty="0" smtClean="0"/>
              <a:t>VY_32_INOVACE_29-16</a:t>
            </a:r>
            <a:r>
              <a:rPr lang="cs-CZ" sz="14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5768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Sociální darwinismus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patří mezi rasistické a nacionalistické teorie</a:t>
            </a:r>
          </a:p>
          <a:p>
            <a:r>
              <a:rPr lang="cs-CZ" sz="2400" dirty="0" smtClean="0"/>
              <a:t>„použití“ Darwinovy teorie evolučního vývoje na společnost</a:t>
            </a:r>
          </a:p>
          <a:p>
            <a:r>
              <a:rPr lang="cs-CZ" sz="2400" dirty="0" smtClean="0"/>
              <a:t>silnější druhy přežívají, slabší uhynou – příroda (aplikace ve společnosti)</a:t>
            </a:r>
          </a:p>
          <a:p>
            <a:r>
              <a:rPr lang="cs-CZ" sz="2400" dirty="0" smtClean="0"/>
              <a:t>vývoj společnosti je možné urychlit určením a následným zlikvidováním slabší rasy</a:t>
            </a:r>
          </a:p>
          <a:p>
            <a:r>
              <a:rPr lang="cs-CZ" sz="2400" dirty="0"/>
              <a:t>r</a:t>
            </a:r>
            <a:r>
              <a:rPr lang="cs-CZ" sz="2400" dirty="0" smtClean="0"/>
              <a:t>ok 1951 !!!</a:t>
            </a:r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okument UNESCO (vypracován genetiky a antropology)</a:t>
            </a:r>
          </a:p>
          <a:p>
            <a:pPr lvl="1"/>
            <a:r>
              <a:rPr lang="cs-CZ" sz="2400" dirty="0"/>
              <a:t>v</a:t>
            </a:r>
            <a:r>
              <a:rPr lang="cs-CZ" sz="2400" dirty="0" smtClean="0"/>
              <a:t>šichni lidé patří ke stejnému druhu „homo sapiens“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562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Odstranění rasismu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r.1965 </a:t>
            </a:r>
            <a:r>
              <a:rPr lang="cs-CZ" b="1" i="1" dirty="0" smtClean="0"/>
              <a:t>Úmluva o odstranění všech forem rasové diskriminace </a:t>
            </a:r>
            <a:r>
              <a:rPr lang="cs-CZ" dirty="0" smtClean="0"/>
              <a:t>(přijalo VS OSN)</a:t>
            </a:r>
          </a:p>
          <a:p>
            <a:r>
              <a:rPr lang="cs-CZ" dirty="0" smtClean="0"/>
              <a:t>21.březen – </a:t>
            </a:r>
            <a:r>
              <a:rPr lang="cs-CZ" b="1" i="1" dirty="0" smtClean="0"/>
              <a:t>Mezinárodní den boje proti rasismu</a:t>
            </a:r>
          </a:p>
          <a:p>
            <a:r>
              <a:rPr lang="cs-CZ" dirty="0" smtClean="0"/>
              <a:t>JAR – </a:t>
            </a:r>
            <a:r>
              <a:rPr lang="cs-CZ" b="1" i="1" dirty="0" smtClean="0"/>
              <a:t>apartheid </a:t>
            </a:r>
            <a:r>
              <a:rPr lang="cs-CZ" dirty="0" smtClean="0"/>
              <a:t>– oddělení ras</a:t>
            </a:r>
          </a:p>
          <a:p>
            <a:pPr lvl="4"/>
            <a:r>
              <a:rPr lang="cs-CZ" sz="2400" dirty="0" smtClean="0"/>
              <a:t>90. léta minulého století postupné odstraňování</a:t>
            </a:r>
          </a:p>
          <a:p>
            <a:pPr lvl="4"/>
            <a:r>
              <a:rPr lang="cs-CZ" sz="2400" b="1" dirty="0" smtClean="0"/>
              <a:t>Nelson Mandela </a:t>
            </a:r>
            <a:r>
              <a:rPr lang="cs-CZ" sz="2400" dirty="0" smtClean="0"/>
              <a:t>– vězněn 26 let</a:t>
            </a:r>
          </a:p>
          <a:p>
            <a:r>
              <a:rPr lang="cs-CZ" sz="2400" b="1" dirty="0" smtClean="0"/>
              <a:t>Martin Luther King</a:t>
            </a:r>
          </a:p>
          <a:p>
            <a:pPr lvl="1"/>
            <a:r>
              <a:rPr lang="cs-CZ" sz="2400" dirty="0"/>
              <a:t>č</a:t>
            </a:r>
            <a:r>
              <a:rPr lang="cs-CZ" sz="2400" dirty="0" smtClean="0"/>
              <a:t>ernošský kazatel, bojoval za práva černošských obyvatel, zavražděn v r.1968</a:t>
            </a:r>
          </a:p>
          <a:p>
            <a:pPr lvl="1"/>
            <a:r>
              <a:rPr lang="cs-CZ" sz="2400" dirty="0" smtClean="0"/>
              <a:t>NC míru v r.1964</a:t>
            </a:r>
            <a:r>
              <a:rPr lang="cs-CZ" sz="2100" dirty="0" smtClean="0"/>
              <a:t> </a:t>
            </a:r>
            <a:endParaRPr lang="cs-CZ" sz="2100" dirty="0"/>
          </a:p>
        </p:txBody>
      </p:sp>
      <p:pic>
        <p:nvPicPr>
          <p:cNvPr id="2050" name="Picture 2" descr="C:\Users\monika.brza\AppData\Local\Microsoft\Windows\Temporary Internet Files\Content.IE5\R3BOYNCS\MC9000711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381" y="2951163"/>
            <a:ext cx="2483619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583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anarchismus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 řečtiny </a:t>
            </a:r>
            <a:r>
              <a:rPr lang="cs-CZ" dirty="0" err="1" smtClean="0"/>
              <a:t>anarchia</a:t>
            </a:r>
            <a:r>
              <a:rPr lang="cs-CZ" dirty="0" smtClean="0"/>
              <a:t> – bezvládí</a:t>
            </a:r>
          </a:p>
          <a:p>
            <a:r>
              <a:rPr lang="cs-CZ" dirty="0" smtClean="0"/>
              <a:t>ideologie, která odmítá jakoukoli formu politické autority, právní řád i státní moc</a:t>
            </a:r>
          </a:p>
          <a:p>
            <a:r>
              <a:rPr lang="cs-CZ" dirty="0" smtClean="0"/>
              <a:t>stát „brání“ v dosažení maximálních svobod</a:t>
            </a:r>
          </a:p>
          <a:p>
            <a:r>
              <a:rPr lang="cs-CZ" dirty="0" smtClean="0"/>
              <a:t>kritika kapitalismu</a:t>
            </a:r>
          </a:p>
          <a:p>
            <a:r>
              <a:rPr lang="cs-CZ" b="1" i="1" dirty="0" smtClean="0"/>
              <a:t>Individualistický proud</a:t>
            </a:r>
          </a:p>
          <a:p>
            <a:pPr lvl="1"/>
            <a:r>
              <a:rPr lang="cs-CZ" sz="2600" dirty="0" smtClean="0"/>
              <a:t>Max </a:t>
            </a:r>
            <a:r>
              <a:rPr lang="cs-CZ" sz="2600" dirty="0" err="1" smtClean="0"/>
              <a:t>Stirner</a:t>
            </a:r>
            <a:r>
              <a:rPr lang="cs-CZ" sz="2600" dirty="0" smtClean="0"/>
              <a:t> (1806-1856)</a:t>
            </a:r>
          </a:p>
          <a:p>
            <a:pPr lvl="2"/>
            <a:r>
              <a:rPr lang="cs-CZ" sz="2600" dirty="0" smtClean="0"/>
              <a:t>německý filosof, zastánce egoismu</a:t>
            </a:r>
          </a:p>
          <a:p>
            <a:r>
              <a:rPr lang="cs-CZ" b="1" i="1" dirty="0" smtClean="0"/>
              <a:t>Kolektivistický proud</a:t>
            </a:r>
          </a:p>
          <a:p>
            <a:pPr lvl="1"/>
            <a:r>
              <a:rPr lang="cs-CZ" sz="2600" dirty="0"/>
              <a:t>s</a:t>
            </a:r>
            <a:r>
              <a:rPr lang="cs-CZ" sz="2600" dirty="0" smtClean="0"/>
              <a:t>polečné vlastnictví, spolupráce</a:t>
            </a:r>
          </a:p>
          <a:p>
            <a:pPr lvl="1"/>
            <a:r>
              <a:rPr lang="cs-CZ" sz="2600" dirty="0" smtClean="0"/>
              <a:t>Michail </a:t>
            </a:r>
            <a:r>
              <a:rPr lang="cs-CZ" sz="2600" dirty="0" err="1" smtClean="0"/>
              <a:t>Bakunin</a:t>
            </a:r>
            <a:r>
              <a:rPr lang="cs-CZ" sz="2600" dirty="0" smtClean="0"/>
              <a:t> (1814-1876)</a:t>
            </a:r>
          </a:p>
          <a:p>
            <a:pPr lvl="1"/>
            <a:r>
              <a:rPr lang="cs-CZ" sz="2600" dirty="0" smtClean="0"/>
              <a:t>Petr </a:t>
            </a:r>
            <a:r>
              <a:rPr lang="cs-CZ" sz="2600" dirty="0" err="1" smtClean="0"/>
              <a:t>Kropotkin</a:t>
            </a:r>
            <a:r>
              <a:rPr lang="cs-CZ" sz="2600" dirty="0" smtClean="0"/>
              <a:t> (1842-1921)</a:t>
            </a:r>
          </a:p>
          <a:p>
            <a:pPr lvl="2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729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15816" y="3933056"/>
            <a:ext cx="5988500" cy="764656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31840" y="4797152"/>
            <a:ext cx="5409388" cy="176134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Mgr. Monika </a:t>
            </a:r>
            <a:r>
              <a:rPr lang="cs-CZ" sz="3200" dirty="0" err="1">
                <a:solidFill>
                  <a:schemeClr val="tx1"/>
                </a:solidFill>
              </a:rPr>
              <a:t>Brzá</a:t>
            </a:r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sz="3200" dirty="0">
                <a:solidFill>
                  <a:schemeClr val="tx1"/>
                </a:solidFill>
              </a:rPr>
              <a:t>KLIPARTY MS OFFICE</a:t>
            </a:r>
          </a:p>
        </p:txBody>
      </p:sp>
      <p:sp>
        <p:nvSpPr>
          <p:cNvPr id="4" name="Veselý obličej 3"/>
          <p:cNvSpPr/>
          <p:nvPr/>
        </p:nvSpPr>
        <p:spPr>
          <a:xfrm>
            <a:off x="5292080" y="1124744"/>
            <a:ext cx="936104" cy="86409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01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Fašismus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</a:t>
            </a:r>
            <a:r>
              <a:rPr lang="cs-CZ" sz="2400" dirty="0" smtClean="0"/>
              <a:t> latiny </a:t>
            </a:r>
            <a:r>
              <a:rPr lang="cs-CZ" sz="2400" i="1" dirty="0" err="1" smtClean="0"/>
              <a:t>fascio</a:t>
            </a:r>
            <a:r>
              <a:rPr lang="cs-CZ" sz="2400" dirty="0" smtClean="0"/>
              <a:t> – sjednocení, svazek prutů</a:t>
            </a:r>
          </a:p>
          <a:p>
            <a:r>
              <a:rPr lang="cs-CZ" sz="2400" dirty="0"/>
              <a:t>r</a:t>
            </a:r>
            <a:r>
              <a:rPr lang="cs-CZ" sz="2400" dirty="0" smtClean="0"/>
              <a:t>asistické, šovinistické hnutí, diktátorská forma vlády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praxi se projevoval agresivní politikou, útočnými válkami, genocidou, terorismem</a:t>
            </a:r>
          </a:p>
          <a:p>
            <a:r>
              <a:rPr lang="cs-CZ" sz="2400" dirty="0" smtClean="0"/>
              <a:t>podporu získává napříč sociálním složením společnosti 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hodná doba pro podporu - období krize politiky</a:t>
            </a:r>
          </a:p>
          <a:p>
            <a:r>
              <a:rPr lang="cs-CZ" sz="2400" dirty="0" smtClean="0"/>
              <a:t>Španělsko – frankismus (horní vrstva)</a:t>
            </a:r>
          </a:p>
          <a:p>
            <a:r>
              <a:rPr lang="cs-CZ" sz="2400" dirty="0" smtClean="0"/>
              <a:t>Německo – hitlerismus (střední vrstva)</a:t>
            </a:r>
          </a:p>
          <a:p>
            <a:r>
              <a:rPr lang="cs-CZ" sz="2400" dirty="0" smtClean="0"/>
              <a:t>Argentina – </a:t>
            </a:r>
            <a:r>
              <a:rPr lang="cs-CZ" sz="2400" dirty="0" err="1" smtClean="0"/>
              <a:t>peronismus</a:t>
            </a:r>
            <a:r>
              <a:rPr lang="cs-CZ" sz="2400" dirty="0" smtClean="0"/>
              <a:t> (nižší vrstva) </a:t>
            </a:r>
            <a:endParaRPr lang="cs-CZ" sz="2400" dirty="0"/>
          </a:p>
        </p:txBody>
      </p:sp>
      <p:pic>
        <p:nvPicPr>
          <p:cNvPr id="4098" name="Picture 2" descr="C:\Users\monika.brza\AppData\Local\Microsoft\Windows\Temporary Internet Files\Content.IE5\F1VXZ1I8\MC9003594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663" y="346075"/>
            <a:ext cx="1873250" cy="138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24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Fašismus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vznik především v Itálii po 1.sv.válce</a:t>
            </a:r>
          </a:p>
          <a:p>
            <a:r>
              <a:rPr lang="cs-CZ" sz="2400" dirty="0" smtClean="0"/>
              <a:t>teoretické prameny fašismu</a:t>
            </a:r>
          </a:p>
          <a:p>
            <a:pPr lvl="1"/>
            <a:r>
              <a:rPr lang="cs-CZ" sz="2400" dirty="0"/>
              <a:t>k</a:t>
            </a:r>
            <a:r>
              <a:rPr lang="cs-CZ" sz="2400" dirty="0" smtClean="0"/>
              <a:t>oncepce absolutní vlády (Hobbes, Machiavelli)</a:t>
            </a:r>
          </a:p>
          <a:p>
            <a:pPr lvl="1"/>
            <a:r>
              <a:rPr lang="cs-CZ" sz="2400" dirty="0" err="1"/>
              <a:t>o</a:t>
            </a:r>
            <a:r>
              <a:rPr lang="cs-CZ" sz="2400" dirty="0" err="1" smtClean="0"/>
              <a:t>rganicismus</a:t>
            </a:r>
            <a:r>
              <a:rPr lang="cs-CZ" sz="2400" dirty="0" smtClean="0"/>
              <a:t> (Aristoteles, </a:t>
            </a:r>
            <a:r>
              <a:rPr lang="cs-CZ" sz="2400" dirty="0" err="1" smtClean="0"/>
              <a:t>Hegel</a:t>
            </a:r>
            <a:r>
              <a:rPr lang="cs-CZ" sz="2400" dirty="0" smtClean="0"/>
              <a:t>)</a:t>
            </a:r>
          </a:p>
          <a:p>
            <a:pPr lvl="2"/>
            <a:r>
              <a:rPr lang="cs-CZ" sz="2400" dirty="0"/>
              <a:t>j</a:t>
            </a:r>
            <a:r>
              <a:rPr lang="cs-CZ" sz="2400" dirty="0" smtClean="0"/>
              <a:t>ednotlivý orgán může plnit svou funkci jen v rámci organismu, celek je nadřazen části</a:t>
            </a:r>
          </a:p>
          <a:p>
            <a:pPr lvl="1"/>
            <a:r>
              <a:rPr lang="cs-CZ" sz="2400" dirty="0" smtClean="0"/>
              <a:t>Friedrich Nietzsche (vůle k moci, nadčlověk)</a:t>
            </a:r>
          </a:p>
          <a:p>
            <a:pPr lvl="1"/>
            <a:r>
              <a:rPr lang="cs-CZ" sz="2400" dirty="0" smtClean="0"/>
              <a:t>Teorie elit </a:t>
            </a:r>
          </a:p>
          <a:p>
            <a:pPr lvl="2"/>
            <a:r>
              <a:rPr lang="cs-CZ" sz="2400" dirty="0" err="1" smtClean="0"/>
              <a:t>Vilfredo</a:t>
            </a:r>
            <a:r>
              <a:rPr lang="cs-CZ" sz="2400" dirty="0" smtClean="0"/>
              <a:t> </a:t>
            </a:r>
            <a:r>
              <a:rPr lang="cs-CZ" sz="2400" dirty="0" err="1" smtClean="0"/>
              <a:t>Pareto</a:t>
            </a:r>
            <a:endParaRPr lang="cs-CZ" sz="2400" dirty="0" smtClean="0"/>
          </a:p>
          <a:p>
            <a:pPr lvl="2"/>
            <a:r>
              <a:rPr lang="cs-CZ" sz="2400" dirty="0" err="1" smtClean="0"/>
              <a:t>Gaetano</a:t>
            </a:r>
            <a:r>
              <a:rPr lang="cs-CZ" sz="2400" dirty="0" smtClean="0"/>
              <a:t> </a:t>
            </a:r>
            <a:r>
              <a:rPr lang="cs-CZ" sz="2400" dirty="0" err="1" smtClean="0"/>
              <a:t>Mosca</a:t>
            </a:r>
            <a:endParaRPr lang="cs-CZ" sz="2400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monika.brza\AppData\Local\Microsoft\Windows\Temporary Internet Files\Content.IE5\ISIL6TDR\MC900349648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988" y="4259263"/>
            <a:ext cx="4572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73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Fašismus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Teorie elit</a:t>
            </a:r>
          </a:p>
          <a:p>
            <a:pPr lvl="1"/>
            <a:r>
              <a:rPr lang="cs-CZ" sz="2400" dirty="0" smtClean="0"/>
              <a:t>vznik na přelomu 19. a 20. století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ředstava o rozdělení společnosti</a:t>
            </a:r>
          </a:p>
          <a:p>
            <a:pPr lvl="2"/>
            <a:r>
              <a:rPr lang="cs-CZ" sz="2400" dirty="0"/>
              <a:t>v</a:t>
            </a:r>
            <a:r>
              <a:rPr lang="cs-CZ" sz="2400" dirty="0" smtClean="0"/>
              <a:t>yšší vrstva – elita – vládne</a:t>
            </a:r>
          </a:p>
          <a:p>
            <a:pPr lvl="2"/>
            <a:r>
              <a:rPr lang="cs-CZ" sz="2400" dirty="0" smtClean="0"/>
              <a:t>nižší vrstva – masa – je ovládána</a:t>
            </a:r>
          </a:p>
          <a:p>
            <a:pPr lvl="1"/>
            <a:r>
              <a:rPr lang="cs-CZ" sz="2400" dirty="0" smtClean="0"/>
              <a:t>dění ve společnosti – dění v elitě</a:t>
            </a:r>
          </a:p>
          <a:p>
            <a:pPr lvl="1"/>
            <a:r>
              <a:rPr lang="cs-CZ" sz="2400" dirty="0" err="1" smtClean="0"/>
              <a:t>Vilfredo</a:t>
            </a:r>
            <a:r>
              <a:rPr lang="cs-CZ" sz="2400" dirty="0" smtClean="0"/>
              <a:t> </a:t>
            </a:r>
            <a:r>
              <a:rPr lang="cs-CZ" sz="2400" dirty="0" err="1" smtClean="0"/>
              <a:t>Pareto</a:t>
            </a:r>
            <a:r>
              <a:rPr lang="cs-CZ" sz="2400" dirty="0" smtClean="0"/>
              <a:t> – rozvrstvení společnosti -sociální kužel – na vrcholu stojí elita (ti, kteří jsou ve vrcholných pozicích)</a:t>
            </a:r>
          </a:p>
          <a:p>
            <a:pPr lvl="1"/>
            <a:r>
              <a:rPr lang="cs-CZ" sz="2400" dirty="0" smtClean="0"/>
              <a:t>dějiny - koloběh elit </a:t>
            </a:r>
          </a:p>
          <a:p>
            <a:endParaRPr lang="cs-CZ" dirty="0"/>
          </a:p>
        </p:txBody>
      </p:sp>
      <p:pic>
        <p:nvPicPr>
          <p:cNvPr id="2050" name="Picture 2" descr="C:\Users\monika.brza\AppData\Local\Microsoft\Windows\Temporary Internet Files\Content.IE5\KWD1AFXN\MC9003791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3" y="5307013"/>
            <a:ext cx="915987" cy="91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9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Fašismus -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„záměrně iracionální ideologie“</a:t>
            </a:r>
          </a:p>
          <a:p>
            <a:pPr lvl="1"/>
            <a:r>
              <a:rPr lang="cs-CZ" sz="2400" dirty="0" smtClean="0"/>
              <a:t>chybí snaha o racionální vysvětlení </a:t>
            </a:r>
          </a:p>
          <a:p>
            <a:pPr lvl="1"/>
            <a:r>
              <a:rPr lang="cs-CZ" sz="2400" dirty="0" smtClean="0"/>
              <a:t>teoretikové se opírali o pudy, mýty, rasové předsudky, věhlasnost Římské říše</a:t>
            </a:r>
          </a:p>
          <a:p>
            <a:r>
              <a:rPr lang="cs-CZ" sz="2400" dirty="0" smtClean="0"/>
              <a:t>Italský fašismus</a:t>
            </a:r>
          </a:p>
          <a:p>
            <a:pPr lvl="1"/>
            <a:r>
              <a:rPr lang="cs-CZ" sz="2400" dirty="0" smtClean="0"/>
              <a:t>Mario </a:t>
            </a:r>
            <a:r>
              <a:rPr lang="cs-CZ" sz="2400" dirty="0" err="1" smtClean="0"/>
              <a:t>Palmieri</a:t>
            </a:r>
            <a:endParaRPr lang="cs-CZ" sz="2400" dirty="0" smtClean="0"/>
          </a:p>
          <a:p>
            <a:pPr lvl="1"/>
            <a:r>
              <a:rPr lang="cs-CZ" sz="2400" dirty="0" err="1" smtClean="0"/>
              <a:t>Giovani</a:t>
            </a:r>
            <a:r>
              <a:rPr lang="cs-CZ" sz="2400" dirty="0" smtClean="0"/>
              <a:t> </a:t>
            </a:r>
            <a:r>
              <a:rPr lang="cs-CZ" sz="2400" dirty="0" err="1" smtClean="0"/>
              <a:t>Gentile</a:t>
            </a:r>
            <a:r>
              <a:rPr lang="cs-CZ" sz="2400" dirty="0" smtClean="0"/>
              <a:t> 1875-1944)</a:t>
            </a:r>
          </a:p>
          <a:p>
            <a:pPr lvl="1"/>
            <a:r>
              <a:rPr lang="cs-CZ" sz="2400" dirty="0" smtClean="0"/>
              <a:t>Benito Mussolini (1883-1945), zakladatel italské fašistické strany</a:t>
            </a:r>
          </a:p>
          <a:p>
            <a:r>
              <a:rPr lang="cs-CZ" sz="2400" dirty="0" smtClean="0"/>
              <a:t>Německý fašismus</a:t>
            </a:r>
          </a:p>
          <a:p>
            <a:pPr lvl="1"/>
            <a:r>
              <a:rPr lang="cs-CZ" sz="2400" dirty="0" smtClean="0"/>
              <a:t>Ernst </a:t>
            </a:r>
            <a:r>
              <a:rPr lang="cs-CZ" sz="2400" dirty="0" err="1" smtClean="0"/>
              <a:t>Huber</a:t>
            </a:r>
            <a:endParaRPr lang="cs-CZ" sz="2400" dirty="0" smtClean="0"/>
          </a:p>
          <a:p>
            <a:pPr lvl="1"/>
            <a:r>
              <a:rPr lang="cs-CZ" sz="2400" dirty="0" smtClean="0"/>
              <a:t>Adolf Hitler (1889-1945)</a:t>
            </a:r>
          </a:p>
          <a:p>
            <a:pPr lvl="1"/>
            <a:endParaRPr lang="cs-CZ" sz="2400" dirty="0"/>
          </a:p>
        </p:txBody>
      </p:sp>
      <p:pic>
        <p:nvPicPr>
          <p:cNvPr id="3074" name="Picture 2" descr="C:\Users\monika.brza\AppData\Local\Microsoft\Windows\Temporary Internet Files\Content.IE5\KWD1AFXN\MC9003791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38" y="5056188"/>
            <a:ext cx="915987" cy="91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52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Adolf Hitler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Dílo: </a:t>
            </a:r>
            <a:r>
              <a:rPr lang="cs-CZ" sz="2800" dirty="0" smtClean="0"/>
              <a:t>„Mein Kampf“</a:t>
            </a:r>
            <a:endParaRPr lang="cs-CZ" sz="2400" dirty="0" smtClean="0"/>
          </a:p>
          <a:p>
            <a:pPr lvl="4"/>
            <a:r>
              <a:rPr lang="cs-CZ" sz="2400" dirty="0"/>
              <a:t>p</a:t>
            </a:r>
            <a:r>
              <a:rPr lang="cs-CZ" sz="2400" dirty="0" smtClean="0"/>
              <a:t>olitický traktát</a:t>
            </a:r>
          </a:p>
          <a:p>
            <a:pPr lvl="4"/>
            <a:r>
              <a:rPr lang="cs-CZ" sz="2400" dirty="0" smtClean="0"/>
              <a:t> zdůrazňuje rasovou čistotu, vyjadřuje obavu z židovského nebezpečí</a:t>
            </a:r>
          </a:p>
          <a:p>
            <a:pPr lvl="4"/>
            <a:r>
              <a:rPr lang="cs-CZ" sz="2400" dirty="0" smtClean="0"/>
              <a:t> staví se jednoznačně proti demokracii,  komunismu</a:t>
            </a:r>
          </a:p>
          <a:p>
            <a:pPr marL="1051560" lvl="4" indent="0">
              <a:buNone/>
            </a:pPr>
            <a:endParaRPr lang="cs-CZ" sz="2400" dirty="0" smtClean="0"/>
          </a:p>
          <a:p>
            <a:r>
              <a:rPr lang="cs-CZ" sz="2800" b="1" i="1" dirty="0" smtClean="0"/>
              <a:t>Fašismus reprezentován Hitlerem způsobil smrt miliónů lidí!!!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1027" name="Picture 3" descr="C:\Users\monika.brza\AppData\Local\Microsoft\Windows\Temporary Internet Files\Content.IE5\ELV6NX1Q\MC90035948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4986338"/>
            <a:ext cx="1873250" cy="138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69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nacismus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Nacionální socialismus</a:t>
            </a:r>
          </a:p>
          <a:p>
            <a:pPr lvl="1"/>
            <a:r>
              <a:rPr lang="cs-CZ" sz="2400" dirty="0"/>
              <a:t>o</a:t>
            </a:r>
            <a:r>
              <a:rPr lang="cs-CZ" sz="2400" dirty="0" smtClean="0"/>
              <a:t>ficiální ideologie v Německu v letech 1935-45</a:t>
            </a:r>
          </a:p>
          <a:p>
            <a:pPr lvl="1"/>
            <a:r>
              <a:rPr lang="cs-CZ" sz="2400" dirty="0"/>
              <a:t>i</a:t>
            </a:r>
            <a:r>
              <a:rPr lang="cs-CZ" sz="2400" dirty="0" smtClean="0"/>
              <a:t>deologie, politický směr, základní hodnotou je národ – jeho zvyky, tradice, mýty, jazyk, literatura</a:t>
            </a:r>
          </a:p>
          <a:p>
            <a:pPr lvl="1"/>
            <a:r>
              <a:rPr lang="cs-CZ" sz="2400" dirty="0" smtClean="0"/>
              <a:t>národ má nadřazenou pozici nad všemi ostatními hodnotami</a:t>
            </a:r>
          </a:p>
          <a:p>
            <a:pPr lvl="1"/>
            <a:r>
              <a:rPr lang="cs-CZ" sz="2400" dirty="0" smtClean="0"/>
              <a:t>Cíl: prosazení zájmů vlastního národa, cílovou skupinou je nespokojená masa</a:t>
            </a:r>
          </a:p>
          <a:p>
            <a:pPr lvl="1"/>
            <a:r>
              <a:rPr lang="cs-CZ" sz="2400" dirty="0" smtClean="0"/>
              <a:t>myšlenky národního socialismu jsou obohaceny prvkem rasové nadřazenosti</a:t>
            </a:r>
          </a:p>
          <a:p>
            <a:pPr lvl="1"/>
            <a:r>
              <a:rPr lang="cs-CZ" sz="2400" dirty="0" smtClean="0"/>
              <a:t>stojí proti liberalismu, demokracii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8183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rasismus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Z arabštiny ras – hlava</a:t>
            </a:r>
          </a:p>
          <a:p>
            <a:r>
              <a:rPr lang="cs-CZ" sz="2400" dirty="0" smtClean="0"/>
              <a:t>ideologie o nerovnosti lidských plemen, podle které tyto nerovnosti spočívají v biologických (rasových) rozdílech</a:t>
            </a:r>
          </a:p>
          <a:p>
            <a:r>
              <a:rPr lang="cs-CZ" sz="2400" dirty="0" smtClean="0"/>
              <a:t>důsledek – utlačování rasy nebo i její likvidace</a:t>
            </a:r>
          </a:p>
          <a:p>
            <a:r>
              <a:rPr lang="cs-CZ" sz="2400" dirty="0" smtClean="0"/>
              <a:t>osudovost rasismu – člověk nemůže změnit své fyzické znaky</a:t>
            </a:r>
          </a:p>
          <a:p>
            <a:r>
              <a:rPr lang="cs-CZ" sz="2400" b="1" dirty="0" smtClean="0"/>
              <a:t>Joseph A.de </a:t>
            </a:r>
            <a:r>
              <a:rPr lang="cs-CZ" sz="2400" b="1" dirty="0" err="1" smtClean="0"/>
              <a:t>Gobinau</a:t>
            </a:r>
            <a:r>
              <a:rPr lang="cs-CZ" sz="2400" b="1" dirty="0" smtClean="0"/>
              <a:t> </a:t>
            </a:r>
            <a:r>
              <a:rPr lang="cs-CZ" sz="2400" dirty="0" smtClean="0"/>
              <a:t>(1816-1882)</a:t>
            </a:r>
          </a:p>
          <a:p>
            <a:pPr lvl="1"/>
            <a:r>
              <a:rPr lang="cs-CZ" sz="2400" dirty="0" smtClean="0"/>
              <a:t>francouzský filosof, diplomat</a:t>
            </a:r>
          </a:p>
          <a:p>
            <a:pPr lvl="1"/>
            <a:r>
              <a:rPr lang="cs-CZ" sz="2400" dirty="0" smtClean="0"/>
              <a:t>Dílo: Rozprava o nerovnosti lidských ras</a:t>
            </a:r>
          </a:p>
          <a:p>
            <a:pPr lvl="2"/>
            <a:r>
              <a:rPr lang="cs-CZ" sz="2400" dirty="0"/>
              <a:t>d</a:t>
            </a:r>
            <a:r>
              <a:rPr lang="cs-CZ" sz="2400" dirty="0" smtClean="0"/>
              <a:t>ělení ras na bílou, žlutou, černou, které se liší fyzicky i v inteligenci</a:t>
            </a:r>
            <a:endParaRPr lang="cs-CZ" sz="2400" dirty="0"/>
          </a:p>
        </p:txBody>
      </p:sp>
      <p:pic>
        <p:nvPicPr>
          <p:cNvPr id="4098" name="Picture 2" descr="C:\Users\monika.brza\AppData\Local\Microsoft\Windows\Temporary Internet Files\Content.IE5\NRF39H62\MC9003386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688" y="776288"/>
            <a:ext cx="706437" cy="91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004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Rasismus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Houston </a:t>
            </a:r>
            <a:r>
              <a:rPr lang="cs-CZ" sz="2400" dirty="0" err="1" smtClean="0"/>
              <a:t>S.Chamberlain</a:t>
            </a:r>
            <a:r>
              <a:rPr lang="cs-CZ" sz="2400" dirty="0" smtClean="0"/>
              <a:t> (1885-1927)</a:t>
            </a:r>
          </a:p>
          <a:p>
            <a:pPr lvl="1"/>
            <a:r>
              <a:rPr lang="cs-CZ" sz="2400" dirty="0" smtClean="0"/>
              <a:t>Dílo: Základy 19.století</a:t>
            </a:r>
          </a:p>
          <a:p>
            <a:pPr lvl="2"/>
            <a:r>
              <a:rPr lang="cs-CZ" sz="2400" dirty="0"/>
              <a:t>s</a:t>
            </a:r>
            <a:r>
              <a:rPr lang="cs-CZ" sz="2400" dirty="0" smtClean="0"/>
              <a:t>vérázně se zmiňuje o „biologicky hodnotnějších rasách“</a:t>
            </a:r>
          </a:p>
          <a:p>
            <a:r>
              <a:rPr lang="cs-CZ" sz="2400" dirty="0" smtClean="0"/>
              <a:t>Adolf Hitler (1889-1945)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o</a:t>
            </a:r>
            <a:r>
              <a:rPr lang="cs-CZ" sz="2400" dirty="0" smtClean="0">
                <a:solidFill>
                  <a:schemeClr val="tx1"/>
                </a:solidFill>
              </a:rPr>
              <a:t>dsuzoval Židy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</a:t>
            </a:r>
            <a:r>
              <a:rPr lang="cs-CZ" sz="2400" dirty="0" smtClean="0">
                <a:solidFill>
                  <a:schemeClr val="tx1"/>
                </a:solidFill>
              </a:rPr>
              <a:t>.1935 tzv. Norimberské zákony o ochraně německé cti a krve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r.1941 „konečné řešení“ židovské otázky – holocaust – genocida (vyvraždění) 6 miliónů Židů</a:t>
            </a:r>
          </a:p>
        </p:txBody>
      </p:sp>
      <p:pic>
        <p:nvPicPr>
          <p:cNvPr id="2051" name="Picture 3" descr="C:\Users\monika.brza\AppData\Local\Microsoft\Windows\Temporary Internet Files\Content.IE5\F1VXZ1I8\MM910001144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513" y="2505075"/>
            <a:ext cx="1362075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2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667</Words>
  <Application>Microsoft Office PowerPoint</Application>
  <PresentationFormat>Předvádění na obrazovce (4:3)</PresentationFormat>
  <Paragraphs>111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Bohatý</vt:lpstr>
      <vt:lpstr>Politické ideologie 3</vt:lpstr>
      <vt:lpstr>Fašismus</vt:lpstr>
      <vt:lpstr>Fašismus - vývoj</vt:lpstr>
      <vt:lpstr>Fašismus - vývoj</vt:lpstr>
      <vt:lpstr>Fašismus - vývoj</vt:lpstr>
      <vt:lpstr>Adolf Hitler</vt:lpstr>
      <vt:lpstr>nacismus</vt:lpstr>
      <vt:lpstr>rasismus</vt:lpstr>
      <vt:lpstr>Rasismus</vt:lpstr>
      <vt:lpstr>Sociální darwinismus</vt:lpstr>
      <vt:lpstr>Odstranění rasismu</vt:lpstr>
      <vt:lpstr>anarchismus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ideologie 3</dc:title>
  <dc:creator>Administrator</dc:creator>
  <cp:lastModifiedBy>Administrator</cp:lastModifiedBy>
  <cp:revision>26</cp:revision>
  <dcterms:created xsi:type="dcterms:W3CDTF">2013-03-25T16:30:38Z</dcterms:created>
  <dcterms:modified xsi:type="dcterms:W3CDTF">2013-05-14T10:50:26Z</dcterms:modified>
</cp:coreProperties>
</file>