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2021F07-C80C-4D6D-B172-9EFF003C3C8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Oddíl bez názvu" id="{29A18B3E-EA73-4EA2-80DD-5A594D6286E9}">
          <p14:sldIdLst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81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72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40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93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35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46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67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96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22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59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4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FDBC7-99DC-4A59-A863-FFCE26F8ACE8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6712-039C-4B0F-A0B5-864164355C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08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0040" y="2204864"/>
            <a:ext cx="7772400" cy="1470025"/>
          </a:xfrm>
        </p:spPr>
        <p:txBody>
          <a:bodyPr/>
          <a:lstStyle/>
          <a:p>
            <a:r>
              <a:rPr lang="cs-CZ" dirty="0" smtClean="0"/>
              <a:t>TEST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VOLBY, VOLEBNÍ SYSTÉMY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682827" y="161015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VY_32_INOVACE_29-14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 smtClean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  <p:sp>
        <p:nvSpPr>
          <p:cNvPr id="6" name="Čtyřcípá hvězda 5"/>
          <p:cNvSpPr/>
          <p:nvPr/>
        </p:nvSpPr>
        <p:spPr>
          <a:xfrm>
            <a:off x="4067944" y="1556792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4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9. Senátoři jsou voleni: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na 5 let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) na 4 roky</a:t>
            </a:r>
          </a:p>
          <a:p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) na 6 let</a:t>
            </a:r>
            <a:endParaRPr lang="cs-CZ" dirty="0"/>
          </a:p>
        </p:txBody>
      </p:sp>
      <p:pic>
        <p:nvPicPr>
          <p:cNvPr id="9218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0" y="2439988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86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10. Volby jsou vyhlašovány nejpozději: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30 dnů před jejich konáním</a:t>
            </a:r>
          </a:p>
          <a:p>
            <a:endParaRPr lang="cs-CZ" dirty="0"/>
          </a:p>
          <a:p>
            <a:r>
              <a:rPr lang="cs-CZ" dirty="0" smtClean="0"/>
              <a:t>b) 60 dnů před jejich konáním</a:t>
            </a:r>
          </a:p>
          <a:p>
            <a:endParaRPr lang="cs-CZ" dirty="0"/>
          </a:p>
          <a:p>
            <a:r>
              <a:rPr lang="cs-CZ" dirty="0" smtClean="0"/>
              <a:t>c) 90 dnů před jejich konáním</a:t>
            </a:r>
            <a:endParaRPr lang="cs-CZ" dirty="0"/>
          </a:p>
        </p:txBody>
      </p:sp>
      <p:pic>
        <p:nvPicPr>
          <p:cNvPr id="10242" name="Picture 2" descr="C:\Users\monika.brza\AppData\Local\Microsoft\Windows\Temporary Internet Files\Content.IE5\ISIL6TDR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063" y="4475163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18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11. Volby </a:t>
            </a:r>
            <a:r>
              <a:rPr lang="cs-CZ" smtClean="0"/>
              <a:t>jako proceduru </a:t>
            </a:r>
            <a:r>
              <a:rPr lang="cs-CZ" dirty="0" smtClean="0"/>
              <a:t>výběru poprvé zaznamenáme: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v Itálii v 15.století</a:t>
            </a:r>
          </a:p>
          <a:p>
            <a:endParaRPr lang="cs-CZ" dirty="0"/>
          </a:p>
          <a:p>
            <a:r>
              <a:rPr lang="cs-CZ" dirty="0" smtClean="0"/>
              <a:t>b) v antickém Řecku</a:t>
            </a:r>
          </a:p>
          <a:p>
            <a:endParaRPr lang="cs-CZ" dirty="0"/>
          </a:p>
          <a:p>
            <a:r>
              <a:rPr lang="cs-CZ" dirty="0" smtClean="0"/>
              <a:t>c) ve starověkém Egyptě</a:t>
            </a:r>
            <a:endParaRPr lang="cs-CZ" dirty="0"/>
          </a:p>
        </p:txBody>
      </p:sp>
      <p:pic>
        <p:nvPicPr>
          <p:cNvPr id="11266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2398713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99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12. „Volit mohou všichni dospělí občané bez rozdílu“ – je volební právo: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rovné</a:t>
            </a:r>
          </a:p>
          <a:p>
            <a:endParaRPr lang="cs-CZ" dirty="0"/>
          </a:p>
          <a:p>
            <a:r>
              <a:rPr lang="cs-CZ" dirty="0" smtClean="0"/>
              <a:t>b) přímé</a:t>
            </a:r>
          </a:p>
          <a:p>
            <a:endParaRPr lang="cs-CZ" dirty="0"/>
          </a:p>
          <a:p>
            <a:r>
              <a:rPr lang="cs-CZ" dirty="0" smtClean="0"/>
              <a:t>c) všeobecné</a:t>
            </a:r>
            <a:endParaRPr lang="cs-CZ" dirty="0"/>
          </a:p>
        </p:txBody>
      </p:sp>
      <p:pic>
        <p:nvPicPr>
          <p:cNvPr id="12290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463" y="2454275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2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13. Právo občanů navrhovat zákony se nazývá: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referendum</a:t>
            </a:r>
          </a:p>
          <a:p>
            <a:endParaRPr lang="cs-CZ" dirty="0"/>
          </a:p>
          <a:p>
            <a:r>
              <a:rPr lang="cs-CZ" dirty="0" smtClean="0"/>
              <a:t>b) občanská aktivita</a:t>
            </a:r>
          </a:p>
          <a:p>
            <a:endParaRPr lang="cs-CZ" dirty="0"/>
          </a:p>
          <a:p>
            <a:r>
              <a:rPr lang="cs-CZ" dirty="0" smtClean="0"/>
              <a:t>c) iniciativa</a:t>
            </a:r>
            <a:endParaRPr lang="cs-CZ" dirty="0"/>
          </a:p>
        </p:txBody>
      </p:sp>
      <p:pic>
        <p:nvPicPr>
          <p:cNvPr id="13314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2413000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0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14. V ČR je volební systém do Parlamentu: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většinový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) smíšený</a:t>
            </a:r>
          </a:p>
          <a:p>
            <a:endParaRPr lang="cs-CZ" dirty="0"/>
          </a:p>
          <a:p>
            <a:r>
              <a:rPr lang="cs-CZ" dirty="0" smtClean="0"/>
              <a:t>c) proporční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4338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050" y="2482850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34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3140968"/>
            <a:ext cx="6336704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4437112"/>
            <a:ext cx="5194920" cy="17567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3937783" y="1988840"/>
            <a:ext cx="1008112" cy="1008112"/>
          </a:xfrm>
          <a:prstGeom prst="smileyFace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84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Volební právo musí být: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všeobecné, rovné, tajné, přímé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t</a:t>
            </a:r>
            <a:r>
              <a:rPr lang="cs-CZ" dirty="0" smtClean="0"/>
              <a:t>ajné, přímé, zastupitelné, všeobecné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/>
              <a:t>n</a:t>
            </a:r>
            <a:r>
              <a:rPr lang="cs-CZ" dirty="0" smtClean="0"/>
              <a:t>epřenositelné, rovné, přímé, tajné</a:t>
            </a:r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ISIL6TDR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4586288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68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Volby udělují legitimitu parlamentu a vládě – to znamená: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) vyjadřují mínění parlamentu a vlády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) umožňují pokojnou změnu vlády</a:t>
            </a:r>
          </a:p>
          <a:p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) udělují oprávnění parlamentu a vládě vydávat a vykonávat zákony</a:t>
            </a:r>
            <a:endParaRPr lang="cs-CZ" dirty="0"/>
          </a:p>
        </p:txBody>
      </p:sp>
      <p:pic>
        <p:nvPicPr>
          <p:cNvPr id="2050" name="Picture 2" descr="C:\Users\monika.brza\AppData\Local\Microsoft\Windows\Temporary Internet Files\Content.IE5\ISIL6TDR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3" y="4779963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86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Pojistka proti legislativní zvůli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) iniciativa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) odvolání</a:t>
            </a:r>
          </a:p>
          <a:p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) referendum</a:t>
            </a:r>
            <a:endParaRPr lang="cs-CZ" dirty="0"/>
          </a:p>
        </p:txBody>
      </p:sp>
      <p:pic>
        <p:nvPicPr>
          <p:cNvPr id="3074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2371725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89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Volební systém založený na principu „vítěz bere vše“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) poměrný</a:t>
            </a:r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) většinový</a:t>
            </a:r>
          </a:p>
          <a:p>
            <a:endParaRPr lang="cs-CZ" dirty="0"/>
          </a:p>
          <a:p>
            <a:r>
              <a:rPr lang="cs-CZ" dirty="0" smtClean="0"/>
              <a:t>c) proporční</a:t>
            </a:r>
          </a:p>
          <a:p>
            <a:pPr marL="514350" indent="-514350">
              <a:buAutoNum type="alphaLcParenR"/>
            </a:pPr>
            <a:endParaRPr lang="cs-CZ" dirty="0"/>
          </a:p>
          <a:p>
            <a:pPr marL="514350" indent="-514350">
              <a:buAutoNum type="alphaLcParenR"/>
            </a:pPr>
            <a:endParaRPr lang="cs-CZ" dirty="0"/>
          </a:p>
        </p:txBody>
      </p:sp>
      <p:pic>
        <p:nvPicPr>
          <p:cNvPr id="4098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88" y="2301875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98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Podmínka pro vstup strany do parlamentu je získat minimálně: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5% hlasů</a:t>
            </a:r>
          </a:p>
          <a:p>
            <a:endParaRPr lang="cs-CZ" dirty="0"/>
          </a:p>
          <a:p>
            <a:r>
              <a:rPr lang="cs-CZ" dirty="0" smtClean="0"/>
              <a:t>b) 7% hlasů</a:t>
            </a:r>
          </a:p>
          <a:p>
            <a:endParaRPr lang="cs-CZ" dirty="0"/>
          </a:p>
          <a:p>
            <a:r>
              <a:rPr lang="cs-CZ" dirty="0" smtClean="0"/>
              <a:t>c) 4,5% hlasů</a:t>
            </a:r>
            <a:endParaRPr lang="cs-CZ" dirty="0"/>
          </a:p>
        </p:txBody>
      </p:sp>
      <p:pic>
        <p:nvPicPr>
          <p:cNvPr id="5122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2398713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18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Kdo vyhlašuje volby?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premiér</a:t>
            </a:r>
          </a:p>
          <a:p>
            <a:endParaRPr lang="cs-CZ" dirty="0"/>
          </a:p>
          <a:p>
            <a:r>
              <a:rPr lang="cs-CZ" dirty="0" smtClean="0"/>
              <a:t>b) prezident</a:t>
            </a:r>
          </a:p>
          <a:p>
            <a:endParaRPr lang="cs-CZ" dirty="0"/>
          </a:p>
          <a:p>
            <a:r>
              <a:rPr lang="cs-CZ" dirty="0" smtClean="0"/>
              <a:t>c) předseda senátu</a:t>
            </a:r>
            <a:endParaRPr lang="cs-CZ" dirty="0"/>
          </a:p>
        </p:txBody>
      </p:sp>
      <p:pic>
        <p:nvPicPr>
          <p:cNvPr id="6146" name="Picture 2" descr="C:\Users\monika.brza\AppData\Local\Microsoft\Windows\Temporary Internet Files\Content.IE5\FKRRKEKX\MC900438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2135188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88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Právo být volen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aktivní volební právo</a:t>
            </a:r>
          </a:p>
          <a:p>
            <a:endParaRPr lang="cs-CZ" dirty="0"/>
          </a:p>
          <a:p>
            <a:r>
              <a:rPr lang="cs-CZ" dirty="0" smtClean="0"/>
              <a:t>b) zastupitelské volební právo</a:t>
            </a:r>
          </a:p>
          <a:p>
            <a:endParaRPr lang="cs-CZ" dirty="0"/>
          </a:p>
          <a:p>
            <a:r>
              <a:rPr lang="cs-CZ" dirty="0" smtClean="0"/>
              <a:t>c) pasivní volební právo</a:t>
            </a:r>
            <a:endParaRPr lang="cs-CZ" dirty="0"/>
          </a:p>
        </p:txBody>
      </p:sp>
      <p:pic>
        <p:nvPicPr>
          <p:cNvPr id="7170" name="Picture 2" descr="C:\Users\monika.brza\AppData\Local\Microsoft\Windows\Temporary Internet Files\Content.IE5\ISIL6TDR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13" y="4294188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44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Kdo může být členem Poslanecké sněmovny?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každý volič</a:t>
            </a:r>
          </a:p>
          <a:p>
            <a:endParaRPr lang="cs-CZ" dirty="0"/>
          </a:p>
          <a:p>
            <a:r>
              <a:rPr lang="cs-CZ" dirty="0" smtClean="0"/>
              <a:t>b) každý volič, který alespoň druhý den voleb dosáhl věku 21 let</a:t>
            </a:r>
          </a:p>
          <a:p>
            <a:endParaRPr lang="cs-CZ" dirty="0"/>
          </a:p>
          <a:p>
            <a:r>
              <a:rPr lang="cs-CZ" dirty="0"/>
              <a:t>c</a:t>
            </a:r>
            <a:r>
              <a:rPr lang="cs-CZ" dirty="0" smtClean="0"/>
              <a:t>) </a:t>
            </a:r>
            <a:r>
              <a:rPr lang="cs-CZ" dirty="0"/>
              <a:t>každý volič, který alespoň druhý den </a:t>
            </a:r>
            <a:r>
              <a:rPr lang="cs-CZ"/>
              <a:t>voleb </a:t>
            </a:r>
            <a:r>
              <a:rPr lang="cs-CZ" smtClean="0"/>
              <a:t>dosáhl </a:t>
            </a:r>
            <a:r>
              <a:rPr lang="cs-CZ" dirty="0" smtClean="0"/>
              <a:t>věku 18 </a:t>
            </a:r>
            <a:r>
              <a:rPr lang="cs-CZ" dirty="0"/>
              <a:t>let</a:t>
            </a:r>
          </a:p>
        </p:txBody>
      </p:sp>
      <p:pic>
        <p:nvPicPr>
          <p:cNvPr id="8194" name="Picture 2" descr="C:\Users\monika.brza\AppData\Local\Microsoft\Windows\Temporary Internet Files\Content.IE5\ISIL6TDR\MC9004404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351" y="4941168"/>
            <a:ext cx="13684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67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368</Words>
  <Application>Microsoft Office PowerPoint</Application>
  <PresentationFormat>Předvádění na obrazovce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TEST 4</vt:lpstr>
      <vt:lpstr>1. Volební právo musí být:</vt:lpstr>
      <vt:lpstr>2. Volby udělují legitimitu parlamentu a vládě – to znamená:</vt:lpstr>
      <vt:lpstr>3. Pojistka proti legislativní zvůli je:</vt:lpstr>
      <vt:lpstr>4. Volební systém založený na principu „vítěz bere vše“ je:</vt:lpstr>
      <vt:lpstr>5. Podmínka pro vstup strany do parlamentu je získat minimálně:</vt:lpstr>
      <vt:lpstr>6. Kdo vyhlašuje volby?</vt:lpstr>
      <vt:lpstr>7. Právo být volen je:</vt:lpstr>
      <vt:lpstr>8. Kdo může být členem Poslanecké sněmovny?</vt:lpstr>
      <vt:lpstr>9. Senátoři jsou voleni:</vt:lpstr>
      <vt:lpstr>10. Volby jsou vyhlašovány nejpozději:</vt:lpstr>
      <vt:lpstr>11. Volby jako proceduru výběru poprvé zaznamenáme:</vt:lpstr>
      <vt:lpstr>12. „Volit mohou všichni dospělí občané bez rozdílu“ – je volební právo:</vt:lpstr>
      <vt:lpstr>13. Právo občanů navrhovat zákony se nazývá:</vt:lpstr>
      <vt:lpstr>14. V ČR je volební systém do Parlamentu: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4</dc:title>
  <dc:creator>Administrator</dc:creator>
  <cp:lastModifiedBy>Administrator</cp:lastModifiedBy>
  <cp:revision>14</cp:revision>
  <dcterms:created xsi:type="dcterms:W3CDTF">2013-03-06T17:33:51Z</dcterms:created>
  <dcterms:modified xsi:type="dcterms:W3CDTF">2013-05-14T10:47:45Z</dcterms:modified>
</cp:coreProperties>
</file>