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58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A3D38-CA9C-473E-B5ED-B76AD9526A87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AC911-C687-469B-80AF-689A8EBABBC4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A3D38-CA9C-473E-B5ED-B76AD9526A87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AC911-C687-469B-80AF-689A8EBABBC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A3D38-CA9C-473E-B5ED-B76AD9526A87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AC911-C687-469B-80AF-689A8EBABBC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A3D38-CA9C-473E-B5ED-B76AD9526A87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AC911-C687-469B-80AF-689A8EBABBC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A3D38-CA9C-473E-B5ED-B76AD9526A87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AC911-C687-469B-80AF-689A8EBABBC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A3D38-CA9C-473E-B5ED-B76AD9526A87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AC911-C687-469B-80AF-689A8EBABBC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A3D38-CA9C-473E-B5ED-B76AD9526A87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AC911-C687-469B-80AF-689A8EBABBC4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A3D38-CA9C-473E-B5ED-B76AD9526A87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AC911-C687-469B-80AF-689A8EBABBC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A3D38-CA9C-473E-B5ED-B76AD9526A87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AC911-C687-469B-80AF-689A8EBABBC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A3D38-CA9C-473E-B5ED-B76AD9526A87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AC911-C687-469B-80AF-689A8EBABBC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A3D38-CA9C-473E-B5ED-B76AD9526A87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AC911-C687-469B-80AF-689A8EBABBC4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64A3D38-CA9C-473E-B5ED-B76AD9526A87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C7AC911-C687-469B-80AF-689A8EBABBC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76256" y="404664"/>
            <a:ext cx="2088231" cy="392679"/>
          </a:xfrm>
        </p:spPr>
        <p:txBody>
          <a:bodyPr>
            <a:normAutofit fontScale="70000" lnSpcReduction="20000"/>
          </a:bodyPr>
          <a:lstStyle/>
          <a:p>
            <a:r>
              <a:rPr lang="cs-CZ" sz="1800" dirty="0" smtClean="0"/>
              <a:t>VY_32_INOVACE_29-13</a:t>
            </a:r>
            <a:r>
              <a:rPr lang="cs-CZ" sz="1400" dirty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cs-CZ" sz="1400" dirty="0">
                <a:solidFill>
                  <a:schemeClr val="bg1">
                    <a:lumMod val="65000"/>
                  </a:schemeClr>
                </a:solidFill>
              </a:rPr>
            </a:br>
            <a:endParaRPr lang="cs-CZ" sz="1400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1916832"/>
            <a:ext cx="7416824" cy="2009191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cs-CZ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    Test</a:t>
            </a:r>
            <a:br>
              <a:rPr lang="cs-CZ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cs-CZ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vývoj politologie</a:t>
            </a:r>
            <a:endParaRPr lang="cs-CZ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4069956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404664"/>
            <a:ext cx="6512511" cy="244827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9.V díle „Vladař“ je vše podřízeno absolutní vládě a moci. Kdo je autorem?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331640" y="2924944"/>
            <a:ext cx="6400800" cy="289865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2800" dirty="0" smtClean="0"/>
              <a:t>a) Thomas Hobbes</a:t>
            </a:r>
          </a:p>
          <a:p>
            <a:pPr marL="45720" indent="0">
              <a:buNone/>
            </a:pPr>
            <a:endParaRPr lang="cs-CZ" sz="2800" dirty="0" smtClean="0"/>
          </a:p>
          <a:p>
            <a:r>
              <a:rPr lang="cs-CZ" sz="2800" dirty="0" smtClean="0"/>
              <a:t>b) </a:t>
            </a:r>
            <a:r>
              <a:rPr lang="cs-CZ" sz="2800" dirty="0" err="1" smtClean="0"/>
              <a:t>Niccoló</a:t>
            </a:r>
            <a:r>
              <a:rPr lang="cs-CZ" sz="2800" dirty="0" smtClean="0"/>
              <a:t> Machiavelli</a:t>
            </a:r>
          </a:p>
          <a:p>
            <a:pPr marL="45720" indent="0">
              <a:buNone/>
            </a:pPr>
            <a:endParaRPr lang="cs-CZ" sz="2800" dirty="0" smtClean="0"/>
          </a:p>
          <a:p>
            <a:r>
              <a:rPr lang="cs-CZ" sz="2800" dirty="0" smtClean="0"/>
              <a:t>c) Jean </a:t>
            </a:r>
            <a:r>
              <a:rPr lang="cs-CZ" sz="2800" dirty="0" err="1" smtClean="0"/>
              <a:t>Bodin</a:t>
            </a:r>
            <a:endParaRPr lang="cs-CZ" sz="2800" dirty="0"/>
          </a:p>
        </p:txBody>
      </p:sp>
      <p:pic>
        <p:nvPicPr>
          <p:cNvPr id="4098" name="Picture 2" descr="C:\Users\monika.brza\AppData\Local\Microsoft\Windows\Temporary Internet Files\Content.IE5\MD2D9JVP\MC90019919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3988" y="3368675"/>
            <a:ext cx="2112962" cy="1963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853792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404664"/>
            <a:ext cx="6512511" cy="144016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10. Mezi smluvní teoretiky nepatří: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331640" y="2420888"/>
            <a:ext cx="6400800" cy="340271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2800" dirty="0" smtClean="0"/>
              <a:t>a) Thomas Hobbes</a:t>
            </a:r>
          </a:p>
          <a:p>
            <a:pPr marL="45720" indent="0">
              <a:buNone/>
            </a:pPr>
            <a:endParaRPr lang="cs-CZ" sz="2800" dirty="0" smtClean="0"/>
          </a:p>
          <a:p>
            <a:r>
              <a:rPr lang="cs-CZ" sz="2800" dirty="0" smtClean="0"/>
              <a:t>b) John Locke</a:t>
            </a:r>
          </a:p>
          <a:p>
            <a:pPr marL="45720" indent="0">
              <a:buNone/>
            </a:pPr>
            <a:endParaRPr lang="cs-CZ" sz="2800" dirty="0" smtClean="0"/>
          </a:p>
          <a:p>
            <a:r>
              <a:rPr lang="cs-CZ" sz="2800" dirty="0" smtClean="0"/>
              <a:t>c) </a:t>
            </a:r>
            <a:r>
              <a:rPr lang="cs-CZ" sz="2800" dirty="0" err="1" smtClean="0"/>
              <a:t>Niccoló</a:t>
            </a:r>
            <a:r>
              <a:rPr lang="cs-CZ" sz="2800" dirty="0" smtClean="0"/>
              <a:t> </a:t>
            </a:r>
            <a:r>
              <a:rPr lang="cs-CZ" sz="2800" dirty="0"/>
              <a:t>Machiavelli</a:t>
            </a:r>
          </a:p>
          <a:p>
            <a:endParaRPr lang="cs-CZ" sz="2800" dirty="0"/>
          </a:p>
        </p:txBody>
      </p:sp>
      <p:pic>
        <p:nvPicPr>
          <p:cNvPr id="5122" name="Picture 2" descr="C:\Users\monika.brza\AppData\Local\Microsoft\Windows\Temporary Internet Files\Content.IE5\CG136F21\MC90025003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7650" y="2992438"/>
            <a:ext cx="1982788" cy="238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196269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404664"/>
            <a:ext cx="6512511" cy="194421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11. Autorem myšlenek třídního boje a vykořisťování je: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331640" y="2420888"/>
            <a:ext cx="6400800" cy="340271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2800" dirty="0" smtClean="0"/>
              <a:t>a) Thomas Hobbes</a:t>
            </a:r>
          </a:p>
          <a:p>
            <a:pPr marL="45720" indent="0">
              <a:buNone/>
            </a:pPr>
            <a:endParaRPr lang="cs-CZ" sz="2800" dirty="0" smtClean="0"/>
          </a:p>
          <a:p>
            <a:r>
              <a:rPr lang="cs-CZ" sz="2800" dirty="0" smtClean="0"/>
              <a:t>b) Karl Marx</a:t>
            </a:r>
          </a:p>
          <a:p>
            <a:pPr marL="45720" indent="0">
              <a:buNone/>
            </a:pPr>
            <a:endParaRPr lang="cs-CZ" sz="2800" dirty="0" smtClean="0"/>
          </a:p>
          <a:p>
            <a:r>
              <a:rPr lang="cs-CZ" sz="2800" dirty="0" smtClean="0"/>
              <a:t>c) Jean Jacques Rousseau</a:t>
            </a:r>
            <a:endParaRPr lang="cs-CZ" sz="2800" dirty="0"/>
          </a:p>
          <a:p>
            <a:endParaRPr lang="cs-CZ" sz="2800" dirty="0"/>
          </a:p>
        </p:txBody>
      </p:sp>
      <p:pic>
        <p:nvPicPr>
          <p:cNvPr id="6146" name="Picture 2" descr="C:\Users\monika.brza\AppData\Local\Microsoft\Windows\Temporary Internet Files\Content.IE5\CG136F21\MC90030434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9900" y="3000375"/>
            <a:ext cx="1814513" cy="112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073417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404664"/>
            <a:ext cx="6512511" cy="151216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12. Thomas Hobbes měl vliv na pozdější teorie: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331640" y="2420888"/>
            <a:ext cx="6400800" cy="340271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2800" dirty="0" smtClean="0"/>
              <a:t>a) fašismu</a:t>
            </a:r>
          </a:p>
          <a:p>
            <a:pPr marL="45720" indent="0">
              <a:buNone/>
            </a:pPr>
            <a:endParaRPr lang="cs-CZ" sz="2800" dirty="0" smtClean="0"/>
          </a:p>
          <a:p>
            <a:r>
              <a:rPr lang="cs-CZ" sz="2800" dirty="0" smtClean="0"/>
              <a:t>b) komunismu</a:t>
            </a:r>
          </a:p>
          <a:p>
            <a:pPr marL="45720" indent="0">
              <a:buNone/>
            </a:pPr>
            <a:endParaRPr lang="cs-CZ" sz="2800" dirty="0" smtClean="0"/>
          </a:p>
          <a:p>
            <a:r>
              <a:rPr lang="cs-CZ" sz="2800" dirty="0" smtClean="0"/>
              <a:t>c) enviromentalismu</a:t>
            </a:r>
            <a:endParaRPr lang="cs-CZ" sz="2800" dirty="0"/>
          </a:p>
          <a:p>
            <a:endParaRPr lang="cs-CZ" sz="2800" dirty="0"/>
          </a:p>
        </p:txBody>
      </p:sp>
      <p:pic>
        <p:nvPicPr>
          <p:cNvPr id="7170" name="Picture 2" descr="C:\Users\monika.brza\AppData\Local\Microsoft\Windows\Temporary Internet Files\Content.IE5\VOPZ8LFU\MC90028217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7913" y="3549650"/>
            <a:ext cx="514350" cy="908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092672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404664"/>
            <a:ext cx="6512511" cy="151216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13. J. J. Rousseau měl vliv na pozdější teorie: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331640" y="2420888"/>
            <a:ext cx="6400800" cy="340271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2800" dirty="0" smtClean="0"/>
              <a:t>a) fašismu</a:t>
            </a:r>
          </a:p>
          <a:p>
            <a:pPr marL="45720" indent="0">
              <a:buNone/>
            </a:pPr>
            <a:endParaRPr lang="cs-CZ" sz="2800" dirty="0" smtClean="0"/>
          </a:p>
          <a:p>
            <a:r>
              <a:rPr lang="cs-CZ" sz="2800" dirty="0" smtClean="0"/>
              <a:t>b) komunismu</a:t>
            </a:r>
          </a:p>
          <a:p>
            <a:pPr marL="45720" indent="0">
              <a:buNone/>
            </a:pPr>
            <a:endParaRPr lang="cs-CZ" sz="2800" dirty="0" smtClean="0"/>
          </a:p>
          <a:p>
            <a:r>
              <a:rPr lang="cs-CZ" sz="2800" dirty="0" smtClean="0"/>
              <a:t>c) liberalismu</a:t>
            </a:r>
            <a:endParaRPr lang="cs-CZ" sz="2800" dirty="0"/>
          </a:p>
          <a:p>
            <a:endParaRPr lang="cs-CZ" sz="2800" dirty="0"/>
          </a:p>
        </p:txBody>
      </p:sp>
      <p:pic>
        <p:nvPicPr>
          <p:cNvPr id="8194" name="Picture 2" descr="C:\Users\monika.brza\AppData\Local\Microsoft\Windows\Temporary Internet Files\Content.IE5\R0WFB1OY\MC90043252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9838" y="2998788"/>
            <a:ext cx="2286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352993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404664"/>
            <a:ext cx="6512511" cy="194421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14. Autorem přirozeného stavu „válka všech proti všem“ je: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331640" y="2420888"/>
            <a:ext cx="6400800" cy="340271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2800" dirty="0" smtClean="0"/>
              <a:t>a) John Locke</a:t>
            </a:r>
          </a:p>
          <a:p>
            <a:pPr marL="45720" indent="0">
              <a:buNone/>
            </a:pPr>
            <a:endParaRPr lang="cs-CZ" sz="2800" dirty="0" smtClean="0"/>
          </a:p>
          <a:p>
            <a:r>
              <a:rPr lang="cs-CZ" sz="2800" dirty="0" smtClean="0"/>
              <a:t>b) Thomas Hobbes</a:t>
            </a:r>
          </a:p>
          <a:p>
            <a:pPr marL="45720" indent="0">
              <a:buNone/>
            </a:pPr>
            <a:endParaRPr lang="cs-CZ" sz="2800" dirty="0" smtClean="0"/>
          </a:p>
          <a:p>
            <a:r>
              <a:rPr lang="cs-CZ" sz="2800" dirty="0" smtClean="0"/>
              <a:t>c) Jean Jacques Rousseau</a:t>
            </a:r>
            <a:endParaRPr lang="cs-CZ" sz="2800" dirty="0"/>
          </a:p>
          <a:p>
            <a:endParaRPr lang="cs-CZ" sz="2800" dirty="0"/>
          </a:p>
        </p:txBody>
      </p:sp>
      <p:pic>
        <p:nvPicPr>
          <p:cNvPr id="9218" name="Picture 2" descr="C:\Users\monika.brza\AppData\Local\Microsoft\Windows\Temporary Internet Files\Content.IE5\VOPZ8LFU\MC90044142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1470" y="2992438"/>
            <a:ext cx="1819275" cy="130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679429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2852936"/>
            <a:ext cx="6512511" cy="114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Děkuji za pozornost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691680" y="4365104"/>
            <a:ext cx="5760640" cy="18002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cs-CZ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Mgr. Monika </a:t>
            </a:r>
            <a:r>
              <a:rPr lang="cs-CZ" sz="32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Brzá</a:t>
            </a:r>
            <a:endParaRPr lang="cs-CZ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cs-CZ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Zdroj obrazového materiálu:</a:t>
            </a:r>
          </a:p>
          <a:p>
            <a:pPr algn="ctr"/>
            <a:r>
              <a:rPr lang="cs-CZ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KLIPARTY MS OFFICE</a:t>
            </a:r>
          </a:p>
        </p:txBody>
      </p:sp>
      <p:sp>
        <p:nvSpPr>
          <p:cNvPr id="4" name="Veselý obličej 3"/>
          <p:cNvSpPr/>
          <p:nvPr/>
        </p:nvSpPr>
        <p:spPr>
          <a:xfrm>
            <a:off x="4139952" y="1412776"/>
            <a:ext cx="1080120" cy="936104"/>
          </a:xfrm>
          <a:prstGeom prst="smileyFac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  <a:reflection blurRad="6350" stA="50000" endA="300" endPos="90000" dist="50800" dir="5400000" sy="-100000" algn="bl" rotWithShape="0"/>
          </a:effectLst>
          <a:scene3d>
            <a:camera prst="isometricOffAxis2Left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307279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332656"/>
            <a:ext cx="6512511" cy="136815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1. </a:t>
            </a:r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Předmětem politologie je: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475656" y="1988840"/>
            <a:ext cx="6400800" cy="381642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sz="2800" dirty="0"/>
              <a:t>a</a:t>
            </a:r>
            <a:r>
              <a:rPr lang="cs-CZ" sz="2800" dirty="0" smtClean="0"/>
              <a:t>) fungování mocenských institucí, společenského  a filozofické systému</a:t>
            </a:r>
          </a:p>
          <a:p>
            <a:pPr marL="45720" indent="0">
              <a:buNone/>
            </a:pPr>
            <a:endParaRPr lang="cs-CZ" sz="2800" dirty="0" smtClean="0"/>
          </a:p>
          <a:p>
            <a:r>
              <a:rPr lang="cs-CZ" sz="2800" dirty="0" smtClean="0"/>
              <a:t>b) fungování ekonomických systémů</a:t>
            </a:r>
          </a:p>
          <a:p>
            <a:endParaRPr lang="cs-CZ" sz="2800" dirty="0" smtClean="0"/>
          </a:p>
          <a:p>
            <a:r>
              <a:rPr lang="cs-CZ" sz="2800" dirty="0" smtClean="0"/>
              <a:t>c) fungování států, politických systémů, vládních institucí, vztahy mezi státy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1360604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8" y="332656"/>
            <a:ext cx="6512511" cy="129614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2</a:t>
            </a:r>
            <a:r>
              <a:rPr lang="cs-CZ" sz="4000" dirty="0" smtClean="0"/>
              <a:t>.Zkoumání politiky má počátky: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475656" y="2204864"/>
            <a:ext cx="6400800" cy="347472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sz="2800" dirty="0"/>
              <a:t>a</a:t>
            </a:r>
            <a:r>
              <a:rPr lang="cs-CZ" sz="2800" dirty="0" smtClean="0"/>
              <a:t>) v antickém Řecku</a:t>
            </a:r>
          </a:p>
          <a:p>
            <a:pPr marL="45720" indent="0">
              <a:buNone/>
            </a:pPr>
            <a:endParaRPr lang="cs-CZ" sz="2800" dirty="0" smtClean="0"/>
          </a:p>
          <a:p>
            <a:r>
              <a:rPr lang="cs-CZ" sz="2800" dirty="0"/>
              <a:t>b</a:t>
            </a:r>
            <a:r>
              <a:rPr lang="cs-CZ" sz="2800" dirty="0" smtClean="0"/>
              <a:t>) v Itálii v  15.století</a:t>
            </a:r>
          </a:p>
          <a:p>
            <a:pPr marL="45720" indent="0">
              <a:buNone/>
            </a:pPr>
            <a:endParaRPr lang="cs-CZ" sz="2800" dirty="0" smtClean="0"/>
          </a:p>
          <a:p>
            <a:r>
              <a:rPr lang="cs-CZ" sz="2800" dirty="0"/>
              <a:t>c</a:t>
            </a:r>
            <a:r>
              <a:rPr lang="cs-CZ" sz="2800" dirty="0" smtClean="0"/>
              <a:t>) ve starověkém Egyptě</a:t>
            </a:r>
            <a:endParaRPr lang="cs-CZ" sz="2800" dirty="0"/>
          </a:p>
        </p:txBody>
      </p:sp>
      <p:pic>
        <p:nvPicPr>
          <p:cNvPr id="1026" name="Picture 2" descr="C:\Users\monika.brza\AppData\Local\Microsoft\Windows\Temporary Internet Files\Content.IE5\MD2D9JVP\MC90033412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6038" y="3052763"/>
            <a:ext cx="1089025" cy="181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195039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6656527" cy="252028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3.</a:t>
            </a:r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Obdivovali silné a schopné jedince, opovrhovali neschopnou masou: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403648" y="2924944"/>
            <a:ext cx="6400800" cy="268263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sz="2800" dirty="0"/>
              <a:t>a</a:t>
            </a:r>
            <a:r>
              <a:rPr lang="cs-CZ" sz="2800" dirty="0" smtClean="0"/>
              <a:t>) </a:t>
            </a:r>
            <a:r>
              <a:rPr lang="cs-CZ" sz="2800" dirty="0" err="1" smtClean="0"/>
              <a:t>Sókrates</a:t>
            </a:r>
            <a:r>
              <a:rPr lang="cs-CZ" sz="2800" dirty="0" smtClean="0"/>
              <a:t> a Platón</a:t>
            </a:r>
          </a:p>
          <a:p>
            <a:pPr marL="45720" indent="0">
              <a:buNone/>
            </a:pPr>
            <a:endParaRPr lang="cs-CZ" sz="2800" dirty="0" smtClean="0"/>
          </a:p>
          <a:p>
            <a:r>
              <a:rPr lang="cs-CZ" sz="2800" dirty="0" smtClean="0"/>
              <a:t>b) Sofisté</a:t>
            </a:r>
          </a:p>
          <a:p>
            <a:pPr marL="45720" indent="0">
              <a:buNone/>
            </a:pPr>
            <a:endParaRPr lang="cs-CZ" sz="2800" dirty="0" smtClean="0"/>
          </a:p>
          <a:p>
            <a:r>
              <a:rPr lang="cs-CZ" sz="2800" dirty="0"/>
              <a:t>c</a:t>
            </a:r>
            <a:r>
              <a:rPr lang="cs-CZ" sz="2800" dirty="0" smtClean="0"/>
              <a:t>) helénističtí filozofové</a:t>
            </a:r>
            <a:endParaRPr lang="cs-CZ" sz="2800" dirty="0"/>
          </a:p>
        </p:txBody>
      </p:sp>
      <p:pic>
        <p:nvPicPr>
          <p:cNvPr id="2050" name="Picture 2" descr="C:\Users\monika.brza\AppData\Local\Microsoft\Windows\Temporary Internet Files\Content.IE5\CG136F21\MC90033155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1575" y="3262313"/>
            <a:ext cx="1295400" cy="1789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692903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6512511" cy="114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4.Sofokracie je: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475656" y="1988840"/>
            <a:ext cx="6400800" cy="347472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2800" dirty="0" smtClean="0"/>
              <a:t>a) vláda jednoho či více moudrých</a:t>
            </a:r>
          </a:p>
          <a:p>
            <a:pPr marL="45720" indent="0">
              <a:buNone/>
            </a:pPr>
            <a:endParaRPr lang="cs-CZ" sz="2800" dirty="0" smtClean="0"/>
          </a:p>
          <a:p>
            <a:r>
              <a:rPr lang="cs-CZ" sz="2800" dirty="0" smtClean="0"/>
              <a:t>b) vláda Sofistů</a:t>
            </a:r>
          </a:p>
          <a:p>
            <a:pPr marL="45720" indent="0">
              <a:buNone/>
            </a:pPr>
            <a:endParaRPr lang="cs-CZ" sz="2800" dirty="0" smtClean="0"/>
          </a:p>
          <a:p>
            <a:r>
              <a:rPr lang="cs-CZ" sz="2800" dirty="0" smtClean="0"/>
              <a:t>c) vláda elity</a:t>
            </a:r>
            <a:endParaRPr lang="cs-CZ" sz="2800" dirty="0"/>
          </a:p>
        </p:txBody>
      </p:sp>
      <p:pic>
        <p:nvPicPr>
          <p:cNvPr id="3074" name="Picture 2" descr="C:\Users\monika.brza\AppData\Local\Microsoft\Windows\Temporary Internet Files\Content.IE5\CG136F21\MC90037014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1386" y="3192396"/>
            <a:ext cx="1739900" cy="1836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444613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6512511" cy="194421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5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.</a:t>
            </a:r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Stát založený na ústavě a zákonech je představa: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403648" y="2492896"/>
            <a:ext cx="6400800" cy="297066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2800" dirty="0" smtClean="0"/>
              <a:t>a) Machiavelliho</a:t>
            </a:r>
          </a:p>
          <a:p>
            <a:pPr marL="45720" indent="0">
              <a:buNone/>
            </a:pPr>
            <a:endParaRPr lang="cs-CZ" sz="2800" dirty="0" smtClean="0"/>
          </a:p>
          <a:p>
            <a:r>
              <a:rPr lang="cs-CZ" sz="2800" dirty="0" smtClean="0"/>
              <a:t>b) Aristotela</a:t>
            </a:r>
          </a:p>
          <a:p>
            <a:pPr marL="45720" indent="0">
              <a:buNone/>
            </a:pPr>
            <a:endParaRPr lang="cs-CZ" sz="2800" dirty="0" smtClean="0"/>
          </a:p>
          <a:p>
            <a:r>
              <a:rPr lang="cs-CZ" sz="2800" dirty="0" smtClean="0"/>
              <a:t>c) </a:t>
            </a:r>
            <a:r>
              <a:rPr lang="cs-CZ" sz="2800" dirty="0" err="1" smtClean="0"/>
              <a:t>Démokrita</a:t>
            </a:r>
            <a:endParaRPr lang="cs-CZ" sz="2800" dirty="0"/>
          </a:p>
        </p:txBody>
      </p:sp>
      <p:pic>
        <p:nvPicPr>
          <p:cNvPr id="1026" name="Picture 2" descr="C:\Users\monika.brza\AppData\Local\Microsoft\Windows\Temporary Internet Files\Content.IE5\MD2D9JVP\MC90021197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0213" y="3394075"/>
            <a:ext cx="180975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558368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620688"/>
            <a:ext cx="6512511" cy="129614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6.V díle „O obci boží“ popisuje dva státy: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403648" y="2204864"/>
            <a:ext cx="6400800" cy="347472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2800" dirty="0" smtClean="0"/>
              <a:t>a) Tomáš Akvinský</a:t>
            </a:r>
          </a:p>
          <a:p>
            <a:endParaRPr lang="cs-CZ" sz="2800" dirty="0" smtClean="0"/>
          </a:p>
          <a:p>
            <a:r>
              <a:rPr lang="cs-CZ" sz="2800" dirty="0" smtClean="0"/>
              <a:t>b) Sv. Augustin</a:t>
            </a:r>
          </a:p>
          <a:p>
            <a:pPr marL="45720" indent="0">
              <a:buNone/>
            </a:pPr>
            <a:endParaRPr lang="cs-CZ" sz="2800" dirty="0" smtClean="0"/>
          </a:p>
          <a:p>
            <a:r>
              <a:rPr lang="cs-CZ" sz="2800" dirty="0" smtClean="0"/>
              <a:t>c) </a:t>
            </a:r>
            <a:r>
              <a:rPr lang="cs-CZ" sz="2800" dirty="0" err="1" smtClean="0"/>
              <a:t>Niccoló</a:t>
            </a:r>
            <a:r>
              <a:rPr lang="cs-CZ" sz="2800" dirty="0" smtClean="0"/>
              <a:t> Machiavelli</a:t>
            </a:r>
            <a:endParaRPr lang="cs-CZ" sz="2800" dirty="0"/>
          </a:p>
        </p:txBody>
      </p:sp>
      <p:pic>
        <p:nvPicPr>
          <p:cNvPr id="2050" name="Picture 2" descr="C:\Users\monika.brza\AppData\Local\Microsoft\Windows\Temporary Internet Files\Content.IE5\R0WFB1OY\MC90039730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6425" y="2863850"/>
            <a:ext cx="1624013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343968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404664"/>
            <a:ext cx="6512511" cy="129614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7.Aristotelovy politické teorie přejímá: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403648" y="2132856"/>
            <a:ext cx="6400800" cy="347472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2800" dirty="0" smtClean="0"/>
              <a:t>a) Tomáš Akvinský</a:t>
            </a:r>
          </a:p>
          <a:p>
            <a:pPr marL="45720" indent="0">
              <a:buNone/>
            </a:pPr>
            <a:endParaRPr lang="cs-CZ" sz="2800" dirty="0" smtClean="0"/>
          </a:p>
          <a:p>
            <a:r>
              <a:rPr lang="cs-CZ" sz="2800" dirty="0" smtClean="0"/>
              <a:t>b) </a:t>
            </a:r>
            <a:r>
              <a:rPr lang="cs-CZ" sz="2800" dirty="0" err="1" smtClean="0"/>
              <a:t>Niccoló</a:t>
            </a:r>
            <a:r>
              <a:rPr lang="cs-CZ" sz="2800" dirty="0" smtClean="0"/>
              <a:t> Machiavelli</a:t>
            </a:r>
          </a:p>
          <a:p>
            <a:pPr marL="45720" indent="0">
              <a:buNone/>
            </a:pPr>
            <a:endParaRPr lang="cs-CZ" sz="2800" dirty="0" smtClean="0"/>
          </a:p>
          <a:p>
            <a:r>
              <a:rPr lang="cs-CZ" sz="2800" dirty="0" smtClean="0"/>
              <a:t>c) Sv. Augustin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8165515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404664"/>
            <a:ext cx="6512511" cy="129614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8.Zásady teorie státní suverenity položil: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259632" y="2132856"/>
            <a:ext cx="6400800" cy="347472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2800" dirty="0" smtClean="0"/>
              <a:t>a) </a:t>
            </a:r>
            <a:r>
              <a:rPr lang="cs-CZ" sz="2800" dirty="0" err="1" smtClean="0"/>
              <a:t>Niccolo</a:t>
            </a:r>
            <a:r>
              <a:rPr lang="cs-CZ" sz="2800" dirty="0" smtClean="0"/>
              <a:t> Machiavelli</a:t>
            </a:r>
          </a:p>
          <a:p>
            <a:pPr marL="45720" indent="0">
              <a:buNone/>
            </a:pPr>
            <a:endParaRPr lang="cs-CZ" sz="2800" dirty="0" smtClean="0"/>
          </a:p>
          <a:p>
            <a:r>
              <a:rPr lang="cs-CZ" sz="2800" dirty="0" smtClean="0"/>
              <a:t>b) Thomas Hobbes</a:t>
            </a:r>
          </a:p>
          <a:p>
            <a:pPr marL="45720" indent="0">
              <a:buNone/>
            </a:pPr>
            <a:endParaRPr lang="cs-CZ" sz="2800" dirty="0" smtClean="0"/>
          </a:p>
          <a:p>
            <a:r>
              <a:rPr lang="cs-CZ" sz="2800" dirty="0" smtClean="0"/>
              <a:t>c) Jean </a:t>
            </a:r>
            <a:r>
              <a:rPr lang="cs-CZ" sz="2800" dirty="0" err="1" smtClean="0"/>
              <a:t>Bodin</a:t>
            </a:r>
            <a:endParaRPr lang="cs-CZ" sz="2800" dirty="0"/>
          </a:p>
        </p:txBody>
      </p:sp>
      <p:pic>
        <p:nvPicPr>
          <p:cNvPr id="3074" name="Picture 2" descr="C:\Users\monika.brza\AppData\Local\Microsoft\Windows\Temporary Internet Files\Content.IE5\VOPZ8LFU\MC90019798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2513" y="2619375"/>
            <a:ext cx="1230312" cy="2522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495477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</TotalTime>
  <Words>329</Words>
  <Application>Microsoft Office PowerPoint</Application>
  <PresentationFormat>Předvádění na obrazovce (4:3)</PresentationFormat>
  <Paragraphs>90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Aerodynamika</vt:lpstr>
      <vt:lpstr>           Test   vývoj politologie</vt:lpstr>
      <vt:lpstr>1. Předmětem politologie je:</vt:lpstr>
      <vt:lpstr>2.Zkoumání politiky má počátky:</vt:lpstr>
      <vt:lpstr>3.Obdivovali silné a schopné jedince, opovrhovali neschopnou masou:</vt:lpstr>
      <vt:lpstr>4.Sofokracie je:</vt:lpstr>
      <vt:lpstr>5.Stát založený na ústavě a zákonech je představa:</vt:lpstr>
      <vt:lpstr>6.V díle „O obci boží“ popisuje dva státy:</vt:lpstr>
      <vt:lpstr>7.Aristotelovy politické teorie přejímá:</vt:lpstr>
      <vt:lpstr>8.Zásady teorie státní suverenity položil:</vt:lpstr>
      <vt:lpstr>9.V díle „Vladař“ je vše podřízeno absolutní vládě a moci. Kdo je autorem?</vt:lpstr>
      <vt:lpstr>10. Mezi smluvní teoretiky nepatří:</vt:lpstr>
      <vt:lpstr>11. Autorem myšlenek třídního boje a vykořisťování je:</vt:lpstr>
      <vt:lpstr>12. Thomas Hobbes měl vliv na pozdější teorie:</vt:lpstr>
      <vt:lpstr>13. J. J. Rousseau měl vliv na pozdější teorie:</vt:lpstr>
      <vt:lpstr>14. Autorem přirozeného stavu „válka všech proti všem“ je: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</dc:title>
  <dc:creator>Administrator</dc:creator>
  <cp:lastModifiedBy>Administrator</cp:lastModifiedBy>
  <cp:revision>29</cp:revision>
  <dcterms:created xsi:type="dcterms:W3CDTF">2013-03-03T09:52:57Z</dcterms:created>
  <dcterms:modified xsi:type="dcterms:W3CDTF">2013-05-14T10:47:07Z</dcterms:modified>
</cp:coreProperties>
</file>