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CB82B5-C3AD-469F-BEFF-CE39CC6A54EF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B71E1F-6A98-493B-BFAA-197A52581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4979" y="1267019"/>
            <a:ext cx="7452320" cy="1224137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r>
              <a:rPr lang="cs-CZ" dirty="0" smtClean="0"/>
              <a:t>Politické ideologie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4437112"/>
            <a:ext cx="6400800" cy="2137792"/>
          </a:xfrm>
        </p:spPr>
        <p:txBody>
          <a:bodyPr>
            <a:normAutofit/>
          </a:bodyPr>
          <a:lstStyle/>
          <a:p>
            <a:r>
              <a:rPr lang="cs-CZ" sz="4400" dirty="0"/>
              <a:t>l</a:t>
            </a:r>
            <a:r>
              <a:rPr lang="cs-CZ" sz="4400" dirty="0" smtClean="0"/>
              <a:t>iberalismus, konzervatismus</a:t>
            </a:r>
          </a:p>
        </p:txBody>
      </p:sp>
      <p:sp>
        <p:nvSpPr>
          <p:cNvPr id="4" name="Obdélník 3"/>
          <p:cNvSpPr/>
          <p:nvPr/>
        </p:nvSpPr>
        <p:spPr>
          <a:xfrm>
            <a:off x="6496000" y="188640"/>
            <a:ext cx="26433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VY_32_INOVACE_29-11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3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konzervatismus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Konzervativní chování</a:t>
            </a:r>
          </a:p>
          <a:p>
            <a:pPr lvl="1"/>
            <a:r>
              <a:rPr lang="cs-CZ" sz="2400" dirty="0" smtClean="0"/>
              <a:t>umírněné, opatrné chování, konvenční životní styl, odmítání změn…</a:t>
            </a:r>
          </a:p>
          <a:p>
            <a:pPr lvl="1"/>
            <a:r>
              <a:rPr lang="cs-CZ" sz="2400" dirty="0" smtClean="0"/>
              <a:t>z lat.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cs-CZ" sz="2400" dirty="0" err="1" smtClean="0">
                <a:solidFill>
                  <a:schemeClr val="tx1"/>
                </a:solidFill>
              </a:rPr>
              <a:t>conservare</a:t>
            </a:r>
            <a:r>
              <a:rPr lang="cs-CZ" sz="2400" dirty="0" smtClean="0">
                <a:solidFill>
                  <a:schemeClr val="tx1"/>
                </a:solidFill>
              </a:rPr>
              <a:t>“ </a:t>
            </a:r>
            <a:r>
              <a:rPr lang="cs-CZ" sz="2400" dirty="0" smtClean="0"/>
              <a:t>– zachovávat (hodnoty, principy života ve společnosti)</a:t>
            </a:r>
          </a:p>
          <a:p>
            <a:pPr lvl="1"/>
            <a:r>
              <a:rPr lang="cs-CZ" sz="2400" dirty="0" smtClean="0"/>
              <a:t>řád a stabilitu staví proti chaosu a překotným změnám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lovo </a:t>
            </a:r>
            <a:r>
              <a:rPr lang="cs-CZ" sz="2400" dirty="0" smtClean="0">
                <a:solidFill>
                  <a:schemeClr val="tx1"/>
                </a:solidFill>
              </a:rPr>
              <a:t>„konzervatismus“  </a:t>
            </a:r>
            <a:r>
              <a:rPr lang="cs-CZ" sz="2400" dirty="0" smtClean="0"/>
              <a:t>- poprvé se objevuje v první pol.18.století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Edmund </a:t>
            </a:r>
            <a:r>
              <a:rPr lang="cs-CZ" sz="2400" b="1" dirty="0" err="1" smtClean="0">
                <a:solidFill>
                  <a:schemeClr val="tx1"/>
                </a:solidFill>
              </a:rPr>
              <a:t>Burke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lvl="2"/>
            <a:r>
              <a:rPr lang="cs-CZ" sz="2400" dirty="0" smtClean="0"/>
              <a:t>Dílo: Úvahy  o revoluci ve Francii 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667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Konzervatismus-vývoj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„Změna je žádoucí pouze v zájmu jejich zachování“. (</a:t>
            </a:r>
            <a:r>
              <a:rPr lang="cs-CZ" sz="2400" dirty="0" err="1" smtClean="0"/>
              <a:t>Burke</a:t>
            </a:r>
            <a:r>
              <a:rPr lang="cs-CZ" sz="2400" dirty="0" smtClean="0"/>
              <a:t>)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Edmund </a:t>
            </a:r>
            <a:r>
              <a:rPr lang="cs-CZ" sz="2400" b="1" dirty="0" err="1" smtClean="0">
                <a:solidFill>
                  <a:schemeClr val="tx1"/>
                </a:solidFill>
              </a:rPr>
              <a:t>Burke</a:t>
            </a:r>
            <a:r>
              <a:rPr lang="cs-CZ" sz="2400" b="1" dirty="0" smtClean="0">
                <a:solidFill>
                  <a:schemeClr val="tx1"/>
                </a:solidFill>
              </a:rPr>
              <a:t> (1729-1797)</a:t>
            </a:r>
            <a:endParaRPr lang="cs-CZ" sz="2400" b="1" dirty="0">
              <a:solidFill>
                <a:schemeClr val="tx1"/>
              </a:solidFill>
            </a:endParaRPr>
          </a:p>
          <a:p>
            <a:pPr lvl="2"/>
            <a:r>
              <a:rPr lang="cs-CZ" sz="2400" dirty="0"/>
              <a:t>Dílo: Úvahy  o revoluci ve </a:t>
            </a:r>
            <a:r>
              <a:rPr lang="cs-CZ" sz="2400" dirty="0" smtClean="0"/>
              <a:t>Francii</a:t>
            </a:r>
          </a:p>
          <a:p>
            <a:pPr lvl="3"/>
            <a:r>
              <a:rPr lang="cs-CZ" sz="2400" dirty="0"/>
              <a:t>r</a:t>
            </a:r>
            <a:r>
              <a:rPr lang="cs-CZ" sz="2400" dirty="0" smtClean="0"/>
              <a:t>evoluční události – odstranění tradičních institucí – aristokracie, král, církev…</a:t>
            </a:r>
          </a:p>
          <a:p>
            <a:pPr lvl="3"/>
            <a:r>
              <a:rPr lang="cs-CZ" sz="2400" dirty="0"/>
              <a:t>v</a:t>
            </a:r>
            <a:r>
              <a:rPr lang="cs-CZ" sz="2400" dirty="0" smtClean="0"/>
              <a:t>íra v Boha nahrazena vírou </a:t>
            </a:r>
            <a:r>
              <a:rPr lang="cs-CZ" sz="2400" smtClean="0"/>
              <a:t>v rozum </a:t>
            </a:r>
            <a:endParaRPr lang="cs-CZ" sz="2400" dirty="0" smtClean="0"/>
          </a:p>
          <a:p>
            <a:pPr lvl="3"/>
            <a:r>
              <a:rPr lang="cs-CZ" sz="2400" dirty="0"/>
              <a:t>v</a:t>
            </a:r>
            <a:r>
              <a:rPr lang="cs-CZ" sz="2400" dirty="0" smtClean="0"/>
              <a:t>yjadřuje se proti myšlenkám o společenské smlouvě a přirozených právech</a:t>
            </a:r>
          </a:p>
          <a:p>
            <a:pPr lvl="3"/>
            <a:r>
              <a:rPr lang="cs-CZ" sz="2400" dirty="0" smtClean="0"/>
              <a:t>vznik státu – historickým vývojem</a:t>
            </a: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FKRRKEKX\MC9004382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12888"/>
            <a:ext cx="1720850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1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Konzervatismus-rodina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Rodina</a:t>
            </a:r>
          </a:p>
          <a:p>
            <a:pPr lvl="1"/>
            <a:r>
              <a:rPr lang="cs-CZ" sz="2400" b="1" dirty="0"/>
              <a:t>z</a:t>
            </a:r>
            <a:r>
              <a:rPr lang="cs-CZ" sz="2400" b="1" dirty="0" smtClean="0"/>
              <a:t>ákladní sociální instituce</a:t>
            </a:r>
          </a:p>
          <a:p>
            <a:pPr marL="292608" lvl="1" indent="0">
              <a:buNone/>
            </a:pPr>
            <a:endParaRPr lang="cs-CZ" sz="2400" b="1" dirty="0" smtClean="0"/>
          </a:p>
          <a:p>
            <a:pPr lvl="1"/>
            <a:r>
              <a:rPr lang="cs-CZ" sz="2400" b="1" dirty="0" smtClean="0"/>
              <a:t>„garant“ klasických hodnot – láska, starostlivost, jistota…</a:t>
            </a:r>
          </a:p>
          <a:p>
            <a:pPr marL="292608" lvl="1" indent="0">
              <a:buNone/>
            </a:pPr>
            <a:endParaRPr lang="cs-CZ" sz="2400" b="1" dirty="0" smtClean="0"/>
          </a:p>
          <a:p>
            <a:pPr lvl="1"/>
            <a:r>
              <a:rPr lang="cs-CZ" sz="2400" b="1" dirty="0"/>
              <a:t>a</a:t>
            </a:r>
            <a:r>
              <a:rPr lang="cs-CZ" sz="2400" b="1" dirty="0" smtClean="0"/>
              <a:t>utorita „otce“- otec pečuje o své děti, vláda o své občany dle zásady „</a:t>
            </a:r>
            <a:r>
              <a:rPr lang="cs-CZ" sz="2400" b="1" dirty="0" err="1" smtClean="0"/>
              <a:t>noblesse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oblige</a:t>
            </a:r>
            <a:r>
              <a:rPr lang="cs-CZ" sz="2400" b="1" dirty="0" smtClean="0"/>
              <a:t>“ (šlechtictví zavazuje)</a:t>
            </a:r>
          </a:p>
          <a:p>
            <a:endParaRPr lang="cs-CZ" dirty="0"/>
          </a:p>
        </p:txBody>
      </p:sp>
      <p:pic>
        <p:nvPicPr>
          <p:cNvPr id="5123" name="Picture 3" descr="C:\Users\monika.brza\AppData\Local\Microsoft\Windows\Temporary Internet Files\Content.IE5\KWD1AFXN\MC9000888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84784"/>
            <a:ext cx="1812925" cy="16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75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Konzervatismus-vývoj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Joseph de </a:t>
            </a:r>
            <a:r>
              <a:rPr lang="cs-CZ" sz="2400" b="1" dirty="0" err="1" smtClean="0"/>
              <a:t>Maistre</a:t>
            </a:r>
            <a:r>
              <a:rPr lang="cs-CZ" sz="2400" b="1" dirty="0" smtClean="0"/>
              <a:t> (1753-1821)</a:t>
            </a:r>
          </a:p>
          <a:p>
            <a:pPr lvl="1"/>
            <a:r>
              <a:rPr lang="cs-CZ" sz="2400" b="1" dirty="0" smtClean="0"/>
              <a:t>francouzský filozof</a:t>
            </a:r>
          </a:p>
          <a:p>
            <a:pPr lvl="1"/>
            <a:r>
              <a:rPr lang="cs-CZ" sz="2400" b="1" dirty="0"/>
              <a:t>k</a:t>
            </a:r>
            <a:r>
              <a:rPr lang="cs-CZ" sz="2400" b="1" dirty="0" smtClean="0"/>
              <a:t>riticky se staví k revoluci ve Francii</a:t>
            </a:r>
          </a:p>
          <a:p>
            <a:pPr lvl="1"/>
            <a:r>
              <a:rPr lang="cs-CZ" sz="2400" b="1" dirty="0" smtClean="0"/>
              <a:t>„volá“ po návratu k politickým poměrům před revolucí</a:t>
            </a:r>
          </a:p>
          <a:p>
            <a:r>
              <a:rPr lang="cs-CZ" sz="2400" b="1" dirty="0" smtClean="0"/>
              <a:t>19.století</a:t>
            </a:r>
          </a:p>
          <a:p>
            <a:pPr lvl="1"/>
            <a:r>
              <a:rPr lang="cs-CZ" sz="2400" b="1" dirty="0" smtClean="0"/>
              <a:t>konzervatismus X liberalismus, demokracie</a:t>
            </a:r>
          </a:p>
          <a:p>
            <a:pPr lvl="1"/>
            <a:r>
              <a:rPr lang="cs-CZ" sz="2400" b="1" dirty="0"/>
              <a:t>n</a:t>
            </a:r>
            <a:r>
              <a:rPr lang="cs-CZ" sz="2400" b="1" dirty="0" smtClean="0"/>
              <a:t>egativa liberalismu: přílišný důraz na svobodu</a:t>
            </a:r>
          </a:p>
          <a:p>
            <a:pPr lvl="1"/>
            <a:r>
              <a:rPr lang="cs-CZ" sz="2400" b="1" dirty="0"/>
              <a:t>n</a:t>
            </a:r>
            <a:r>
              <a:rPr lang="cs-CZ" sz="2400" b="1" dirty="0" smtClean="0"/>
              <a:t>egativa demokracie: ohrožení politické stability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3058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Konzervatismus-vývoj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19.století</a:t>
            </a:r>
          </a:p>
          <a:p>
            <a:pPr lvl="1"/>
            <a:r>
              <a:rPr lang="cs-CZ" sz="2400" b="1" dirty="0"/>
              <a:t>p</a:t>
            </a:r>
            <a:r>
              <a:rPr lang="cs-CZ" sz="2400" b="1" dirty="0" smtClean="0"/>
              <a:t>růmyslová revoluce</a:t>
            </a:r>
            <a:r>
              <a:rPr lang="cs-CZ" sz="2400" dirty="0" smtClean="0"/>
              <a:t>, nárůst sociálních rozdílů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Benjamin </a:t>
            </a:r>
            <a:r>
              <a:rPr lang="cs-CZ" sz="2400" b="1" dirty="0" err="1" smtClean="0">
                <a:solidFill>
                  <a:schemeClr val="tx1"/>
                </a:solidFill>
              </a:rPr>
              <a:t>Disraeli</a:t>
            </a:r>
            <a:r>
              <a:rPr lang="cs-CZ" sz="2400" b="1" dirty="0" smtClean="0">
                <a:solidFill>
                  <a:schemeClr val="tx1"/>
                </a:solidFill>
              </a:rPr>
              <a:t> (1801-1881)</a:t>
            </a:r>
          </a:p>
          <a:p>
            <a:pPr lvl="2"/>
            <a:r>
              <a:rPr lang="cs-CZ" sz="2400" dirty="0"/>
              <a:t>d</a:t>
            </a:r>
            <a:r>
              <a:rPr lang="cs-CZ" sz="2400" dirty="0" smtClean="0"/>
              <a:t>oktrína „jednoho národa“, zavedl sociální reformy, rozšířil volební právo</a:t>
            </a:r>
          </a:p>
          <a:p>
            <a:pPr marL="530352" lvl="2" indent="0">
              <a:buNone/>
            </a:pPr>
            <a:endParaRPr lang="cs-CZ" sz="2400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20.století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</a:t>
            </a:r>
            <a:r>
              <a:rPr lang="cs-CZ" sz="2400" dirty="0" smtClean="0">
                <a:solidFill>
                  <a:schemeClr val="tx1"/>
                </a:solidFill>
              </a:rPr>
              <a:t>ozdělení konzervatismu na dva proudy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</a:t>
            </a:r>
            <a:r>
              <a:rPr lang="cs-CZ" sz="2400" dirty="0" smtClean="0">
                <a:solidFill>
                  <a:schemeClr val="tx1"/>
                </a:solidFill>
              </a:rPr>
              <a:t>radiční a </a:t>
            </a:r>
            <a:r>
              <a:rPr lang="cs-CZ" sz="2400" dirty="0" err="1" smtClean="0">
                <a:solidFill>
                  <a:schemeClr val="tx1"/>
                </a:solidFill>
              </a:rPr>
              <a:t>libertariánský</a:t>
            </a:r>
            <a:r>
              <a:rPr lang="cs-CZ" sz="2400" dirty="0" smtClean="0">
                <a:solidFill>
                  <a:schemeClr val="tx1"/>
                </a:solidFill>
              </a:rPr>
              <a:t> konzervatismus</a:t>
            </a:r>
          </a:p>
          <a:p>
            <a:pPr lvl="1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1673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Tradiční a </a:t>
            </a:r>
            <a:r>
              <a:rPr lang="cs-CZ" dirty="0" err="1" smtClean="0"/>
              <a:t>libertariánský</a:t>
            </a:r>
            <a:r>
              <a:rPr lang="cs-CZ" dirty="0" smtClean="0"/>
              <a:t> konzervatismus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Tradiční konzervatismus</a:t>
            </a:r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ychází z názorů </a:t>
            </a:r>
            <a:r>
              <a:rPr lang="cs-CZ" sz="2400" dirty="0" err="1" smtClean="0"/>
              <a:t>E.Burka</a:t>
            </a:r>
            <a:endParaRPr lang="cs-CZ" sz="2400" dirty="0" smtClean="0"/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aměřuje se na sociální jistoty, snižování nezaměstnanosti,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odporují smíšenou ekonomiku (</a:t>
            </a:r>
            <a:r>
              <a:rPr lang="cs-CZ" sz="2400" dirty="0" err="1" smtClean="0"/>
              <a:t>J.M.Keynes</a:t>
            </a:r>
            <a:r>
              <a:rPr lang="cs-CZ" sz="2400" dirty="0" smtClean="0"/>
              <a:t>)</a:t>
            </a:r>
          </a:p>
          <a:p>
            <a:pPr marL="292608" lvl="1" indent="0">
              <a:buNone/>
            </a:pPr>
            <a:endParaRPr lang="cs-CZ" sz="2700" dirty="0" smtClean="0"/>
          </a:p>
          <a:p>
            <a:r>
              <a:rPr lang="cs-CZ" sz="2400" dirty="0" err="1" smtClean="0"/>
              <a:t>Libertariánský</a:t>
            </a:r>
            <a:r>
              <a:rPr lang="cs-CZ" sz="2400" dirty="0" smtClean="0"/>
              <a:t> konzervatismus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rientován na tržní ekonomiku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yšlenka svobodného trhu – návaznost na </a:t>
            </a:r>
            <a:r>
              <a:rPr lang="cs-CZ" sz="2400" dirty="0" err="1" smtClean="0"/>
              <a:t>A.Smitha</a:t>
            </a:r>
            <a:endParaRPr lang="cs-CZ" sz="2400" dirty="0" smtClean="0"/>
          </a:p>
          <a:p>
            <a:pPr marL="0" indent="0">
              <a:buNone/>
            </a:pPr>
            <a:endParaRPr 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62989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Moderní konzervativní politici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Margaret Thatcherová</a:t>
            </a:r>
          </a:p>
          <a:p>
            <a:r>
              <a:rPr lang="cs-CZ" sz="2400" dirty="0" smtClean="0"/>
              <a:t>Ronald </a:t>
            </a:r>
            <a:r>
              <a:rPr lang="cs-CZ" sz="2400" dirty="0" err="1" smtClean="0"/>
              <a:t>Regan</a:t>
            </a:r>
            <a:endParaRPr lang="cs-CZ" sz="2400" dirty="0" smtClean="0"/>
          </a:p>
          <a:p>
            <a:pPr lvl="1"/>
            <a:r>
              <a:rPr lang="cs-CZ" sz="2400" dirty="0" smtClean="0"/>
              <a:t>„thatcherismus“, „</a:t>
            </a:r>
            <a:r>
              <a:rPr lang="cs-CZ" sz="2400" dirty="0" err="1" smtClean="0"/>
              <a:t>reganomika</a:t>
            </a:r>
            <a:r>
              <a:rPr lang="cs-CZ" sz="2400" dirty="0" smtClean="0"/>
              <a:t>“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pojení liberálních názorů na ekonomiku a konzervativních politických teorií</a:t>
            </a:r>
          </a:p>
          <a:p>
            <a:pPr lvl="2"/>
            <a:r>
              <a:rPr lang="cs-CZ" sz="2400" dirty="0" smtClean="0"/>
              <a:t>!!!stabilní politický systém, úcta k soukromému vlastnictví, svobodě jedince, demokracii</a:t>
            </a:r>
          </a:p>
          <a:p>
            <a:r>
              <a:rPr lang="cs-CZ" sz="2400" dirty="0" smtClean="0"/>
              <a:t>Politický program konzervativců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chrana rodiny – </a:t>
            </a:r>
            <a:r>
              <a:rPr lang="cs-CZ" sz="2400" dirty="0" err="1" smtClean="0"/>
              <a:t>př.proti</a:t>
            </a:r>
            <a:r>
              <a:rPr lang="cs-CZ" sz="2400" dirty="0" smtClean="0"/>
              <a:t> </a:t>
            </a:r>
            <a:r>
              <a:rPr lang="cs-CZ" sz="2400" dirty="0" err="1" smtClean="0"/>
              <a:t>interupcím</a:t>
            </a:r>
            <a:r>
              <a:rPr lang="cs-CZ" sz="2400" dirty="0" smtClean="0"/>
              <a:t>…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chrana společenského řádu –př. potírání kriminality, ochrana vlastnického práva </a:t>
            </a:r>
          </a:p>
          <a:p>
            <a:pPr lvl="1"/>
            <a:endParaRPr lang="cs-CZ" sz="24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49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51820" y="2924944"/>
            <a:ext cx="5904656" cy="105268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87824" y="4005064"/>
            <a:ext cx="5616624" cy="18002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</a:rPr>
              <a:t>Brzá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200" dirty="0">
                <a:solidFill>
                  <a:schemeClr val="tx1"/>
                </a:solidFill>
              </a:rPr>
              <a:t>KLIPARTY MS OFFICE</a:t>
            </a:r>
          </a:p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5364088" y="1700808"/>
            <a:ext cx="1080120" cy="1039479"/>
          </a:xfrm>
          <a:prstGeom prst="smileyFac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perspectiveContrastingRightFacing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0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Liberalismus-POJEM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Liberál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značení se užívá od 14.století</a:t>
            </a:r>
          </a:p>
          <a:p>
            <a:pPr lvl="2"/>
            <a:r>
              <a:rPr lang="cs-CZ" sz="2400" dirty="0"/>
              <a:t>t</a:t>
            </a:r>
            <a:r>
              <a:rPr lang="cs-CZ" sz="2400" dirty="0" smtClean="0"/>
              <a:t>řída svobodných lidí</a:t>
            </a:r>
          </a:p>
          <a:p>
            <a:pPr lvl="2"/>
            <a:r>
              <a:rPr lang="cs-CZ" sz="2400" dirty="0" smtClean="0"/>
              <a:t>„štědrý“, otevřenost, svobodomyslnost</a:t>
            </a:r>
            <a:endParaRPr lang="cs-CZ" sz="2400" dirty="0"/>
          </a:p>
          <a:p>
            <a:r>
              <a:rPr lang="cs-CZ" sz="2400" dirty="0" smtClean="0"/>
              <a:t>Liberalismus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ojem byl poprvé zaznamenán v roce 1812 ve Španělsku</a:t>
            </a:r>
            <a:endParaRPr lang="cs-CZ" sz="2400" dirty="0"/>
          </a:p>
          <a:p>
            <a:pPr lvl="1"/>
            <a:r>
              <a:rPr lang="cs-CZ" sz="2400" dirty="0" err="1" smtClean="0"/>
              <a:t>libertas</a:t>
            </a:r>
            <a:r>
              <a:rPr lang="cs-CZ" sz="2400" dirty="0" smtClean="0"/>
              <a:t>-latinsky, </a:t>
            </a:r>
            <a:r>
              <a:rPr lang="cs-CZ" sz="2400" dirty="0" err="1" smtClean="0"/>
              <a:t>liberty</a:t>
            </a:r>
            <a:r>
              <a:rPr lang="cs-CZ" sz="2400" dirty="0" smtClean="0"/>
              <a:t>-anglický=svoboda</a:t>
            </a:r>
          </a:p>
          <a:p>
            <a:pPr lvl="1"/>
            <a:r>
              <a:rPr lang="cs-CZ" sz="2400" dirty="0" smtClean="0"/>
              <a:t>vznik a vývoj ideologie – 17.století, Anglie</a:t>
            </a:r>
          </a:p>
          <a:p>
            <a:r>
              <a:rPr lang="cs-CZ" sz="2400" dirty="0" smtClean="0"/>
              <a:t>velký vliv na tuto ideologii měli teoretikové přirozených práv (Locke, </a:t>
            </a:r>
            <a:r>
              <a:rPr lang="cs-CZ" sz="2400" dirty="0" err="1" smtClean="0"/>
              <a:t>Jefferson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394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Liberalismus-vývoj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hodnotou je svoboda jednotlivce, otevřená společnost svobodných individualit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 liberalismu vychází myšlenky svobody slova, projevu, vyznání, práva na vlastnictví majetku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raná fáze – ekonomická doktrína „</a:t>
            </a:r>
            <a:r>
              <a:rPr lang="cs-CZ" b="1" dirty="0" err="1" smtClean="0"/>
              <a:t>laissez-passer</a:t>
            </a:r>
            <a:r>
              <a:rPr lang="cs-CZ" b="1" dirty="0" smtClean="0"/>
              <a:t>, </a:t>
            </a:r>
            <a:r>
              <a:rPr lang="cs-CZ" b="1" dirty="0" err="1" smtClean="0"/>
              <a:t>laissez-faire</a:t>
            </a:r>
            <a:r>
              <a:rPr lang="cs-CZ" b="1" dirty="0" smtClean="0"/>
              <a:t>“ </a:t>
            </a:r>
            <a:r>
              <a:rPr lang="cs-CZ" dirty="0" smtClean="0"/>
              <a:t>(nechat probíhat, nechat dělat) = maximální omezení pravomocí vlády ve prospěch svobody podnikání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69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Liberalismus-vývoj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Stát jako </a:t>
            </a:r>
            <a:r>
              <a:rPr lang="cs-CZ" sz="2400" b="1" dirty="0" smtClean="0"/>
              <a:t>„noční hlídač“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inimalizace funkcí státu</a:t>
            </a:r>
          </a:p>
          <a:p>
            <a:pPr lvl="2"/>
            <a:r>
              <a:rPr lang="cs-CZ" sz="2400" dirty="0" smtClean="0"/>
              <a:t>ochrana svobody, majetku, zachování -vnitřního řádu</a:t>
            </a:r>
            <a:r>
              <a:rPr lang="cs-CZ" sz="2100" dirty="0" smtClean="0"/>
              <a:t> </a:t>
            </a:r>
          </a:p>
          <a:p>
            <a:endParaRPr lang="cs-CZ" sz="2700" dirty="0"/>
          </a:p>
          <a:p>
            <a:r>
              <a:rPr lang="cs-CZ" sz="2400" dirty="0" err="1" smtClean="0"/>
              <a:t>Jeremy</a:t>
            </a:r>
            <a:r>
              <a:rPr lang="cs-CZ" sz="2400" dirty="0" smtClean="0"/>
              <a:t> </a:t>
            </a:r>
            <a:r>
              <a:rPr lang="cs-CZ" sz="2400" dirty="0" err="1" smtClean="0"/>
              <a:t>Bentham</a:t>
            </a:r>
            <a:r>
              <a:rPr lang="cs-CZ" sz="2400" dirty="0" smtClean="0"/>
              <a:t> (1748-1832)</a:t>
            </a:r>
          </a:p>
          <a:p>
            <a:pPr lvl="1"/>
            <a:r>
              <a:rPr lang="cs-CZ" sz="2400" dirty="0" smtClean="0"/>
              <a:t>stál u zrodu myšlenek v oblasti politické</a:t>
            </a:r>
          </a:p>
          <a:p>
            <a:pPr marL="292608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Adam Smith (1723-1790)</a:t>
            </a:r>
          </a:p>
          <a:p>
            <a:pPr lvl="1"/>
            <a:r>
              <a:rPr lang="cs-CZ" sz="2400" dirty="0" smtClean="0"/>
              <a:t>Dílo: </a:t>
            </a:r>
            <a:r>
              <a:rPr lang="cs-CZ" sz="2400" b="1" dirty="0" smtClean="0"/>
              <a:t>Bohatství národů</a:t>
            </a:r>
          </a:p>
          <a:p>
            <a:pPr lvl="5"/>
            <a:r>
              <a:rPr lang="cs-CZ" sz="2400" dirty="0" smtClean="0"/>
              <a:t>v díle pokládá základy teorie svobodného trhu</a:t>
            </a:r>
          </a:p>
          <a:p>
            <a:pPr lvl="1"/>
            <a:endParaRPr lang="cs-CZ" sz="2400" dirty="0"/>
          </a:p>
        </p:txBody>
      </p:sp>
      <p:pic>
        <p:nvPicPr>
          <p:cNvPr id="1026" name="Picture 2" descr="C:\Users\monika.brza\AppData\Local\Microsoft\Windows\Temporary Internet Files\Content.IE5\NRF39H62\MC9004283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25144"/>
            <a:ext cx="1914525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80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Liberalismus-vývoj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Adam Smith </a:t>
            </a:r>
          </a:p>
          <a:p>
            <a:pPr lvl="1"/>
            <a:r>
              <a:rPr lang="cs-CZ" sz="2400" dirty="0" smtClean="0"/>
              <a:t>k vysvětlení fungování trhu používá příměru o neviditelné ruce, která ukazuje směr jednotlivým subjektům trhu </a:t>
            </a:r>
          </a:p>
          <a:p>
            <a:r>
              <a:rPr lang="cs-CZ" dirty="0" smtClean="0"/>
              <a:t>Koncepce společenské smlouvy (Hobbes, Locke, Rousseau)</a:t>
            </a:r>
          </a:p>
          <a:p>
            <a:pPr lvl="1"/>
            <a:r>
              <a:rPr lang="cs-CZ" sz="2400" dirty="0" smtClean="0"/>
              <a:t>Na teoretiky společenské smlouvy navazují v 70.letech 20.století:</a:t>
            </a:r>
          </a:p>
          <a:p>
            <a:pPr lvl="3"/>
            <a:r>
              <a:rPr lang="cs-CZ" sz="2400" b="1" dirty="0" smtClean="0">
                <a:solidFill>
                  <a:schemeClr val="tx1"/>
                </a:solidFill>
              </a:rPr>
              <a:t>James </a:t>
            </a:r>
            <a:r>
              <a:rPr lang="cs-CZ" sz="2400" b="1" dirty="0" err="1" smtClean="0">
                <a:solidFill>
                  <a:schemeClr val="tx1"/>
                </a:solidFill>
              </a:rPr>
              <a:t>Buchanan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lvl="3"/>
            <a:r>
              <a:rPr lang="cs-CZ" sz="2400" b="1" dirty="0" smtClean="0">
                <a:solidFill>
                  <a:schemeClr val="tx1"/>
                </a:solidFill>
              </a:rPr>
              <a:t>Robert </a:t>
            </a:r>
            <a:r>
              <a:rPr lang="cs-CZ" sz="2400" b="1" dirty="0" err="1" smtClean="0">
                <a:solidFill>
                  <a:schemeClr val="tx1"/>
                </a:solidFill>
              </a:rPr>
              <a:t>Nozick</a:t>
            </a:r>
            <a:endParaRPr lang="cs-CZ" sz="2400" b="1" dirty="0">
              <a:solidFill>
                <a:schemeClr val="tx1"/>
              </a:solidFill>
            </a:endParaRPr>
          </a:p>
          <a:p>
            <a:pPr lvl="3"/>
            <a:r>
              <a:rPr lang="cs-CZ" sz="2400" b="1" dirty="0" smtClean="0">
                <a:solidFill>
                  <a:schemeClr val="tx1"/>
                </a:solidFill>
              </a:rPr>
              <a:t>John </a:t>
            </a:r>
            <a:r>
              <a:rPr lang="cs-CZ" sz="2400" b="1" dirty="0" err="1" smtClean="0">
                <a:solidFill>
                  <a:schemeClr val="tx1"/>
                </a:solidFill>
              </a:rPr>
              <a:t>Rawls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lvl="1"/>
            <a:endParaRPr lang="cs-CZ" sz="2400" dirty="0"/>
          </a:p>
        </p:txBody>
      </p:sp>
      <p:pic>
        <p:nvPicPr>
          <p:cNvPr id="2050" name="Picture 2" descr="C:\Users\monika.brza\AppData\Local\Microsoft\Windows\Temporary Internet Files\Content.IE5\ISIL6TDR\MC9002971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4708525"/>
            <a:ext cx="1814513" cy="169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84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liberALISMUS</a:t>
            </a:r>
            <a:r>
              <a:rPr lang="cs-CZ" dirty="0" smtClean="0"/>
              <a:t>-VÝVOJ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Společenská smlouva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olitická moc vychází „zdola“ – stát vytvářejí jednotlivci pro sebe a má sloužit jejich potřebám</a:t>
            </a:r>
          </a:p>
          <a:p>
            <a:pPr marL="292608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politická moc musí být přijatelná pro ty, kdo jsou jí podřízeni</a:t>
            </a:r>
          </a:p>
          <a:p>
            <a:pPr marL="292608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vláda je založena na smlouvě</a:t>
            </a:r>
          </a:p>
          <a:p>
            <a:pPr marL="292608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</a:t>
            </a:r>
            <a:r>
              <a:rPr lang="cs-CZ" sz="2400" dirty="0" smtClean="0">
                <a:solidFill>
                  <a:schemeClr val="tx1"/>
                </a:solidFill>
              </a:rPr>
              <a:t>mizela-li by legitimita vlády = lid se právem může vzbouřit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2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Klasický 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Klasický liberalismus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důrazňuje negativní svobodu</a:t>
            </a:r>
          </a:p>
          <a:p>
            <a:pPr lvl="2"/>
            <a:r>
              <a:rPr lang="cs-CZ" sz="2400" dirty="0" smtClean="0"/>
              <a:t>jedinec je natolik svobodný, nakolik ostatní do jeho svobody nezasahují</a:t>
            </a:r>
          </a:p>
          <a:p>
            <a:pPr lvl="2"/>
            <a:r>
              <a:rPr lang="cs-CZ" sz="2400" dirty="0" smtClean="0"/>
              <a:t>„stát je přinejmenším nezbytné zlo“- státu klasický liberál příliš nedůvěřuje</a:t>
            </a:r>
          </a:p>
          <a:p>
            <a:pPr marL="530352" lvl="2" indent="0">
              <a:buNone/>
            </a:pPr>
            <a:endParaRPr lang="cs-CZ" sz="2400" dirty="0" smtClean="0"/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důrazňuje rovnost příležitostí, přirozená práva, zájem jednotlivce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0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Moderní (sociální) 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sz="2400" b="1" dirty="0" smtClean="0"/>
              <a:t>liberalismus 20.století“</a:t>
            </a:r>
          </a:p>
          <a:p>
            <a:pPr lvl="1"/>
            <a:r>
              <a:rPr lang="cs-CZ" sz="2400" b="1" dirty="0"/>
              <a:t>z</a:t>
            </a:r>
            <a:r>
              <a:rPr lang="cs-CZ" sz="2400" b="1" dirty="0" smtClean="0"/>
              <a:t>měna postoje ke státu – počátek obhajoby intervence ze strany státu</a:t>
            </a:r>
          </a:p>
          <a:p>
            <a:pPr marL="292608" lvl="1" indent="0">
              <a:buNone/>
            </a:pPr>
            <a:endParaRPr lang="cs-CZ" sz="2400" b="1" dirty="0" smtClean="0"/>
          </a:p>
          <a:p>
            <a:pPr lvl="1"/>
            <a:r>
              <a:rPr lang="cs-CZ" sz="2400" b="1" dirty="0"/>
              <a:t>s</a:t>
            </a:r>
            <a:r>
              <a:rPr lang="cs-CZ" sz="2400" b="1" dirty="0" smtClean="0"/>
              <a:t>tát má možnost odstraňovat </a:t>
            </a:r>
            <a:r>
              <a:rPr lang="cs-CZ" sz="2400" b="1" smtClean="0"/>
              <a:t>společenské nerovnosti</a:t>
            </a:r>
          </a:p>
          <a:p>
            <a:pPr marL="292608" lvl="1" indent="0">
              <a:buNone/>
            </a:pPr>
            <a:endParaRPr lang="cs-CZ" sz="2400" b="1" dirty="0" smtClean="0"/>
          </a:p>
          <a:p>
            <a:pPr lvl="1"/>
            <a:r>
              <a:rPr lang="cs-CZ" sz="2400" b="1" dirty="0"/>
              <a:t>d</a:t>
            </a:r>
            <a:r>
              <a:rPr lang="cs-CZ" sz="2400" b="1" dirty="0" smtClean="0"/>
              <a:t>ůraz na rovnost výsledků</a:t>
            </a:r>
          </a:p>
          <a:p>
            <a:pPr lvl="1"/>
            <a:endParaRPr lang="cs-CZ" sz="2400" b="1" dirty="0" smtClean="0"/>
          </a:p>
          <a:p>
            <a:pPr lvl="1"/>
            <a:endParaRPr lang="cs-CZ" dirty="0"/>
          </a:p>
        </p:txBody>
      </p:sp>
      <p:pic>
        <p:nvPicPr>
          <p:cNvPr id="3075" name="Picture 3" descr="C:\Users\monika.brza\AppData\Local\Microsoft\Windows\Temporary Internet Files\Content.IE5\KWD1AFXN\MC9003834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4227513"/>
            <a:ext cx="1468437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34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Politický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Cíl liberalismu</a:t>
            </a:r>
          </a:p>
          <a:p>
            <a:pPr lvl="1"/>
            <a:r>
              <a:rPr lang="cs-CZ" sz="2400" dirty="0" smtClean="0"/>
              <a:t>důraz na individuální svobodu</a:t>
            </a:r>
          </a:p>
          <a:p>
            <a:pPr lvl="1"/>
            <a:r>
              <a:rPr lang="cs-CZ" sz="2400" dirty="0" smtClean="0"/>
              <a:t>ochrana společnosti před zásahy vlády</a:t>
            </a:r>
          </a:p>
          <a:p>
            <a:pPr marL="292608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Program liberálů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nižování nezaměstnanosti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dstraňování překážek podnikání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nižování daní</a:t>
            </a:r>
          </a:p>
          <a:p>
            <a:pPr marL="292608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Ekonomové, zástupci neoliberalismu</a:t>
            </a:r>
          </a:p>
          <a:p>
            <a:pPr lvl="1"/>
            <a:r>
              <a:rPr lang="cs-CZ" sz="2400" b="1" dirty="0" err="1" smtClean="0">
                <a:solidFill>
                  <a:schemeClr val="tx1"/>
                </a:solidFill>
              </a:rPr>
              <a:t>Milton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Friedman</a:t>
            </a:r>
            <a:r>
              <a:rPr lang="cs-CZ" sz="2400" b="1" dirty="0" smtClean="0">
                <a:solidFill>
                  <a:schemeClr val="tx1"/>
                </a:solidFill>
              </a:rPr>
              <a:t> (NC 1976)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Friedrich Hayek (NC 1974)</a:t>
            </a:r>
          </a:p>
          <a:p>
            <a:pPr lvl="1"/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089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706</Words>
  <Application>Microsoft Office PowerPoint</Application>
  <PresentationFormat>Předvádění na obrazovce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Bohatý</vt:lpstr>
      <vt:lpstr>Politické ideologie 1</vt:lpstr>
      <vt:lpstr>Liberalismus-POJEM</vt:lpstr>
      <vt:lpstr>Liberalismus-vývoj</vt:lpstr>
      <vt:lpstr>Liberalismus-vývoj</vt:lpstr>
      <vt:lpstr>Liberalismus-vývoj</vt:lpstr>
      <vt:lpstr>liberALISMUS-VÝVOJ</vt:lpstr>
      <vt:lpstr>Klasický liberalismus</vt:lpstr>
      <vt:lpstr>Moderní (sociální) liberalismus</vt:lpstr>
      <vt:lpstr>Politický program</vt:lpstr>
      <vt:lpstr>konzervatismus</vt:lpstr>
      <vt:lpstr>Konzervatismus-vývoj</vt:lpstr>
      <vt:lpstr>Konzervatismus-rodina</vt:lpstr>
      <vt:lpstr>Konzervatismus-vývoj</vt:lpstr>
      <vt:lpstr>Konzervatismus-vývoj</vt:lpstr>
      <vt:lpstr>Tradiční a libertariánský konzervatismus</vt:lpstr>
      <vt:lpstr>Moderní konzervativní politici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 1</dc:title>
  <dc:creator>Administrator</dc:creator>
  <cp:lastModifiedBy>Administrator</cp:lastModifiedBy>
  <cp:revision>31</cp:revision>
  <dcterms:created xsi:type="dcterms:W3CDTF">2013-03-02T07:58:03Z</dcterms:created>
  <dcterms:modified xsi:type="dcterms:W3CDTF">2013-05-14T10:46:00Z</dcterms:modified>
</cp:coreProperties>
</file>