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6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66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24A9EE-4D2D-40C8-97C0-0C5997823101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723886-EEE9-4309-B1DE-93528FE99B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65690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723886-EEE9-4309-B1DE-93528FE99BB2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601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53DE1-B8D0-4767-A8A8-B704407546C0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74D19-8071-4407-88D8-8548F7B55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7627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53DE1-B8D0-4767-A8A8-B704407546C0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74D19-8071-4407-88D8-8548F7B55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8758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53DE1-B8D0-4767-A8A8-B704407546C0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74D19-8071-4407-88D8-8548F7B55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8487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53DE1-B8D0-4767-A8A8-B704407546C0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74D19-8071-4407-88D8-8548F7B55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777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53DE1-B8D0-4767-A8A8-B704407546C0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74D19-8071-4407-88D8-8548F7B55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3859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53DE1-B8D0-4767-A8A8-B704407546C0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74D19-8071-4407-88D8-8548F7B55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5613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53DE1-B8D0-4767-A8A8-B704407546C0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74D19-8071-4407-88D8-8548F7B55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0055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53DE1-B8D0-4767-A8A8-B704407546C0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74D19-8071-4407-88D8-8548F7B55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8520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53DE1-B8D0-4767-A8A8-B704407546C0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74D19-8071-4407-88D8-8548F7B55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0718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53DE1-B8D0-4767-A8A8-B704407546C0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74D19-8071-4407-88D8-8548F7B55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8081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53DE1-B8D0-4767-A8A8-B704407546C0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74D19-8071-4407-88D8-8548F7B55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5956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153DE1-B8D0-4767-A8A8-B704407546C0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974D19-8071-4407-88D8-8548F7B55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4300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7584" y="681967"/>
            <a:ext cx="7772400" cy="2592288"/>
          </a:xfrm>
        </p:spPr>
        <p:txBody>
          <a:bodyPr/>
          <a:lstStyle/>
          <a:p>
            <a:r>
              <a:rPr lang="cs-CZ" dirty="0" smtClean="0"/>
              <a:t>DUM 6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3648" y="3717032"/>
            <a:ext cx="6400800" cy="108012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scene3d>
            <a:camera prst="isometricOffAxis2Left"/>
            <a:lightRig rig="threePt" dir="t"/>
          </a:scene3d>
          <a:sp3d>
            <a:bevelT prst="angle"/>
          </a:sp3d>
        </p:spPr>
        <p:txBody>
          <a:bodyPr>
            <a:normAutofit fontScale="85000" lnSpcReduction="20000"/>
          </a:bodyPr>
          <a:lstStyle/>
          <a:p>
            <a:r>
              <a:rPr lang="cs-CZ" sz="4000" dirty="0" smtClean="0">
                <a:solidFill>
                  <a:schemeClr val="tx1"/>
                </a:solidFill>
              </a:rPr>
              <a:t>TEST</a:t>
            </a:r>
          </a:p>
          <a:p>
            <a:r>
              <a:rPr lang="cs-CZ" sz="4000" dirty="0" smtClean="0">
                <a:solidFill>
                  <a:schemeClr val="tx1"/>
                </a:solidFill>
              </a:rPr>
              <a:t> EU 2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1026" name="Picture 2" descr="C:\Users\monika.brza\AppData\Local\Microsoft\Windows\Temporary Internet Files\Content.IE5\RDH3801Y\MP900362670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2552" y="836712"/>
            <a:ext cx="3657600" cy="2419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Nadpis 1"/>
          <p:cNvSpPr>
            <a:spLocks noGrp="1"/>
          </p:cNvSpPr>
          <p:nvPr/>
        </p:nvSpPr>
        <p:spPr>
          <a:xfrm>
            <a:off x="6948264" y="116632"/>
            <a:ext cx="1872208" cy="11795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1300" dirty="0" smtClean="0"/>
              <a:t>VY_32_INOVACE_29-10</a:t>
            </a:r>
            <a:r>
              <a:rPr lang="cs-CZ" dirty="0">
                <a:solidFill>
                  <a:schemeClr val="bg1">
                    <a:lumMod val="65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65000"/>
                  </a:schemeClr>
                </a:solidFill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0909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scene3d>
            <a:camera prst="perspectiveFront"/>
            <a:lightRig rig="threePt" dir="t"/>
          </a:scene3d>
          <a:sp3d>
            <a:bevelT prst="angle"/>
          </a:sp3d>
        </p:spPr>
        <p:txBody>
          <a:bodyPr>
            <a:normAutofit fontScale="90000"/>
          </a:bodyPr>
          <a:lstStyle/>
          <a:p>
            <a:r>
              <a:rPr lang="cs-CZ" dirty="0" smtClean="0"/>
              <a:t>9. Pravidla fungování institucí EU výrazně změnila: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396342"/>
            <a:ext cx="8229600" cy="478539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cs-CZ" sz="2800" b="1" dirty="0" smtClean="0"/>
              <a:t>Maastrichtská smlouva</a:t>
            </a:r>
          </a:p>
          <a:p>
            <a:pPr marL="514350" indent="-514350">
              <a:buFont typeface="+mj-lt"/>
              <a:buAutoNum type="alphaLcParenR"/>
            </a:pPr>
            <a:endParaRPr lang="cs-CZ" sz="2800" b="1" dirty="0" smtClean="0"/>
          </a:p>
          <a:p>
            <a:pPr marL="514350" indent="-514350">
              <a:buFont typeface="+mj-lt"/>
              <a:buAutoNum type="alphaLcParenR"/>
            </a:pPr>
            <a:r>
              <a:rPr lang="cs-CZ" sz="2800" b="1" dirty="0" smtClean="0"/>
              <a:t>Lisabonská smlouva</a:t>
            </a:r>
          </a:p>
          <a:p>
            <a:pPr marL="514350" indent="-514350">
              <a:buFont typeface="+mj-lt"/>
              <a:buAutoNum type="alphaLcParenR"/>
            </a:pPr>
            <a:endParaRPr lang="cs-CZ" sz="2800" b="1" dirty="0" smtClean="0"/>
          </a:p>
          <a:p>
            <a:pPr marL="514350" indent="-514350">
              <a:buFont typeface="+mj-lt"/>
              <a:buAutoNum type="alphaLcParenR"/>
            </a:pPr>
            <a:r>
              <a:rPr lang="cs-CZ" sz="2800" b="1" dirty="0" smtClean="0"/>
              <a:t> smlouva o ESUO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3861048"/>
            <a:ext cx="1957387" cy="173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9000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scene3d>
            <a:camera prst="perspectiveFront"/>
            <a:lightRig rig="threePt" dir="t"/>
          </a:scene3d>
          <a:sp3d>
            <a:bevelT prst="angle"/>
          </a:sp3d>
        </p:spPr>
        <p:txBody>
          <a:bodyPr>
            <a:normAutofit fontScale="90000"/>
          </a:bodyPr>
          <a:lstStyle/>
          <a:p>
            <a:r>
              <a:rPr lang="cs-CZ" dirty="0" smtClean="0"/>
              <a:t>10. Do kterého orgánu EU zaznamenáme přímou volbu?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64137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cs-CZ" sz="2800" b="1" dirty="0" smtClean="0"/>
              <a:t>Evropská rada</a:t>
            </a:r>
          </a:p>
          <a:p>
            <a:pPr marL="514350" indent="-514350">
              <a:buFont typeface="+mj-lt"/>
              <a:buAutoNum type="alphaLcParenR"/>
            </a:pPr>
            <a:endParaRPr lang="cs-CZ" sz="2800" b="1" dirty="0" smtClean="0"/>
          </a:p>
          <a:p>
            <a:pPr marL="514350" indent="-514350">
              <a:buFont typeface="+mj-lt"/>
              <a:buAutoNum type="alphaLcParenR"/>
            </a:pPr>
            <a:r>
              <a:rPr lang="cs-CZ" sz="2800" b="1" dirty="0" smtClean="0"/>
              <a:t>Evropská komise</a:t>
            </a:r>
          </a:p>
          <a:p>
            <a:pPr marL="514350" indent="-514350">
              <a:buFont typeface="+mj-lt"/>
              <a:buAutoNum type="alphaLcParenR"/>
            </a:pPr>
            <a:endParaRPr lang="cs-CZ" sz="2800" b="1" dirty="0" smtClean="0"/>
          </a:p>
          <a:p>
            <a:pPr marL="514350" indent="-514350">
              <a:buFont typeface="+mj-lt"/>
              <a:buAutoNum type="alphaLcParenR"/>
            </a:pPr>
            <a:r>
              <a:rPr lang="cs-CZ" sz="2800" b="1" dirty="0" smtClean="0"/>
              <a:t>Evropský parlament</a:t>
            </a:r>
          </a:p>
        </p:txBody>
      </p:sp>
      <p:pic>
        <p:nvPicPr>
          <p:cNvPr id="6147" name="Picture 3" descr="C:\Users\monika.brza\AppData\Local\Microsoft\Windows\Temporary Internet Files\Content.IE5\2B87PP4A\MM900178242[1]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3500" y="4884738"/>
            <a:ext cx="952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5674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scene3d>
            <a:camera prst="perspectiveFront"/>
            <a:lightRig rig="threePt" dir="t"/>
          </a:scene3d>
          <a:sp3d>
            <a:bevelT prst="angle"/>
          </a:sp3d>
        </p:spPr>
        <p:txBody>
          <a:bodyPr>
            <a:normAutofit/>
          </a:bodyPr>
          <a:lstStyle/>
          <a:p>
            <a:r>
              <a:rPr lang="cs-CZ" dirty="0" smtClean="0"/>
              <a:t>11. Europoslanci jsou voleni na: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5293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cs-CZ" sz="2800" b="1" dirty="0"/>
              <a:t>d</a:t>
            </a:r>
            <a:r>
              <a:rPr lang="cs-CZ" sz="2800" b="1" dirty="0" smtClean="0"/>
              <a:t>va roky</a:t>
            </a:r>
          </a:p>
          <a:p>
            <a:pPr marL="514350" indent="-514350">
              <a:buFont typeface="+mj-lt"/>
              <a:buAutoNum type="alphaLcParenR"/>
            </a:pPr>
            <a:endParaRPr lang="cs-CZ" sz="2800" b="1" dirty="0" smtClean="0"/>
          </a:p>
          <a:p>
            <a:pPr marL="514350" indent="-514350">
              <a:buFont typeface="+mj-lt"/>
              <a:buAutoNum type="alphaLcParenR"/>
            </a:pPr>
            <a:r>
              <a:rPr lang="cs-CZ" sz="2800" b="1" dirty="0"/>
              <a:t>t</a:t>
            </a:r>
            <a:r>
              <a:rPr lang="cs-CZ" sz="2800" b="1" dirty="0" smtClean="0"/>
              <a:t>ři roky</a:t>
            </a:r>
          </a:p>
          <a:p>
            <a:pPr marL="514350" indent="-514350">
              <a:buFont typeface="+mj-lt"/>
              <a:buAutoNum type="alphaLcParenR"/>
            </a:pPr>
            <a:endParaRPr lang="cs-CZ" sz="2800" b="1" dirty="0" smtClean="0"/>
          </a:p>
          <a:p>
            <a:pPr marL="514350" indent="-514350">
              <a:buFont typeface="+mj-lt"/>
              <a:buAutoNum type="alphaLcParenR"/>
            </a:pPr>
            <a:r>
              <a:rPr lang="cs-CZ" sz="2800" b="1" dirty="0"/>
              <a:t>p</a:t>
            </a:r>
            <a:r>
              <a:rPr lang="cs-CZ" sz="2800" b="1" dirty="0" smtClean="0"/>
              <a:t>ět let</a:t>
            </a:r>
          </a:p>
        </p:txBody>
      </p:sp>
      <p:sp>
        <p:nvSpPr>
          <p:cNvPr id="4" name="Veselý obličej 3"/>
          <p:cNvSpPr/>
          <p:nvPr/>
        </p:nvSpPr>
        <p:spPr>
          <a:xfrm>
            <a:off x="5004048" y="3645024"/>
            <a:ext cx="1346448" cy="127444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1798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scene3d>
            <a:camera prst="perspectiveFront"/>
            <a:lightRig rig="threePt" dir="t"/>
          </a:scene3d>
          <a:sp3d>
            <a:bevelT prst="angle"/>
          </a:sp3d>
        </p:spPr>
        <p:txBody>
          <a:bodyPr>
            <a:normAutofit/>
          </a:bodyPr>
          <a:lstStyle/>
          <a:p>
            <a:r>
              <a:rPr lang="cs-CZ" dirty="0" smtClean="0"/>
              <a:t>12. Kdo dnes předsedá RADĚ EU?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5293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cs-CZ" sz="2800" b="1" dirty="0" smtClean="0"/>
              <a:t>Německo</a:t>
            </a:r>
          </a:p>
          <a:p>
            <a:pPr marL="514350" indent="-514350">
              <a:buFont typeface="+mj-lt"/>
              <a:buAutoNum type="alphaLcParenR"/>
            </a:pPr>
            <a:endParaRPr lang="cs-CZ" sz="2800" b="1" dirty="0" smtClean="0"/>
          </a:p>
          <a:p>
            <a:pPr marL="514350" indent="-514350">
              <a:buFont typeface="+mj-lt"/>
              <a:buAutoNum type="alphaLcParenR"/>
            </a:pPr>
            <a:r>
              <a:rPr lang="cs-CZ" sz="2800" b="1" dirty="0" smtClean="0"/>
              <a:t>Kypr</a:t>
            </a:r>
          </a:p>
          <a:p>
            <a:pPr marL="514350" indent="-514350">
              <a:buFont typeface="+mj-lt"/>
              <a:buAutoNum type="alphaLcParenR"/>
            </a:pPr>
            <a:endParaRPr lang="cs-CZ" sz="2800" b="1" dirty="0" smtClean="0"/>
          </a:p>
          <a:p>
            <a:pPr marL="514350" indent="-514350">
              <a:buFont typeface="+mj-lt"/>
              <a:buAutoNum type="alphaLcParenR"/>
            </a:pPr>
            <a:r>
              <a:rPr lang="cs-CZ" sz="2800" b="1" dirty="0" smtClean="0"/>
              <a:t>Irsko</a:t>
            </a:r>
          </a:p>
        </p:txBody>
      </p:sp>
      <p:pic>
        <p:nvPicPr>
          <p:cNvPr id="7170" name="Picture 2" descr="C:\Users\monika.brza\AppData\Local\Microsoft\Windows\Temporary Internet Files\Content.IE5\2B87PP4A\MC90042447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8388" y="3933056"/>
            <a:ext cx="1952625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7210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scene3d>
            <a:camera prst="perspectiveFront"/>
            <a:lightRig rig="threePt" dir="t"/>
          </a:scene3d>
          <a:sp3d>
            <a:bevelT prst="angle"/>
          </a:sp3d>
        </p:spPr>
        <p:txBody>
          <a:bodyPr>
            <a:normAutofit fontScale="90000"/>
          </a:bodyPr>
          <a:lstStyle/>
          <a:p>
            <a:r>
              <a:rPr lang="cs-CZ" dirty="0" smtClean="0"/>
              <a:t>13. Soubor dohod, které umožňují volný pohyb osob po unii se nazývá: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5293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cs-CZ" sz="2800" b="1" dirty="0" smtClean="0"/>
              <a:t>„bezvízový systém“</a:t>
            </a:r>
          </a:p>
          <a:p>
            <a:pPr marL="514350" indent="-514350">
              <a:buFont typeface="+mj-lt"/>
              <a:buAutoNum type="alphaLcParenR"/>
            </a:pPr>
            <a:endParaRPr lang="cs-CZ" sz="2800" b="1" dirty="0" smtClean="0"/>
          </a:p>
          <a:p>
            <a:pPr marL="514350" indent="-514350">
              <a:buFont typeface="+mj-lt"/>
              <a:buAutoNum type="alphaLcParenR"/>
            </a:pPr>
            <a:r>
              <a:rPr lang="cs-CZ" sz="2800" b="1" dirty="0" smtClean="0"/>
              <a:t>„kodaňský systém“ </a:t>
            </a:r>
          </a:p>
          <a:p>
            <a:pPr marL="514350" indent="-514350">
              <a:buFont typeface="+mj-lt"/>
              <a:buAutoNum type="alphaLcParenR"/>
            </a:pPr>
            <a:endParaRPr lang="cs-CZ" sz="2800" b="1" dirty="0" smtClean="0"/>
          </a:p>
          <a:p>
            <a:pPr marL="514350" indent="-514350">
              <a:buFont typeface="+mj-lt"/>
              <a:buAutoNum type="alphaLcParenR"/>
            </a:pPr>
            <a:r>
              <a:rPr lang="cs-CZ" sz="2800" b="1" dirty="0" smtClean="0"/>
              <a:t>„schengenský systém“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221088"/>
            <a:ext cx="1371600" cy="1298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2174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229600" cy="114300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scene3d>
            <a:camera prst="perspectiveFront"/>
            <a:lightRig rig="threePt" dir="t"/>
          </a:scene3d>
          <a:sp3d>
            <a:bevelT prst="angle"/>
          </a:sp3d>
        </p:spPr>
        <p:txBody>
          <a:bodyPr>
            <a:normAutofit/>
          </a:bodyPr>
          <a:lstStyle/>
          <a:p>
            <a:r>
              <a:rPr lang="cs-CZ" dirty="0" smtClean="0"/>
              <a:t>14. „Strukturální fondy“ jsou: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5293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cs-CZ" sz="2800" b="1" dirty="0" smtClean="0"/>
              <a:t>fondy unie, jejichž prostřednictvím se rozdělují finance ke snížení sociálních a ekonomických rozdílů mezi státy a regiony EU</a:t>
            </a:r>
          </a:p>
          <a:p>
            <a:pPr marL="514350" indent="-514350">
              <a:buFont typeface="+mj-lt"/>
              <a:buAutoNum type="alphaLcParenR"/>
            </a:pPr>
            <a:endParaRPr lang="cs-CZ" sz="2800" b="1" dirty="0" smtClean="0"/>
          </a:p>
          <a:p>
            <a:pPr marL="514350" indent="-514350">
              <a:buFont typeface="+mj-lt"/>
              <a:buAutoNum type="alphaLcParenR"/>
            </a:pPr>
            <a:r>
              <a:rPr lang="cs-CZ" sz="2800" b="1" dirty="0"/>
              <a:t>f</a:t>
            </a:r>
            <a:r>
              <a:rPr lang="cs-CZ" sz="2800" b="1" dirty="0" smtClean="0"/>
              <a:t>ondy unie, sloužící jako finanční rezerva v době krize</a:t>
            </a:r>
          </a:p>
          <a:p>
            <a:pPr marL="514350" indent="-514350">
              <a:buFont typeface="+mj-lt"/>
              <a:buAutoNum type="alphaLcParenR"/>
            </a:pPr>
            <a:endParaRPr lang="cs-CZ" sz="2800" b="1" dirty="0" smtClean="0"/>
          </a:p>
          <a:p>
            <a:pPr marL="514350" indent="-514350">
              <a:buFont typeface="+mj-lt"/>
              <a:buAutoNum type="alphaLcParenR"/>
            </a:pPr>
            <a:r>
              <a:rPr lang="cs-CZ" sz="2800" b="1" dirty="0"/>
              <a:t>f</a:t>
            </a:r>
            <a:r>
              <a:rPr lang="cs-CZ" sz="2800" b="1" smtClean="0"/>
              <a:t>ondy </a:t>
            </a:r>
            <a:r>
              <a:rPr lang="cs-CZ" sz="2800" b="1" dirty="0" smtClean="0"/>
              <a:t>určené na infrastrukturu</a:t>
            </a:r>
          </a:p>
        </p:txBody>
      </p:sp>
      <p:pic>
        <p:nvPicPr>
          <p:cNvPr id="7170" name="Picture 2" descr="C:\Users\monika.brza\AppData\Local\Microsoft\Windows\Temporary Internet Files\Content.IE5\2B87PP4A\MC90042447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7478" y="4221088"/>
            <a:ext cx="1952625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5675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229600" cy="114300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scene3d>
            <a:camera prst="perspectiveFront"/>
            <a:lightRig rig="threePt" dir="t"/>
          </a:scene3d>
          <a:sp3d>
            <a:bevelT prst="angle"/>
          </a:sp3d>
        </p:spPr>
        <p:txBody>
          <a:bodyPr>
            <a:normAutofit/>
          </a:bodyPr>
          <a:lstStyle/>
          <a:p>
            <a:r>
              <a:rPr lang="cs-CZ" dirty="0" smtClean="0"/>
              <a:t>15. Součástí měnové unie není: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5293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cs-CZ" sz="2800" b="1" dirty="0" smtClean="0"/>
              <a:t>Velká Británie, Dánsko</a:t>
            </a:r>
          </a:p>
          <a:p>
            <a:pPr marL="514350" indent="-514350">
              <a:buFont typeface="+mj-lt"/>
              <a:buAutoNum type="alphaLcParenR"/>
            </a:pPr>
            <a:endParaRPr lang="cs-CZ" sz="2800" b="1" dirty="0" smtClean="0"/>
          </a:p>
          <a:p>
            <a:pPr marL="514350" indent="-514350">
              <a:buFont typeface="+mj-lt"/>
              <a:buAutoNum type="alphaLcParenR"/>
            </a:pPr>
            <a:r>
              <a:rPr lang="cs-CZ" sz="2800" b="1" dirty="0" smtClean="0"/>
              <a:t>Slovensko, Německo,</a:t>
            </a:r>
          </a:p>
          <a:p>
            <a:pPr marL="514350" indent="-514350">
              <a:buFont typeface="+mj-lt"/>
              <a:buAutoNum type="alphaLcParenR"/>
            </a:pPr>
            <a:endParaRPr lang="cs-CZ" sz="2800" b="1" dirty="0" smtClean="0"/>
          </a:p>
          <a:p>
            <a:pPr marL="514350" indent="-514350">
              <a:buFont typeface="+mj-lt"/>
              <a:buAutoNum type="alphaLcParenR"/>
            </a:pPr>
            <a:r>
              <a:rPr lang="cs-CZ" sz="2800" b="1" dirty="0" smtClean="0"/>
              <a:t>Řecko, Francie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4551249"/>
            <a:ext cx="1371600" cy="1298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24162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229600" cy="114300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scene3d>
            <a:camera prst="perspectiveFront"/>
            <a:lightRig rig="threePt" dir="t"/>
          </a:scene3d>
          <a:sp3d>
            <a:bevelT prst="angle"/>
          </a:sp3d>
        </p:spPr>
        <p:txBody>
          <a:bodyPr>
            <a:normAutofit/>
          </a:bodyPr>
          <a:lstStyle/>
          <a:p>
            <a:r>
              <a:rPr lang="cs-CZ" dirty="0" smtClean="0"/>
              <a:t>16. Směrnice jsou: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5293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cs-CZ" sz="2800" b="1" dirty="0" smtClean="0"/>
              <a:t>závazné pro vybrané </a:t>
            </a:r>
            <a:r>
              <a:rPr lang="cs-CZ" sz="2800" b="1" dirty="0"/>
              <a:t>státy</a:t>
            </a:r>
            <a:endParaRPr lang="cs-CZ" sz="2800" b="1" dirty="0" smtClean="0"/>
          </a:p>
          <a:p>
            <a:pPr marL="514350" indent="-514350">
              <a:buFont typeface="+mj-lt"/>
              <a:buAutoNum type="alphaLcParenR"/>
            </a:pPr>
            <a:endParaRPr lang="cs-CZ" sz="2800" b="1" dirty="0" smtClean="0"/>
          </a:p>
          <a:p>
            <a:pPr marL="514350" indent="-514350">
              <a:buFont typeface="+mj-lt"/>
              <a:buAutoNum type="alphaLcParenR"/>
            </a:pPr>
            <a:r>
              <a:rPr lang="cs-CZ" sz="2800" b="1" dirty="0"/>
              <a:t>z</a:t>
            </a:r>
            <a:r>
              <a:rPr lang="cs-CZ" sz="2800" b="1" dirty="0" smtClean="0"/>
              <a:t>ávazné pro </a:t>
            </a:r>
            <a:r>
              <a:rPr lang="cs-CZ" sz="2800" b="1" dirty="0"/>
              <a:t>všechny země pouze v </a:t>
            </a:r>
            <a:r>
              <a:rPr lang="cs-CZ" sz="2800" b="1" dirty="0" smtClean="0"/>
              <a:t>cíli, který stanoví</a:t>
            </a:r>
            <a:endParaRPr lang="cs-CZ" sz="2800" b="1" dirty="0"/>
          </a:p>
          <a:p>
            <a:pPr marL="514350" indent="-514350">
              <a:buFont typeface="+mj-lt"/>
              <a:buAutoNum type="alphaLcParenR"/>
            </a:pPr>
            <a:endParaRPr lang="cs-CZ" sz="2800" b="1" dirty="0" smtClean="0"/>
          </a:p>
          <a:p>
            <a:pPr marL="514350" indent="-514350">
              <a:buFont typeface="+mj-lt"/>
              <a:buAutoNum type="alphaLcParenR"/>
            </a:pPr>
            <a:r>
              <a:rPr lang="cs-CZ" sz="2800" b="1" dirty="0"/>
              <a:t>zcela nezávazné</a:t>
            </a:r>
            <a:endParaRPr lang="cs-CZ" sz="2800" b="1" dirty="0" smtClean="0"/>
          </a:p>
        </p:txBody>
      </p:sp>
      <p:pic>
        <p:nvPicPr>
          <p:cNvPr id="7170" name="Picture 2" descr="C:\Users\monika.brza\AppData\Local\Microsoft\Windows\Temporary Internet Files\Content.IE5\2B87PP4A\MC90042447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4149080"/>
            <a:ext cx="1952625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0052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229600" cy="114300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scene3d>
            <a:camera prst="perspectiveFront"/>
            <a:lightRig rig="threePt" dir="t"/>
          </a:scene3d>
          <a:sp3d>
            <a:bevelT prst="angle"/>
          </a:sp3d>
        </p:spPr>
        <p:txBody>
          <a:bodyPr>
            <a:normAutofit/>
          </a:bodyPr>
          <a:lstStyle/>
          <a:p>
            <a:r>
              <a:rPr lang="cs-CZ" dirty="0" smtClean="0"/>
              <a:t>17. Asociační dohoda upravuje: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5293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cs-CZ" sz="2800" b="1" dirty="0"/>
              <a:t>v</a:t>
            </a:r>
            <a:r>
              <a:rPr lang="cs-CZ" sz="2800" b="1" dirty="0" smtClean="0"/>
              <a:t>zájemné vztahy mezi státy</a:t>
            </a:r>
          </a:p>
          <a:p>
            <a:pPr marL="514350" indent="-514350">
              <a:buFont typeface="+mj-lt"/>
              <a:buAutoNum type="alphaLcParenR"/>
            </a:pPr>
            <a:endParaRPr lang="cs-CZ" sz="2800" b="1" dirty="0" smtClean="0"/>
          </a:p>
          <a:p>
            <a:pPr marL="514350" indent="-514350">
              <a:buFont typeface="+mj-lt"/>
              <a:buAutoNum type="alphaLcParenR"/>
            </a:pPr>
            <a:r>
              <a:rPr lang="cs-CZ" sz="2800" b="1" dirty="0"/>
              <a:t>v</a:t>
            </a:r>
            <a:r>
              <a:rPr lang="cs-CZ" sz="2800" b="1" dirty="0" smtClean="0"/>
              <a:t>zájemná práva a povinnosti mezi unií a nečlenským státem v několika oblastech s cílem vstupu státu do EU</a:t>
            </a:r>
          </a:p>
          <a:p>
            <a:pPr marL="514350" indent="-514350">
              <a:buFont typeface="+mj-lt"/>
              <a:buAutoNum type="alphaLcParenR"/>
            </a:pPr>
            <a:endParaRPr lang="cs-CZ" sz="2800" b="1" dirty="0" smtClean="0"/>
          </a:p>
          <a:p>
            <a:pPr marL="514350" indent="-514350">
              <a:buFont typeface="+mj-lt"/>
              <a:buAutoNum type="alphaLcParenR"/>
            </a:pPr>
            <a:r>
              <a:rPr lang="cs-CZ" sz="2800" b="1" dirty="0"/>
              <a:t>v</a:t>
            </a:r>
            <a:r>
              <a:rPr lang="cs-CZ" sz="2800" b="1" dirty="0" smtClean="0"/>
              <a:t>zájemné vztahy v oblasti justice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4221088"/>
            <a:ext cx="1656184" cy="1657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99675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229600" cy="114300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scene3d>
            <a:camera prst="perspectiveFront"/>
            <a:lightRig rig="threePt" dir="t"/>
          </a:scene3d>
          <a:sp3d>
            <a:bevelT prst="angle"/>
          </a:sp3d>
        </p:spPr>
        <p:txBody>
          <a:bodyPr>
            <a:normAutofit/>
          </a:bodyPr>
          <a:lstStyle/>
          <a:p>
            <a:r>
              <a:rPr lang="cs-CZ" dirty="0" smtClean="0"/>
              <a:t>18. ČR vstoupila do EU: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5293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cs-CZ" sz="2800" b="1" dirty="0" smtClean="0"/>
              <a:t>1.5.2003</a:t>
            </a:r>
          </a:p>
          <a:p>
            <a:pPr marL="514350" indent="-514350">
              <a:buFont typeface="+mj-lt"/>
              <a:buAutoNum type="alphaLcParenR"/>
            </a:pPr>
            <a:endParaRPr lang="cs-CZ" sz="2800" b="1" dirty="0" smtClean="0"/>
          </a:p>
          <a:p>
            <a:pPr marL="514350" indent="-514350">
              <a:buFont typeface="+mj-lt"/>
              <a:buAutoNum type="alphaLcParenR"/>
            </a:pPr>
            <a:r>
              <a:rPr lang="cs-CZ" sz="2800" b="1" dirty="0" smtClean="0"/>
              <a:t>1.5.2005</a:t>
            </a:r>
          </a:p>
          <a:p>
            <a:pPr marL="514350" indent="-514350">
              <a:buFont typeface="+mj-lt"/>
              <a:buAutoNum type="alphaLcParenR"/>
            </a:pPr>
            <a:endParaRPr lang="cs-CZ" sz="2800" b="1" dirty="0" smtClean="0"/>
          </a:p>
          <a:p>
            <a:pPr marL="514350" indent="-514350">
              <a:buFont typeface="+mj-lt"/>
              <a:buAutoNum type="alphaLcParenR"/>
            </a:pPr>
            <a:r>
              <a:rPr lang="cs-CZ" sz="2800" b="1" dirty="0" smtClean="0"/>
              <a:t>1.5.2004</a:t>
            </a:r>
          </a:p>
        </p:txBody>
      </p:sp>
      <p:pic>
        <p:nvPicPr>
          <p:cNvPr id="7170" name="Picture 2" descr="C:\Users\monika.brza\AppData\Local\Microsoft\Windows\Temporary Internet Files\Content.IE5\2B87PP4A\MC90042447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4149080"/>
            <a:ext cx="1952625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4709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scene3d>
            <a:camera prst="perspectiveFront"/>
            <a:lightRig rig="threePt" dir="t"/>
          </a:scene3d>
          <a:sp3d>
            <a:bevelT prst="angle"/>
          </a:sp3d>
        </p:spPr>
        <p:txBody>
          <a:bodyPr>
            <a:normAutofit fontScale="90000"/>
          </a:bodyPr>
          <a:lstStyle/>
          <a:p>
            <a:r>
              <a:rPr lang="cs-CZ" dirty="0" smtClean="0"/>
              <a:t>1. EURATOM byl podepsán těmito státy: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cs-CZ" sz="2800" b="1" dirty="0" smtClean="0"/>
              <a:t>Velká Británie, Nizozemí, Lucembursko, Francie, Itálie, Německo </a:t>
            </a:r>
          </a:p>
          <a:p>
            <a:pPr marL="514350" indent="-514350">
              <a:buFont typeface="+mj-lt"/>
              <a:buAutoNum type="alphaLcParenR"/>
            </a:pPr>
            <a:endParaRPr lang="cs-CZ" sz="2800" b="1" dirty="0" smtClean="0"/>
          </a:p>
          <a:p>
            <a:pPr marL="514350" indent="-514350">
              <a:buFont typeface="+mj-lt"/>
              <a:buAutoNum type="alphaLcParenR"/>
            </a:pPr>
            <a:r>
              <a:rPr lang="cs-CZ" sz="2800" b="1" dirty="0" smtClean="0"/>
              <a:t>Belgie,</a:t>
            </a:r>
            <a:r>
              <a:rPr lang="cs-CZ" sz="2800" b="1" dirty="0"/>
              <a:t> Nizozemí, Lucembursko, Francie, Itálie, </a:t>
            </a:r>
            <a:r>
              <a:rPr lang="cs-CZ" sz="2800" b="1" dirty="0" smtClean="0"/>
              <a:t>Německo</a:t>
            </a:r>
          </a:p>
          <a:p>
            <a:pPr marL="514350" indent="-514350">
              <a:buFont typeface="+mj-lt"/>
              <a:buAutoNum type="alphaLcParenR"/>
            </a:pPr>
            <a:endParaRPr lang="cs-CZ" sz="2800" b="1" dirty="0"/>
          </a:p>
          <a:p>
            <a:pPr marL="514350" indent="-514350">
              <a:buFont typeface="+mj-lt"/>
              <a:buAutoNum type="alphaLcParenR"/>
            </a:pPr>
            <a:r>
              <a:rPr lang="cs-CZ" sz="2800" b="1" dirty="0"/>
              <a:t>Belgie, Nizozemí, </a:t>
            </a:r>
            <a:r>
              <a:rPr lang="cs-CZ" sz="2800" b="1" dirty="0" smtClean="0"/>
              <a:t>Švýcarsko</a:t>
            </a:r>
            <a:r>
              <a:rPr lang="cs-CZ" sz="2800" b="1" dirty="0"/>
              <a:t>, Francie, Itálie, </a:t>
            </a:r>
            <a:r>
              <a:rPr lang="cs-CZ" sz="2800" b="1" dirty="0" smtClean="0"/>
              <a:t>Německo </a:t>
            </a:r>
          </a:p>
        </p:txBody>
      </p:sp>
      <p:sp>
        <p:nvSpPr>
          <p:cNvPr id="4" name="Veselý obličej 3"/>
          <p:cNvSpPr/>
          <p:nvPr/>
        </p:nvSpPr>
        <p:spPr>
          <a:xfrm>
            <a:off x="7524328" y="3789040"/>
            <a:ext cx="914400" cy="9144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9220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Mgr. Monika </a:t>
            </a:r>
            <a:r>
              <a:rPr lang="cs-CZ" dirty="0" err="1" smtClean="0">
                <a:solidFill>
                  <a:schemeClr val="tx1"/>
                </a:solidFill>
              </a:rPr>
              <a:t>Brzá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Zdroj obrazového materiálu: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KLIPARTY MS OFFICE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Veselý obličej 3"/>
          <p:cNvSpPr/>
          <p:nvPr/>
        </p:nvSpPr>
        <p:spPr>
          <a:xfrm>
            <a:off x="4095475" y="1085350"/>
            <a:ext cx="914400" cy="914400"/>
          </a:xfrm>
          <a:prstGeom prst="smileyFace">
            <a:avLst/>
          </a:prstGeom>
          <a:solidFill>
            <a:srgbClr val="FFFF00"/>
          </a:solidFill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perspectiveRelaxedModerately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2536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scene3d>
            <a:camera prst="perspectiveFront"/>
            <a:lightRig rig="threePt" dir="t"/>
          </a:scene3d>
          <a:sp3d>
            <a:bevelT prst="angle"/>
          </a:sp3d>
        </p:spPr>
        <p:txBody>
          <a:bodyPr/>
          <a:lstStyle/>
          <a:p>
            <a:r>
              <a:rPr lang="cs-CZ" dirty="0" smtClean="0"/>
              <a:t>2. Jean </a:t>
            </a:r>
            <a:r>
              <a:rPr lang="cs-CZ" dirty="0" err="1" smtClean="0"/>
              <a:t>Monnet</a:t>
            </a:r>
            <a:r>
              <a:rPr lang="cs-CZ" dirty="0" smtClean="0"/>
              <a:t> byl: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cs-CZ" sz="2800" b="1" dirty="0"/>
              <a:t>f</a:t>
            </a:r>
            <a:r>
              <a:rPr lang="cs-CZ" sz="2800" b="1" dirty="0" smtClean="0"/>
              <a:t>rancouzský ekonom, tvůrce plánu sektorové integrace</a:t>
            </a:r>
          </a:p>
          <a:p>
            <a:pPr marL="514350" indent="-514350">
              <a:buFont typeface="+mj-lt"/>
              <a:buAutoNum type="alphaLcParenR"/>
            </a:pPr>
            <a:endParaRPr lang="cs-CZ" sz="2800" b="1" dirty="0" smtClean="0"/>
          </a:p>
          <a:p>
            <a:pPr marL="514350" indent="-514350">
              <a:buFont typeface="+mj-lt"/>
              <a:buAutoNum type="alphaLcParenR"/>
            </a:pPr>
            <a:r>
              <a:rPr lang="cs-CZ" sz="2800" b="1" dirty="0"/>
              <a:t>n</a:t>
            </a:r>
            <a:r>
              <a:rPr lang="cs-CZ" sz="2800" b="1" dirty="0" smtClean="0"/>
              <a:t>ěmecký ekonom , duchovní vůdce </a:t>
            </a:r>
            <a:r>
              <a:rPr lang="cs-CZ" sz="2800" b="1" dirty="0"/>
              <a:t>evropské </a:t>
            </a:r>
            <a:r>
              <a:rPr lang="cs-CZ" sz="2800" b="1" dirty="0" smtClean="0"/>
              <a:t>integrace</a:t>
            </a:r>
          </a:p>
          <a:p>
            <a:pPr marL="514350" indent="-514350">
              <a:buFont typeface="+mj-lt"/>
              <a:buAutoNum type="alphaLcParenR"/>
            </a:pPr>
            <a:endParaRPr lang="cs-CZ" sz="2800" b="1" dirty="0" smtClean="0"/>
          </a:p>
          <a:p>
            <a:pPr marL="514350" indent="-514350">
              <a:buFont typeface="+mj-lt"/>
              <a:buAutoNum type="alphaLcParenR"/>
            </a:pPr>
            <a:r>
              <a:rPr lang="cs-CZ" sz="2800" b="1" dirty="0" smtClean="0"/>
              <a:t>italský premiér</a:t>
            </a:r>
            <a:endParaRPr lang="cs-CZ" sz="2800" b="1" dirty="0"/>
          </a:p>
          <a:p>
            <a:pPr marL="514350" indent="-514350">
              <a:buFont typeface="+mj-lt"/>
              <a:buAutoNum type="alphaLcParenR"/>
            </a:pPr>
            <a:endParaRPr lang="cs-CZ" sz="2800" b="1" dirty="0" smtClean="0"/>
          </a:p>
          <a:p>
            <a:pPr lvl="1"/>
            <a:endParaRPr lang="cs-CZ" sz="2400" b="1" dirty="0" smtClean="0"/>
          </a:p>
        </p:txBody>
      </p:sp>
      <p:pic>
        <p:nvPicPr>
          <p:cNvPr id="1026" name="Picture 2" descr="C:\Users\monika.brza\AppData\Local\Microsoft\Windows\Temporary Internet Files\Content.IE5\2B87PP4A\MC90003900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6488" y="3733800"/>
            <a:ext cx="2146300" cy="1982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7087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scene3d>
            <a:camera prst="perspectiveFront"/>
            <a:lightRig rig="threePt" dir="t"/>
          </a:scene3d>
          <a:sp3d>
            <a:bevelT prst="angle"/>
          </a:sp3d>
        </p:spPr>
        <p:txBody>
          <a:bodyPr>
            <a:normAutofit fontScale="90000"/>
          </a:bodyPr>
          <a:lstStyle/>
          <a:p>
            <a:r>
              <a:rPr lang="cs-CZ" dirty="0" smtClean="0"/>
              <a:t>3. Hlavním cílem  </a:t>
            </a:r>
            <a:r>
              <a:rPr lang="cs-CZ" dirty="0" err="1" smtClean="0"/>
              <a:t>Marschallova</a:t>
            </a:r>
            <a:r>
              <a:rPr lang="cs-CZ" dirty="0" smtClean="0"/>
              <a:t> plánu bylo: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28800"/>
            <a:ext cx="8229600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cs-CZ" sz="2800" b="1" dirty="0"/>
              <a:t>s</a:t>
            </a:r>
            <a:r>
              <a:rPr lang="cs-CZ" sz="2800" b="1" dirty="0" smtClean="0"/>
              <a:t>blížení Německa a Itálie</a:t>
            </a:r>
          </a:p>
          <a:p>
            <a:pPr marL="514350" indent="-514350">
              <a:buFont typeface="+mj-lt"/>
              <a:buAutoNum type="alphaLcParenR"/>
            </a:pPr>
            <a:endParaRPr lang="cs-CZ" sz="2800" b="1" dirty="0" smtClean="0"/>
          </a:p>
          <a:p>
            <a:pPr marL="514350" indent="-514350">
              <a:buFont typeface="+mj-lt"/>
              <a:buAutoNum type="alphaLcParenR"/>
            </a:pPr>
            <a:r>
              <a:rPr lang="cs-CZ" sz="2800" b="1" dirty="0"/>
              <a:t>p</a:t>
            </a:r>
            <a:r>
              <a:rPr lang="cs-CZ" sz="2800" b="1" dirty="0" smtClean="0"/>
              <a:t>omoc válkou poraženému Německu</a:t>
            </a:r>
          </a:p>
          <a:p>
            <a:pPr marL="514350" indent="-514350">
              <a:buFont typeface="+mj-lt"/>
              <a:buAutoNum type="alphaLcParenR"/>
            </a:pPr>
            <a:endParaRPr lang="cs-CZ" sz="2800" b="1" dirty="0" smtClean="0"/>
          </a:p>
          <a:p>
            <a:pPr marL="514350" indent="-514350">
              <a:buFont typeface="+mj-lt"/>
              <a:buAutoNum type="alphaLcParenR"/>
            </a:pPr>
            <a:r>
              <a:rPr lang="cs-CZ" sz="2800" b="1" dirty="0"/>
              <a:t>o</a:t>
            </a:r>
            <a:r>
              <a:rPr lang="cs-CZ" sz="2800" b="1" dirty="0" smtClean="0"/>
              <a:t>živení evropských ekonomik po 2.sv.válce</a:t>
            </a:r>
          </a:p>
        </p:txBody>
      </p:sp>
      <p:sp>
        <p:nvSpPr>
          <p:cNvPr id="5" name="Šipka doleva 4"/>
          <p:cNvSpPr/>
          <p:nvPr/>
        </p:nvSpPr>
        <p:spPr>
          <a:xfrm rot="5400000">
            <a:off x="3851920" y="5112362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9484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scene3d>
            <a:camera prst="perspectiveFront"/>
            <a:lightRig rig="threePt" dir="t"/>
          </a:scene3d>
          <a:sp3d>
            <a:bevelT prst="angle"/>
          </a:sp3d>
        </p:spPr>
        <p:txBody>
          <a:bodyPr>
            <a:normAutofit/>
          </a:bodyPr>
          <a:lstStyle/>
          <a:p>
            <a:r>
              <a:rPr lang="cs-CZ" dirty="0" smtClean="0"/>
              <a:t>4. Den Evropy se slaví: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cs-CZ" sz="2800" b="1" dirty="0" smtClean="0"/>
              <a:t>28. března</a:t>
            </a:r>
          </a:p>
          <a:p>
            <a:pPr marL="514350" indent="-514350">
              <a:buFont typeface="+mj-lt"/>
              <a:buAutoNum type="alphaLcParenR"/>
            </a:pPr>
            <a:endParaRPr lang="cs-CZ" sz="2800" b="1" dirty="0" smtClean="0"/>
          </a:p>
          <a:p>
            <a:pPr marL="514350" indent="-514350">
              <a:buFont typeface="+mj-lt"/>
              <a:buAutoNum type="alphaLcParenR"/>
            </a:pPr>
            <a:r>
              <a:rPr lang="cs-CZ" sz="2800" b="1" dirty="0" smtClean="0"/>
              <a:t>9. června</a:t>
            </a:r>
          </a:p>
          <a:p>
            <a:pPr marL="514350" indent="-514350">
              <a:buFont typeface="+mj-lt"/>
              <a:buAutoNum type="alphaLcParenR"/>
            </a:pPr>
            <a:endParaRPr lang="cs-CZ" sz="2800" b="1" dirty="0" smtClean="0"/>
          </a:p>
          <a:p>
            <a:pPr marL="514350" indent="-514350">
              <a:buFont typeface="+mj-lt"/>
              <a:buAutoNum type="alphaLcParenR"/>
            </a:pPr>
            <a:r>
              <a:rPr lang="cs-CZ" sz="2800" b="1" dirty="0" smtClean="0"/>
              <a:t>9. května</a:t>
            </a:r>
            <a:endParaRPr lang="cs-CZ" sz="2800" dirty="0" smtClean="0"/>
          </a:p>
          <a:p>
            <a:pPr lvl="2"/>
            <a:endParaRPr lang="cs-CZ" dirty="0"/>
          </a:p>
          <a:p>
            <a:pPr lvl="2"/>
            <a:endParaRPr lang="cs-CZ" dirty="0" smtClean="0"/>
          </a:p>
        </p:txBody>
      </p:sp>
      <p:pic>
        <p:nvPicPr>
          <p:cNvPr id="1026" name="Picture 2" descr="C:\Users\monika.brza\AppData\Local\Microsoft\Windows\Temporary Internet Files\Content.IE5\NHLN3W2N\MC90029585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7236" y="5013176"/>
            <a:ext cx="2052216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9307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scene3d>
            <a:camera prst="perspectiveFront"/>
            <a:lightRig rig="threePt" dir="t"/>
          </a:scene3d>
          <a:sp3d>
            <a:bevelT prst="angle"/>
          </a:sp3d>
        </p:spPr>
        <p:txBody>
          <a:bodyPr>
            <a:normAutofit fontScale="90000"/>
          </a:bodyPr>
          <a:lstStyle/>
          <a:p>
            <a:r>
              <a:rPr lang="cs-CZ" dirty="0" smtClean="0"/>
              <a:t>5. Smlouva o Evropské unii se jmenuje: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cs-CZ" sz="2800" b="1" dirty="0" smtClean="0"/>
              <a:t>Slučovací smlouva</a:t>
            </a:r>
          </a:p>
          <a:p>
            <a:pPr marL="457200" indent="-457200">
              <a:buFont typeface="+mj-lt"/>
              <a:buAutoNum type="alphaLcParenR"/>
            </a:pPr>
            <a:endParaRPr lang="cs-CZ" sz="2400" b="1" dirty="0" smtClean="0"/>
          </a:p>
          <a:p>
            <a:pPr marL="514350" indent="-514350">
              <a:buFont typeface="+mj-lt"/>
              <a:buAutoNum type="alphaLcParenR"/>
            </a:pPr>
            <a:r>
              <a:rPr lang="cs-CZ" sz="2800" b="1" dirty="0" smtClean="0"/>
              <a:t>Maastrichtská smlouva</a:t>
            </a:r>
          </a:p>
          <a:p>
            <a:pPr marL="457200" indent="-457200">
              <a:buFont typeface="+mj-lt"/>
              <a:buAutoNum type="alphaLcParenR"/>
            </a:pPr>
            <a:endParaRPr lang="cs-CZ" sz="2400" b="1" dirty="0" smtClean="0"/>
          </a:p>
          <a:p>
            <a:pPr marL="514350" indent="-514350">
              <a:buFont typeface="+mj-lt"/>
              <a:buAutoNum type="alphaLcParenR"/>
            </a:pPr>
            <a:r>
              <a:rPr lang="cs-CZ" sz="2800" b="1" dirty="0" smtClean="0"/>
              <a:t>Amsterodamská smlouva</a:t>
            </a:r>
          </a:p>
          <a:p>
            <a:endParaRPr lang="cs-CZ" sz="2400" dirty="0" smtClean="0"/>
          </a:p>
          <a:p>
            <a:pPr lvl="1"/>
            <a:endParaRPr lang="cs-CZ" sz="2400" dirty="0" smtClean="0"/>
          </a:p>
        </p:txBody>
      </p:sp>
      <p:pic>
        <p:nvPicPr>
          <p:cNvPr id="2050" name="Picture 2" descr="C:\Users\monika.brza\AppData\Local\Microsoft\Windows\Temporary Internet Files\Content.IE5\MLVJZJVL\MC90009003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438295"/>
            <a:ext cx="2808163" cy="2182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4513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scene3d>
            <a:camera prst="perspectiveFront"/>
            <a:lightRig rig="threePt" dir="t"/>
          </a:scene3d>
          <a:sp3d>
            <a:bevelT prst="angle"/>
          </a:sp3d>
        </p:spPr>
        <p:txBody>
          <a:bodyPr>
            <a:normAutofit fontScale="90000"/>
          </a:bodyPr>
          <a:lstStyle/>
          <a:p>
            <a:r>
              <a:rPr lang="cs-CZ" dirty="0" smtClean="0"/>
              <a:t>6. V rámci „západního šíření“ do ES vstoupily: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cs-CZ" sz="2800" b="1" dirty="0" smtClean="0"/>
              <a:t>Švédsko, Irsko, Velká Británie</a:t>
            </a:r>
          </a:p>
          <a:p>
            <a:pPr marL="514350" indent="-514350">
              <a:buFont typeface="+mj-lt"/>
              <a:buAutoNum type="alphaLcParenR"/>
            </a:pPr>
            <a:endParaRPr lang="cs-CZ" sz="2800" b="1" dirty="0" smtClean="0"/>
          </a:p>
          <a:p>
            <a:pPr marL="514350" indent="-514350">
              <a:buFont typeface="+mj-lt"/>
              <a:buAutoNum type="alphaLcParenR"/>
            </a:pPr>
            <a:r>
              <a:rPr lang="cs-CZ" sz="2800" b="1" dirty="0" smtClean="0"/>
              <a:t>Velká Británie, Norsko, Irsko</a:t>
            </a:r>
          </a:p>
          <a:p>
            <a:pPr marL="514350" indent="-514350">
              <a:buFont typeface="+mj-lt"/>
              <a:buAutoNum type="alphaLcParenR"/>
            </a:pPr>
            <a:endParaRPr lang="cs-CZ" sz="2800" b="1" dirty="0" smtClean="0"/>
          </a:p>
          <a:p>
            <a:pPr marL="514350" indent="-514350">
              <a:buFont typeface="+mj-lt"/>
              <a:buAutoNum type="alphaLcParenR"/>
            </a:pPr>
            <a:r>
              <a:rPr lang="cs-CZ" sz="2800" b="1" dirty="0" smtClean="0"/>
              <a:t>Velká Británie, Dánsko, Irsko</a:t>
            </a:r>
            <a:endParaRPr lang="cs-CZ" sz="2800" dirty="0" smtClean="0"/>
          </a:p>
          <a:p>
            <a:pPr lvl="1"/>
            <a:endParaRPr lang="cs-CZ" sz="2400" dirty="0" smtClean="0"/>
          </a:p>
        </p:txBody>
      </p:sp>
      <p:pic>
        <p:nvPicPr>
          <p:cNvPr id="3074" name="Picture 2" descr="C:\Users\monika.brza\AppData\Local\Microsoft\Windows\Temporary Internet Files\Content.IE5\MLVJZJVL\MC90041131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3501008"/>
            <a:ext cx="1141413" cy="2646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3280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scene3d>
            <a:camera prst="perspectiveFront"/>
            <a:lightRig rig="threePt" dir="t"/>
          </a:scene3d>
          <a:sp3d>
            <a:bevelT prst="angle"/>
          </a:sp3d>
        </p:spPr>
        <p:txBody>
          <a:bodyPr>
            <a:normAutofit fontScale="90000"/>
          </a:bodyPr>
          <a:lstStyle/>
          <a:p>
            <a:r>
              <a:rPr lang="cs-CZ" dirty="0" smtClean="0"/>
              <a:t>7. „Maastrichtský chrám“ ve třetím pilíři zahrnuje: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8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cs-CZ" sz="2800" b="1" dirty="0" smtClean="0"/>
              <a:t>oblast justice a vnitřních věcí</a:t>
            </a:r>
          </a:p>
          <a:p>
            <a:pPr marL="514350" indent="-514350">
              <a:buFont typeface="+mj-lt"/>
              <a:buAutoNum type="alphaLcParenR"/>
            </a:pPr>
            <a:endParaRPr lang="cs-CZ" sz="2800" b="1" dirty="0" smtClean="0"/>
          </a:p>
          <a:p>
            <a:pPr marL="514350" indent="-514350">
              <a:buFont typeface="+mj-lt"/>
              <a:buAutoNum type="alphaLcParenR"/>
            </a:pPr>
            <a:r>
              <a:rPr lang="cs-CZ" sz="2800" b="1" dirty="0" smtClean="0"/>
              <a:t>ES, Euratom, ESUO</a:t>
            </a:r>
          </a:p>
          <a:p>
            <a:pPr marL="514350" indent="-514350">
              <a:buFont typeface="+mj-lt"/>
              <a:buAutoNum type="alphaLcParenR"/>
            </a:pPr>
            <a:endParaRPr lang="cs-CZ" sz="2800" b="1" dirty="0" smtClean="0"/>
          </a:p>
          <a:p>
            <a:pPr marL="514350" indent="-514350">
              <a:buFont typeface="+mj-lt"/>
              <a:buAutoNum type="alphaLcParenR"/>
            </a:pPr>
            <a:r>
              <a:rPr lang="cs-CZ" sz="2800" b="1" dirty="0"/>
              <a:t>s</a:t>
            </a:r>
            <a:r>
              <a:rPr lang="cs-CZ" sz="2800" b="1" dirty="0" smtClean="0"/>
              <a:t>polečnou nukleární politiku</a:t>
            </a:r>
          </a:p>
        </p:txBody>
      </p:sp>
      <p:pic>
        <p:nvPicPr>
          <p:cNvPr id="4098" name="Picture 2" descr="C:\Users\monika.brza\AppData\Local\Microsoft\Windows\Temporary Internet Files\Content.IE5\2B87PP4A\MC90023446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4221088"/>
            <a:ext cx="2197100" cy="1983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8685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scene3d>
            <a:camera prst="perspectiveFront"/>
            <a:lightRig rig="threePt" dir="t"/>
          </a:scene3d>
          <a:sp3d>
            <a:bevelT prst="angle"/>
          </a:sp3d>
        </p:spPr>
        <p:txBody>
          <a:bodyPr>
            <a:normAutofit/>
          </a:bodyPr>
          <a:lstStyle/>
          <a:p>
            <a:r>
              <a:rPr lang="cs-CZ" dirty="0" smtClean="0"/>
              <a:t>8. „Motto  EU“ zní: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cs-CZ" sz="2800" b="1" dirty="0" smtClean="0"/>
              <a:t>„jednotná v plánování“</a:t>
            </a:r>
          </a:p>
          <a:p>
            <a:pPr marL="514350" indent="-514350">
              <a:buFont typeface="+mj-lt"/>
              <a:buAutoNum type="alphaLcParenR"/>
            </a:pPr>
            <a:endParaRPr lang="cs-CZ" sz="2800" b="1" dirty="0" smtClean="0"/>
          </a:p>
          <a:p>
            <a:pPr marL="514350" indent="-514350">
              <a:buFont typeface="+mj-lt"/>
              <a:buAutoNum type="alphaLcParenR"/>
            </a:pPr>
            <a:r>
              <a:rPr lang="cs-CZ" sz="2800" b="1" dirty="0" smtClean="0"/>
              <a:t>„jednotná v rozmanitosti“</a:t>
            </a:r>
          </a:p>
          <a:p>
            <a:pPr marL="514350" indent="-514350">
              <a:buFont typeface="+mj-lt"/>
              <a:buAutoNum type="alphaLcParenR"/>
            </a:pPr>
            <a:endParaRPr lang="cs-CZ" sz="2800" b="1" dirty="0" smtClean="0"/>
          </a:p>
          <a:p>
            <a:pPr marL="514350" indent="-514350">
              <a:buFont typeface="+mj-lt"/>
              <a:buAutoNum type="alphaLcParenR"/>
            </a:pPr>
            <a:r>
              <a:rPr lang="cs-CZ" sz="2800" b="1" dirty="0" smtClean="0"/>
              <a:t>„jednotná v názorech“</a:t>
            </a:r>
          </a:p>
        </p:txBody>
      </p:sp>
      <p:sp>
        <p:nvSpPr>
          <p:cNvPr id="4" name="Veselý obličej 3"/>
          <p:cNvSpPr/>
          <p:nvPr/>
        </p:nvSpPr>
        <p:spPr>
          <a:xfrm>
            <a:off x="5292080" y="3501008"/>
            <a:ext cx="1584176" cy="1418456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38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468</TotalTime>
  <Words>422</Words>
  <Application>Microsoft Office PowerPoint</Application>
  <PresentationFormat>Předvádění na obrazovce (4:3)</PresentationFormat>
  <Paragraphs>120</Paragraphs>
  <Slides>20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Motiv systému Office</vt:lpstr>
      <vt:lpstr>DUM 6</vt:lpstr>
      <vt:lpstr>1. EURATOM byl podepsán těmito státy:</vt:lpstr>
      <vt:lpstr>2. Jean Monnet byl:</vt:lpstr>
      <vt:lpstr>3. Hlavním cílem  Marschallova plánu bylo:</vt:lpstr>
      <vt:lpstr>4. Den Evropy se slaví:</vt:lpstr>
      <vt:lpstr>5. Smlouva o Evropské unii se jmenuje: </vt:lpstr>
      <vt:lpstr>6. V rámci „západního šíření“ do ES vstoupily:</vt:lpstr>
      <vt:lpstr>7. „Maastrichtský chrám“ ve třetím pilíři zahrnuje:</vt:lpstr>
      <vt:lpstr>8. „Motto  EU“ zní: </vt:lpstr>
      <vt:lpstr>9. Pravidla fungování institucí EU výrazně změnila:</vt:lpstr>
      <vt:lpstr>10. Do kterého orgánu EU zaznamenáme přímou volbu?</vt:lpstr>
      <vt:lpstr>11. Europoslanci jsou voleni na:</vt:lpstr>
      <vt:lpstr>12. Kdo dnes předsedá RADĚ EU?</vt:lpstr>
      <vt:lpstr>13. Soubor dohod, které umožňují volný pohyb osob po unii se nazývá:</vt:lpstr>
      <vt:lpstr>14. „Strukturální fondy“ jsou:</vt:lpstr>
      <vt:lpstr>15. Součástí měnové unie není:</vt:lpstr>
      <vt:lpstr>16. Směrnice jsou:</vt:lpstr>
      <vt:lpstr>17. Asociační dohoda upravuje:</vt:lpstr>
      <vt:lpstr>18. ČR vstoupila do EU: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DUM 6</dc:title>
  <dc:creator>Administrator</dc:creator>
  <cp:lastModifiedBy>Administrator</cp:lastModifiedBy>
  <cp:revision>69</cp:revision>
  <dcterms:created xsi:type="dcterms:W3CDTF">2013-01-14T16:55:44Z</dcterms:created>
  <dcterms:modified xsi:type="dcterms:W3CDTF">2013-05-14T10:44:59Z</dcterms:modified>
</cp:coreProperties>
</file>