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A9EE-4D2D-40C8-97C0-0C5997823101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23886-EEE9-4309-B1DE-93528FE99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569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3886-EEE9-4309-B1DE-93528FE99BB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0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2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75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8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77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1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0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71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08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595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53DE1-B8D0-4767-A8A8-B704407546C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4D19-8071-4407-88D8-8548F7B55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30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81967"/>
            <a:ext cx="7772400" cy="2592288"/>
          </a:xfrm>
        </p:spPr>
        <p:txBody>
          <a:bodyPr/>
          <a:lstStyle/>
          <a:p>
            <a:r>
              <a:rPr lang="cs-CZ" dirty="0" smtClean="0"/>
              <a:t>DUM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08012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isometricOffAxis2Left"/>
            <a:lightRig rig="threePt" dir="t"/>
          </a:scene3d>
          <a:sp3d>
            <a:bevelT prst="angle"/>
          </a:sp3d>
        </p:spPr>
        <p:txBody>
          <a:bodyPr>
            <a:normAutofit fontScale="85000" lnSpcReduction="20000"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TEST</a:t>
            </a:r>
          </a:p>
          <a:p>
            <a:r>
              <a:rPr lang="cs-CZ" sz="4000" dirty="0" smtClean="0">
                <a:solidFill>
                  <a:schemeClr val="tx1"/>
                </a:solidFill>
              </a:rPr>
              <a:t> EU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RDH3801Y\MP90036267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552" y="836712"/>
            <a:ext cx="365760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>
            <a:spLocks noGrp="1"/>
          </p:cNvSpPr>
          <p:nvPr/>
        </p:nvSpPr>
        <p:spPr>
          <a:xfrm>
            <a:off x="6660232" y="116632"/>
            <a:ext cx="2304256" cy="1368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300" dirty="0" smtClean="0"/>
              <a:t>VY_32_INOVACE_29-09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dirty="0">
                <a:solidFill>
                  <a:schemeClr val="bg1">
                    <a:lumMod val="65000"/>
                  </a:schemeClr>
                </a:solidFill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90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9. Část obsahu ústavní smlouvy byla zachována 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96342"/>
            <a:ext cx="8229600" cy="478539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Maastrichtské smlouvě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Lisabonské smlouvě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Amsterodamské smlouvě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861048"/>
            <a:ext cx="1957387" cy="173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0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10.Kde lze  zaznamenat uspořádání dle politických frakcí: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4137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 Evropské radě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 Evropské komisi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 Evropském parlamentu</a:t>
            </a:r>
          </a:p>
        </p:txBody>
      </p:sp>
      <p:pic>
        <p:nvPicPr>
          <p:cNvPr id="6147" name="Picture 3" descr="C:\Users\monika.brza\AppData\Local\Microsoft\Windows\Temporary Internet Files\Content.IE5\2B87PP4A\MM90017824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488473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67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11. Vrcholným orgánem EU je Evropská rada. Její předseda je volen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d</a:t>
            </a:r>
            <a:r>
              <a:rPr lang="cs-CZ" sz="2800" b="1" dirty="0" smtClean="0"/>
              <a:t>va a půl roku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t</a:t>
            </a:r>
            <a:r>
              <a:rPr lang="cs-CZ" sz="2800" b="1" dirty="0" smtClean="0"/>
              <a:t>ři roky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</a:t>
            </a:r>
            <a:r>
              <a:rPr lang="cs-CZ" sz="2800" b="1" dirty="0" smtClean="0"/>
              <a:t>ět let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5004048" y="3645024"/>
            <a:ext cx="1346448" cy="127444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79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12. Kdo dnes předsedá RADĚ EU?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Německo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Kypr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Irsko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388" y="3933056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21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13. „Schengenský systém“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oubor dohod, které umožňují volný pohyb osob po unii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ystém zahrnující státy platící eurem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ystém společné zahraniční politiky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21088"/>
            <a:ext cx="13716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17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14. „Princip subsidiarity“ znamená: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</a:t>
            </a:r>
            <a:r>
              <a:rPr lang="cs-CZ" sz="2800" b="1" dirty="0" smtClean="0"/>
              <a:t>rincip rozhodování v parlamentu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</a:t>
            </a:r>
            <a:r>
              <a:rPr lang="cs-CZ" sz="2800" b="1" dirty="0" smtClean="0"/>
              <a:t>rincip rozhodování na nejvyšší možné úrovni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u</a:t>
            </a:r>
            <a:r>
              <a:rPr lang="cs-CZ" sz="2800" b="1" dirty="0" smtClean="0"/>
              <a:t>přednostnění řešení správy věcí veřejných na co nejnižší možné úrovni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25144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67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15. „</a:t>
            </a:r>
            <a:r>
              <a:rPr lang="cs-CZ" dirty="0" err="1" smtClean="0"/>
              <a:t>Acquis</a:t>
            </a:r>
            <a:r>
              <a:rPr lang="cs-CZ" dirty="0" smtClean="0"/>
              <a:t> </a:t>
            </a:r>
            <a:r>
              <a:rPr lang="cs-CZ" dirty="0" err="1" smtClean="0"/>
              <a:t>communautaire</a:t>
            </a:r>
            <a:r>
              <a:rPr lang="cs-CZ" dirty="0" smtClean="0"/>
              <a:t>“ je označení pro: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ouhrn legislativních i nelegislativních aktů EU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polečnou zemědělskou politiku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spolupráci v oblasti využívání jaderné energie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51249"/>
            <a:ext cx="13716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16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cs-CZ" dirty="0" smtClean="0"/>
              <a:t>16. Doporučení a stanoviska jsou: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závazná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z</a:t>
            </a:r>
            <a:r>
              <a:rPr lang="cs-CZ" sz="2800" b="1" dirty="0" smtClean="0"/>
              <a:t>cela nezávazná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závazná v cíli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9080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05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17. Českým zástupcem v Evropské komisi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Štefan </a:t>
            </a:r>
            <a:r>
              <a:rPr lang="cs-CZ" sz="2800" b="1" smtClean="0"/>
              <a:t>Fülle</a:t>
            </a: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Petr Nečas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Miloš Zeman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708920"/>
            <a:ext cx="1656184" cy="165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967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18. V čem se názorově liší ČR a Rakousko?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529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 otázce společné měny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 ničem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v</a:t>
            </a:r>
            <a:r>
              <a:rPr lang="cs-CZ" sz="2800" b="1" dirty="0" smtClean="0"/>
              <a:t> názorech na využití jaderné energie</a:t>
            </a:r>
          </a:p>
        </p:txBody>
      </p:sp>
      <p:pic>
        <p:nvPicPr>
          <p:cNvPr id="7170" name="Picture 2" descr="C:\Users\monika.brza\AppData\Local\Microsoft\Windows\Temporary Internet Files\Content.IE5\2B87PP4A\MC9004244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725144"/>
            <a:ext cx="19526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70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1. ESUO bylo uzavřeno těmito státy: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Belgie, Nizozemí, Lucembursko, Francie, Itálie, Německo 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Velká Británie,</a:t>
            </a:r>
            <a:r>
              <a:rPr lang="cs-CZ" sz="2800" b="1" dirty="0"/>
              <a:t> Nizozemí, Lucembursko, Francie, Itálie, </a:t>
            </a:r>
            <a:r>
              <a:rPr lang="cs-CZ" sz="2800" b="1" dirty="0" smtClean="0"/>
              <a:t>Německo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Belgie, Nizozemí, </a:t>
            </a:r>
            <a:r>
              <a:rPr lang="cs-CZ" sz="2800" b="1" dirty="0" smtClean="0"/>
              <a:t>Švýcarsko</a:t>
            </a:r>
            <a:r>
              <a:rPr lang="cs-CZ" sz="2800" b="1" dirty="0"/>
              <a:t>, Francie, Itálie</a:t>
            </a:r>
            <a:r>
              <a:rPr lang="cs-CZ" sz="2800" b="1"/>
              <a:t>, </a:t>
            </a:r>
            <a:r>
              <a:rPr lang="cs-CZ" sz="2800" b="1" smtClean="0"/>
              <a:t>Německo </a:t>
            </a:r>
            <a:endParaRPr lang="cs-CZ" sz="2800" b="1" dirty="0" smtClean="0"/>
          </a:p>
        </p:txBody>
      </p:sp>
      <p:sp>
        <p:nvSpPr>
          <p:cNvPr id="4" name="Veselý obličej 3"/>
          <p:cNvSpPr/>
          <p:nvPr/>
        </p:nvSpPr>
        <p:spPr>
          <a:xfrm>
            <a:off x="7524328" y="378904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22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Monika </a:t>
            </a:r>
            <a:r>
              <a:rPr lang="cs-CZ" dirty="0" err="1" smtClean="0">
                <a:solidFill>
                  <a:schemeClr val="tx1"/>
                </a:solidFill>
              </a:rPr>
              <a:t>Brzá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KLIPARTY MS OFFICE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095475" y="1085350"/>
            <a:ext cx="914400" cy="914400"/>
          </a:xfrm>
          <a:prstGeom prst="smileyFace">
            <a:avLst/>
          </a:prstGeom>
          <a:solidFill>
            <a:srgbClr val="FFFF00"/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5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2. Robert </a:t>
            </a:r>
            <a:r>
              <a:rPr lang="cs-CZ" dirty="0" err="1" smtClean="0"/>
              <a:t>Schuman</a:t>
            </a:r>
            <a:r>
              <a:rPr lang="cs-CZ" dirty="0" smtClean="0"/>
              <a:t> byl: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německý státník, duchovní vůdce evropské integrace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f</a:t>
            </a:r>
            <a:r>
              <a:rPr lang="cs-CZ" sz="2800" b="1" dirty="0" smtClean="0"/>
              <a:t>rancouzský ministr zahraničních  </a:t>
            </a:r>
            <a:r>
              <a:rPr lang="cs-CZ" sz="2800" b="1" dirty="0"/>
              <a:t>věcí, duchovní vůdce evropské </a:t>
            </a:r>
            <a:r>
              <a:rPr lang="cs-CZ" sz="2800" b="1" dirty="0" smtClean="0"/>
              <a:t>integrace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italský premiér</a:t>
            </a:r>
            <a:endParaRPr lang="cs-CZ" sz="2800" b="1" dirty="0"/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lvl="1"/>
            <a:endParaRPr lang="cs-CZ" sz="2400" b="1" dirty="0" smtClean="0"/>
          </a:p>
        </p:txBody>
      </p:sp>
      <p:pic>
        <p:nvPicPr>
          <p:cNvPr id="1026" name="Picture 2" descr="C:\Users\monika.brza\AppData\Local\Microsoft\Windows\Temporary Internet Files\Content.IE5\2B87PP4A\MC9000390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488" y="3733800"/>
            <a:ext cx="2146300" cy="198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08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3. Hlavním cílem </a:t>
            </a:r>
            <a:r>
              <a:rPr lang="cs-CZ" dirty="0" err="1" smtClean="0"/>
              <a:t>Marschallova</a:t>
            </a:r>
            <a:r>
              <a:rPr lang="cs-CZ" dirty="0" smtClean="0"/>
              <a:t> plánu bylo: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blížení Německa a Itálie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p</a:t>
            </a:r>
            <a:r>
              <a:rPr lang="cs-CZ" sz="2800" b="1" dirty="0" smtClean="0"/>
              <a:t>omoc válkou poraženému Německu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o</a:t>
            </a:r>
            <a:r>
              <a:rPr lang="cs-CZ" sz="2800" b="1" dirty="0" smtClean="0"/>
              <a:t>živení evropských ekonomik po 2.sv.válce</a:t>
            </a:r>
          </a:p>
        </p:txBody>
      </p:sp>
      <p:sp>
        <p:nvSpPr>
          <p:cNvPr id="5" name="Šipka doleva 4"/>
          <p:cNvSpPr/>
          <p:nvPr/>
        </p:nvSpPr>
        <p:spPr>
          <a:xfrm rot="5400000">
            <a:off x="3851920" y="511236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8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cs-CZ" dirty="0" smtClean="0"/>
              <a:t>4. Charles de </a:t>
            </a:r>
            <a:r>
              <a:rPr lang="cs-CZ" dirty="0" err="1" smtClean="0"/>
              <a:t>Gaulle</a:t>
            </a:r>
            <a:r>
              <a:rPr lang="cs-CZ" dirty="0" smtClean="0"/>
              <a:t> byl: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f</a:t>
            </a:r>
            <a:r>
              <a:rPr lang="cs-CZ" sz="2800" b="1" dirty="0" smtClean="0"/>
              <a:t>rancouzský prezident, hlavní aktér francouzské „obstrukční politiky“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italský eurokritický státník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německý prezident, </a:t>
            </a:r>
            <a:r>
              <a:rPr lang="cs-CZ" sz="2800" b="1" dirty="0"/>
              <a:t>hlavní </a:t>
            </a:r>
            <a:r>
              <a:rPr lang="cs-CZ" sz="2800" b="1" dirty="0" smtClean="0"/>
              <a:t>aktér </a:t>
            </a:r>
            <a:r>
              <a:rPr lang="cs-CZ" sz="2800" b="1" dirty="0"/>
              <a:t>„obstrukční politiky“</a:t>
            </a:r>
            <a:endParaRPr lang="cs-CZ" sz="2800" dirty="0" smtClean="0"/>
          </a:p>
          <a:p>
            <a:pPr lvl="2"/>
            <a:endParaRPr lang="cs-CZ" dirty="0"/>
          </a:p>
          <a:p>
            <a:pPr lvl="2"/>
            <a:endParaRPr lang="cs-CZ" dirty="0" smtClean="0"/>
          </a:p>
        </p:txBody>
      </p:sp>
      <p:pic>
        <p:nvPicPr>
          <p:cNvPr id="1026" name="Picture 2" descr="C:\Users\monika.brza\AppData\Local\Microsoft\Windows\Temporary Internet Files\Content.IE5\NHLN3W2N\MC9002958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236" y="5013176"/>
            <a:ext cx="205221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30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5. Maastrichtskou smlouvu podepsalo: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11 států</a:t>
            </a:r>
          </a:p>
          <a:p>
            <a:pPr marL="457200" indent="-457200">
              <a:buFont typeface="+mj-lt"/>
              <a:buAutoNum type="alphaLcParenR"/>
            </a:pPr>
            <a:endParaRPr lang="cs-CZ" sz="24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12 států</a:t>
            </a:r>
          </a:p>
          <a:p>
            <a:pPr marL="457200" indent="-457200">
              <a:buFont typeface="+mj-lt"/>
              <a:buAutoNum type="alphaLcParenR"/>
            </a:pPr>
            <a:endParaRPr lang="cs-CZ" sz="24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10 států</a:t>
            </a:r>
          </a:p>
          <a:p>
            <a:endParaRPr lang="cs-CZ" sz="2400" dirty="0" smtClean="0"/>
          </a:p>
          <a:p>
            <a:pPr lvl="1"/>
            <a:endParaRPr lang="cs-CZ" sz="2400" dirty="0" smtClean="0"/>
          </a:p>
        </p:txBody>
      </p:sp>
      <p:pic>
        <p:nvPicPr>
          <p:cNvPr id="2050" name="Picture 2" descr="C:\Users\monika.brza\AppData\Local\Microsoft\Windows\Temporary Internet Files\Content.IE5\MLVJZJVL\MC9000900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068960"/>
            <a:ext cx="2808163" cy="2182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51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6. V rámci „západního šíření“ do ES vstoupily: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Švédsko, Irsko, Velká Británie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Velká Británie, Norsko, Irsko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Velká Británie, Dánsko, Irsko</a:t>
            </a:r>
            <a:endParaRPr lang="cs-CZ" sz="2800" dirty="0" smtClean="0"/>
          </a:p>
          <a:p>
            <a:pPr lvl="1"/>
            <a:endParaRPr lang="cs-CZ" sz="2400" dirty="0" smtClean="0"/>
          </a:p>
        </p:txBody>
      </p:sp>
      <p:pic>
        <p:nvPicPr>
          <p:cNvPr id="3074" name="Picture 2" descr="C:\Users\monika.brza\AppData\Local\Microsoft\Windows\Temporary Internet Files\Content.IE5\MLVJZJVL\MC9004113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01008"/>
            <a:ext cx="1141413" cy="2646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28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7. „Maastrichtský chrám“ v prvním pilíři zahrnuje: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oblast justice a vnitřních věcí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ES, Euratom, ESUO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/>
              <a:t>s</a:t>
            </a:r>
            <a:r>
              <a:rPr lang="cs-CZ" sz="2800" b="1" dirty="0" smtClean="0"/>
              <a:t>polečnou zahraniční a bezpečnostní politiku</a:t>
            </a:r>
          </a:p>
        </p:txBody>
      </p:sp>
      <p:pic>
        <p:nvPicPr>
          <p:cNvPr id="4098" name="Picture 2" descr="C:\Users\monika.brza\AppData\Local\Microsoft\Windows\Temporary Internet Files\Content.IE5\2B87PP4A\MC90023446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21088"/>
            <a:ext cx="2197100" cy="1983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6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scene3d>
            <a:camera prst="perspectiveFront"/>
            <a:lightRig rig="threePt" dir="t"/>
          </a:scene3d>
          <a:sp3d>
            <a:bevelT prst="angle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8. „Hymna EU“ je součástí tohoto hudebního díla: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Turecký pochod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Vltava</a:t>
            </a:r>
          </a:p>
          <a:p>
            <a:pPr marL="514350" indent="-514350">
              <a:buFont typeface="+mj-lt"/>
              <a:buAutoNum type="alphaLcParenR"/>
            </a:pPr>
            <a:endParaRPr lang="cs-CZ" sz="2800" b="1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b="1" dirty="0" smtClean="0"/>
              <a:t>Óda na radost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5292080" y="3501008"/>
            <a:ext cx="1584176" cy="14184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421</Words>
  <Application>Microsoft Office PowerPoint</Application>
  <PresentationFormat>Předvádění na obrazovce (4:3)</PresentationFormat>
  <Paragraphs>120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DUM 6</vt:lpstr>
      <vt:lpstr>1. ESUO bylo uzavřeno těmito státy:</vt:lpstr>
      <vt:lpstr>2. Robert Schuman byl:</vt:lpstr>
      <vt:lpstr>3. Hlavním cílem Marschallova plánu bylo:</vt:lpstr>
      <vt:lpstr>4. Charles de Gaulle byl:</vt:lpstr>
      <vt:lpstr>5. Maastrichtskou smlouvu podepsalo: </vt:lpstr>
      <vt:lpstr>6. V rámci „západního šíření“ do ES vstoupily:</vt:lpstr>
      <vt:lpstr>7. „Maastrichtský chrám“ v prvním pilíři zahrnuje:</vt:lpstr>
      <vt:lpstr>8. „Hymna EU“ je součástí tohoto hudebního díla:</vt:lpstr>
      <vt:lpstr>9. Část obsahu ústavní smlouvy byla zachována v:</vt:lpstr>
      <vt:lpstr>10.Kde lze  zaznamenat uspořádání dle politických frakcí:</vt:lpstr>
      <vt:lpstr>11. Vrcholným orgánem EU je Evropská rada. Její předseda je volen na:</vt:lpstr>
      <vt:lpstr>12. Kdo dnes předsedá RADĚ EU?</vt:lpstr>
      <vt:lpstr>13. „Schengenský systém“ je:</vt:lpstr>
      <vt:lpstr>14. „Princip subsidiarity“ znamená:</vt:lpstr>
      <vt:lpstr>15. „Acquis communautaire“ je označení pro:</vt:lpstr>
      <vt:lpstr>16. Doporučení a stanoviska jsou:</vt:lpstr>
      <vt:lpstr>17. Českým zástupcem v Evropské komisi je:</vt:lpstr>
      <vt:lpstr>18. V čem se názorově liší ČR a Rakousko?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 6</dc:title>
  <dc:creator>Administrator</dc:creator>
  <cp:lastModifiedBy>Administrator</cp:lastModifiedBy>
  <cp:revision>65</cp:revision>
  <dcterms:created xsi:type="dcterms:W3CDTF">2013-01-14T16:55:44Z</dcterms:created>
  <dcterms:modified xsi:type="dcterms:W3CDTF">2013-05-14T10:44:31Z</dcterms:modified>
</cp:coreProperties>
</file>