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7" r:id="rId8"/>
    <p:sldId id="266" r:id="rId9"/>
    <p:sldId id="263" r:id="rId10"/>
    <p:sldId id="264" r:id="rId11"/>
    <p:sldId id="268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74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14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66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67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01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85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64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09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41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86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43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AC0A2-7006-405F-A8CB-C9D0E6B9510D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BBADD-6B0E-4A3D-99A1-B38AD38D1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08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cs-CZ" sz="1600" dirty="0" smtClean="0">
                <a:solidFill>
                  <a:schemeClr val="tx1"/>
                </a:solidFill>
                <a:latin typeface="+mj-lt"/>
              </a:rPr>
              <a:t>							</a:t>
            </a:r>
          </a:p>
          <a:p>
            <a:endParaRPr lang="cs-CZ" sz="1600" dirty="0">
              <a:solidFill>
                <a:schemeClr val="tx1"/>
              </a:solidFill>
              <a:latin typeface="+mj-lt"/>
            </a:endParaRPr>
          </a:p>
          <a:p>
            <a:r>
              <a:rPr lang="cs-CZ" sz="1600" dirty="0" smtClean="0">
                <a:solidFill>
                  <a:schemeClr val="tx1"/>
                </a:solidFill>
                <a:latin typeface="+mj-lt"/>
              </a:rPr>
              <a:t>							</a:t>
            </a:r>
            <a:endParaRPr lang="cs-CZ" dirty="0">
              <a:solidFill>
                <a:schemeClr val="tx1"/>
              </a:solidFill>
              <a:latin typeface="Arial Rounded MT Bold" pitchFamily="34" charset="0"/>
            </a:endParaRPr>
          </a:p>
          <a:p>
            <a:endParaRPr lang="cs-CZ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 Rounded MT Bold" pitchFamily="34" charset="0"/>
              </a:rPr>
              <a:t>Politika,</a:t>
            </a:r>
          </a:p>
          <a:p>
            <a:r>
              <a:rPr lang="cs-CZ" dirty="0" smtClean="0">
                <a:solidFill>
                  <a:schemeClr val="tx1"/>
                </a:solidFill>
                <a:latin typeface="Arial Rounded MT Bold" pitchFamily="34" charset="0"/>
              </a:rPr>
              <a:t>politické strany, politický pluralismus</a:t>
            </a:r>
            <a:endParaRPr lang="cs-CZ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" name="Mrak 3"/>
          <p:cNvSpPr/>
          <p:nvPr/>
        </p:nvSpPr>
        <p:spPr>
          <a:xfrm>
            <a:off x="6732240" y="1484784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Mrak 4"/>
          <p:cNvSpPr/>
          <p:nvPr/>
        </p:nvSpPr>
        <p:spPr>
          <a:xfrm>
            <a:off x="2699792" y="3861048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72200" y="44624"/>
            <a:ext cx="2736304" cy="79208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cs-CZ" sz="1400" dirty="0"/>
              <a:t>vy_32_INOVACE_29-07</a:t>
            </a:r>
            <a:br>
              <a:rPr lang="cs-CZ" sz="1400" dirty="0"/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040784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Další pojmy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cs-CZ" sz="2400" b="1" dirty="0"/>
              <a:t>c</a:t>
            </a:r>
            <a:r>
              <a:rPr lang="cs-CZ" sz="2400" b="1" dirty="0" smtClean="0"/>
              <a:t>entristická strana</a:t>
            </a:r>
          </a:p>
          <a:p>
            <a:pPr lvl="1"/>
            <a:r>
              <a:rPr lang="cs-CZ" sz="2000" dirty="0" smtClean="0"/>
              <a:t> </a:t>
            </a:r>
            <a:r>
              <a:rPr lang="cs-CZ" sz="2400" dirty="0" smtClean="0"/>
              <a:t>strana středu („strana mezi pravicí a levicí“)</a:t>
            </a:r>
          </a:p>
          <a:p>
            <a:pPr lvl="1"/>
            <a:r>
              <a:rPr lang="cs-CZ" sz="2400" dirty="0"/>
              <a:t>m</a:t>
            </a:r>
            <a:r>
              <a:rPr lang="cs-CZ" sz="2400" dirty="0" smtClean="0"/>
              <a:t>á možnost uzavírat koalici s pravicí i levicí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/>
              <a:t>e</a:t>
            </a:r>
            <a:r>
              <a:rPr lang="cs-CZ" sz="2400" b="1" dirty="0" smtClean="0"/>
              <a:t>xtrémistická (antisystémová) strana</a:t>
            </a:r>
          </a:p>
          <a:p>
            <a:pPr lvl="1"/>
            <a:r>
              <a:rPr lang="cs-CZ" sz="2400" dirty="0"/>
              <a:t>n</a:t>
            </a:r>
            <a:r>
              <a:rPr lang="cs-CZ" sz="2400" dirty="0" smtClean="0"/>
              <a:t>ení neobvyklé, že jedná v rozporu s Ústavou</a:t>
            </a:r>
          </a:p>
          <a:p>
            <a:pPr lvl="1"/>
            <a:r>
              <a:rPr lang="cs-CZ" sz="2400" dirty="0" smtClean="0"/>
              <a:t>fašistické, komunistické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/>
              <a:t>k</a:t>
            </a:r>
            <a:r>
              <a:rPr lang="cs-CZ" sz="2400" b="1" dirty="0" smtClean="0"/>
              <a:t>oalice politických stran </a:t>
            </a:r>
            <a:r>
              <a:rPr lang="cs-CZ" sz="2400" dirty="0" smtClean="0"/>
              <a:t>– spojení více politických stran s cílem uspět ve volbách</a:t>
            </a:r>
          </a:p>
        </p:txBody>
      </p:sp>
      <p:pic>
        <p:nvPicPr>
          <p:cNvPr id="7170" name="Picture 2" descr="C:\Users\monika.brza\AppData\Local\Microsoft\Windows\Temporary Internet Files\Content.IE5\NRF39H62\MC90043388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5" y="2036763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884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SYSTÉM POLITICKÝCH STRAN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cs-CZ" sz="2400" b="1" i="1" dirty="0" smtClean="0"/>
              <a:t>systém politických stran</a:t>
            </a:r>
          </a:p>
          <a:p>
            <a:pPr lvl="2"/>
            <a:r>
              <a:rPr lang="cs-CZ" i="1" dirty="0"/>
              <a:t>s</a:t>
            </a:r>
            <a:r>
              <a:rPr lang="cs-CZ" i="1" dirty="0" smtClean="0"/>
              <a:t>ystém jedné strany</a:t>
            </a:r>
          </a:p>
          <a:p>
            <a:pPr lvl="3"/>
            <a:r>
              <a:rPr lang="cs-CZ" sz="2400" dirty="0"/>
              <a:t>j</a:t>
            </a:r>
            <a:r>
              <a:rPr lang="cs-CZ" sz="2400" dirty="0" smtClean="0"/>
              <a:t>edna strana má dominantní postavení („monopol“) v politické činnosti</a:t>
            </a:r>
          </a:p>
          <a:p>
            <a:pPr lvl="3"/>
            <a:r>
              <a:rPr lang="cs-CZ" sz="2400" dirty="0"/>
              <a:t>p</a:t>
            </a:r>
            <a:r>
              <a:rPr lang="cs-CZ" sz="2400" dirty="0" smtClean="0"/>
              <a:t>ř. komunistické státy (v ČSSR – Ústava z r.1960)</a:t>
            </a:r>
          </a:p>
          <a:p>
            <a:pPr marL="1371600" lvl="3" indent="0">
              <a:buNone/>
            </a:pPr>
            <a:endParaRPr lang="cs-CZ" sz="2400" dirty="0" smtClean="0"/>
          </a:p>
          <a:p>
            <a:pPr lvl="2"/>
            <a:r>
              <a:rPr lang="cs-CZ" i="1" dirty="0"/>
              <a:t>s</a:t>
            </a:r>
            <a:r>
              <a:rPr lang="cs-CZ" i="1" dirty="0" smtClean="0"/>
              <a:t>ystém dvou stran</a:t>
            </a:r>
          </a:p>
          <a:p>
            <a:pPr lvl="3"/>
            <a:r>
              <a:rPr lang="cs-CZ" sz="2400" dirty="0"/>
              <a:t>s</a:t>
            </a:r>
            <a:r>
              <a:rPr lang="cs-CZ" sz="2400" dirty="0" smtClean="0"/>
              <a:t>třídání dvou stran ve vládě (př. USA</a:t>
            </a:r>
            <a:r>
              <a:rPr lang="cs-CZ" dirty="0" smtClean="0"/>
              <a:t>)</a:t>
            </a:r>
          </a:p>
          <a:p>
            <a:pPr marL="1371600" lvl="3" indent="0">
              <a:buNone/>
            </a:pPr>
            <a:endParaRPr lang="cs-CZ" dirty="0" smtClean="0"/>
          </a:p>
          <a:p>
            <a:pPr lvl="2"/>
            <a:r>
              <a:rPr lang="cs-CZ" i="1" dirty="0"/>
              <a:t>s</a:t>
            </a:r>
            <a:r>
              <a:rPr lang="cs-CZ" i="1" dirty="0" smtClean="0"/>
              <a:t>ystém více stran</a:t>
            </a:r>
            <a:r>
              <a:rPr lang="cs-CZ" dirty="0" smtClean="0"/>
              <a:t> –  o moc ve státě se uchází více stran</a:t>
            </a:r>
            <a:endParaRPr lang="cs-CZ" i="1" dirty="0" smtClean="0"/>
          </a:p>
          <a:p>
            <a:pPr marL="914400" lvl="2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01944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 fontScale="90000"/>
          </a:bodyPr>
          <a:lstStyle/>
          <a:p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				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		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4400" b="1" dirty="0" smtClean="0"/>
              <a:t>Děkuji za pozornost</a:t>
            </a:r>
          </a:p>
          <a:p>
            <a:pPr marL="0" indent="0" algn="ctr">
              <a:buNone/>
            </a:pPr>
            <a:r>
              <a:rPr lang="cs-CZ" b="1" dirty="0" smtClean="0"/>
              <a:t>Mgr. Monika </a:t>
            </a:r>
            <a:r>
              <a:rPr lang="cs-CZ" b="1" dirty="0" err="1" smtClean="0"/>
              <a:t>Brzá</a:t>
            </a:r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Zdroj obrazového materiálu:</a:t>
            </a:r>
          </a:p>
          <a:p>
            <a:pPr marL="0" indent="0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KLIPARTY MS OFFICE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3707904" y="1124744"/>
            <a:ext cx="1368152" cy="1152128"/>
          </a:xfrm>
          <a:prstGeom prst="smileyFac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isometricRightUp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134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Politika, politický program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cs-CZ" sz="2400" b="1" i="1" dirty="0" smtClean="0"/>
              <a:t>Politik</a:t>
            </a:r>
            <a:r>
              <a:rPr lang="cs-CZ" sz="2400" dirty="0" smtClean="0"/>
              <a:t>a</a:t>
            </a:r>
          </a:p>
          <a:p>
            <a:pPr lvl="2"/>
            <a:r>
              <a:rPr lang="cs-CZ" dirty="0" smtClean="0"/>
              <a:t> oblast veřejné činnosti</a:t>
            </a:r>
          </a:p>
          <a:p>
            <a:pPr lvl="2"/>
            <a:r>
              <a:rPr lang="cs-CZ" dirty="0" smtClean="0"/>
              <a:t>umění řídit stát, vztahy mezi státy</a:t>
            </a:r>
          </a:p>
          <a:p>
            <a:pPr lvl="2"/>
            <a:r>
              <a:rPr lang="cs-CZ" dirty="0"/>
              <a:t>ú</a:t>
            </a:r>
            <a:r>
              <a:rPr lang="cs-CZ" dirty="0" smtClean="0"/>
              <a:t>čast politických subjektů (jedinců, skupin, stran) na záležitostech státu</a:t>
            </a:r>
          </a:p>
          <a:p>
            <a:pPr lvl="2"/>
            <a:endParaRPr lang="cs-CZ" dirty="0" smtClean="0"/>
          </a:p>
          <a:p>
            <a:r>
              <a:rPr lang="cs-CZ" sz="2400" b="1" i="1" dirty="0" smtClean="0"/>
              <a:t>Politický program</a:t>
            </a:r>
          </a:p>
          <a:p>
            <a:pPr lvl="2"/>
            <a:r>
              <a:rPr lang="cs-CZ" dirty="0" smtClean="0"/>
              <a:t>forma politických představ, které vycházejí z teoretického základu a odrážejí momentální stav ve společnosti</a:t>
            </a:r>
          </a:p>
          <a:p>
            <a:pPr lvl="2"/>
            <a:r>
              <a:rPr lang="cs-CZ" dirty="0" smtClean="0"/>
              <a:t>zacílen na konkrétní problémy, které je nutné realizovat v praxi</a:t>
            </a:r>
          </a:p>
          <a:p>
            <a:pPr lvl="2"/>
            <a:r>
              <a:rPr lang="cs-CZ" dirty="0" smtClean="0"/>
              <a:t>dělení: </a:t>
            </a:r>
            <a:r>
              <a:rPr lang="cs-CZ" u="sng" dirty="0" smtClean="0"/>
              <a:t>zásadní, dílčí</a:t>
            </a:r>
          </a:p>
          <a:p>
            <a:pPr lvl="2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26468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Politika jako program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400" i="1" dirty="0" smtClean="0"/>
              <a:t>Pragmatický politický program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400" i="1" dirty="0" err="1" smtClean="0"/>
              <a:t>Antipolitické</a:t>
            </a:r>
            <a:r>
              <a:rPr lang="cs-CZ" sz="2400" i="1" dirty="0" smtClean="0"/>
              <a:t> chápání politiky</a:t>
            </a:r>
          </a:p>
          <a:p>
            <a:pPr lvl="1"/>
            <a:r>
              <a:rPr lang="cs-CZ" i="1" dirty="0" err="1" smtClean="0"/>
              <a:t>Gándí</a:t>
            </a:r>
            <a:r>
              <a:rPr lang="cs-CZ" i="1" dirty="0" smtClean="0"/>
              <a:t>, Mandela</a:t>
            </a:r>
          </a:p>
          <a:p>
            <a:pPr lvl="1"/>
            <a:r>
              <a:rPr lang="cs-CZ" dirty="0" smtClean="0"/>
              <a:t>Masaryk, Havel</a:t>
            </a:r>
          </a:p>
          <a:p>
            <a:pPr lvl="1"/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16" y="1628800"/>
            <a:ext cx="4038600" cy="4525963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400" i="1" dirty="0" smtClean="0"/>
              <a:t>Negativistické pojetí politiky</a:t>
            </a:r>
          </a:p>
          <a:p>
            <a:pPr lvl="1"/>
            <a:r>
              <a:rPr lang="cs-CZ" dirty="0" smtClean="0"/>
              <a:t>Hitler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400" i="1" dirty="0" smtClean="0"/>
              <a:t>Fundamentalistická politika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ř. třídní boj, revoluce</a:t>
            </a:r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NRF39H62\MC9003496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813" y="2513013"/>
            <a:ext cx="4572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onika.brza\AppData\Local\Microsoft\Windows\Temporary Internet Files\Content.IE5\ISIL6TDR\MC90029828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350" y="2711450"/>
            <a:ext cx="49212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3471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Teorie politického pluralismu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cs-CZ" sz="2400" i="1" dirty="0" smtClean="0"/>
              <a:t>plus</a:t>
            </a:r>
            <a:r>
              <a:rPr lang="cs-CZ" sz="2400" dirty="0" smtClean="0"/>
              <a:t> – z latiny více</a:t>
            </a:r>
          </a:p>
          <a:p>
            <a:r>
              <a:rPr lang="cs-CZ" sz="2400" dirty="0"/>
              <a:t>f</a:t>
            </a:r>
            <a:r>
              <a:rPr lang="cs-CZ" sz="2400" dirty="0" smtClean="0"/>
              <a:t>ilozofické zásady </a:t>
            </a:r>
          </a:p>
          <a:p>
            <a:pPr lvl="2"/>
            <a:r>
              <a:rPr lang="cs-CZ" b="1" i="1" dirty="0" smtClean="0"/>
              <a:t>G. W .Leibniz</a:t>
            </a:r>
            <a:r>
              <a:rPr lang="cs-CZ" b="1" dirty="0" smtClean="0"/>
              <a:t> </a:t>
            </a:r>
            <a:r>
              <a:rPr lang="cs-CZ" dirty="0" smtClean="0"/>
              <a:t>(17.-18.st.)</a:t>
            </a:r>
          </a:p>
          <a:p>
            <a:pPr lvl="4"/>
            <a:r>
              <a:rPr lang="cs-CZ" sz="2400" dirty="0" smtClean="0"/>
              <a:t>německý filozof</a:t>
            </a:r>
          </a:p>
          <a:p>
            <a:r>
              <a:rPr lang="cs-CZ" sz="2400" dirty="0" smtClean="0"/>
              <a:t>19.-20.století</a:t>
            </a:r>
          </a:p>
          <a:p>
            <a:pPr lvl="2"/>
            <a:r>
              <a:rPr lang="cs-CZ" b="1" i="1" dirty="0" smtClean="0"/>
              <a:t>Arthur </a:t>
            </a:r>
            <a:r>
              <a:rPr lang="cs-CZ" b="1" i="1" dirty="0" err="1" smtClean="0"/>
              <a:t>Bentley</a:t>
            </a:r>
            <a:endParaRPr lang="cs-CZ" b="1" i="1" dirty="0" smtClean="0"/>
          </a:p>
          <a:p>
            <a:pPr lvl="4"/>
            <a:r>
              <a:rPr lang="cs-CZ" sz="2400" dirty="0" smtClean="0"/>
              <a:t> dílo: </a:t>
            </a:r>
            <a:r>
              <a:rPr lang="cs-CZ" sz="2400" i="1" dirty="0" smtClean="0"/>
              <a:t>Proces vládnutí</a:t>
            </a:r>
          </a:p>
          <a:p>
            <a:r>
              <a:rPr lang="cs-CZ" sz="2400" b="1" i="1" dirty="0" smtClean="0"/>
              <a:t>Robert </a:t>
            </a:r>
            <a:r>
              <a:rPr lang="cs-CZ" sz="2400" b="1" i="1" dirty="0" err="1" smtClean="0"/>
              <a:t>Dahl</a:t>
            </a:r>
            <a:endParaRPr lang="cs-CZ" sz="2400" b="1" i="1" dirty="0" smtClean="0"/>
          </a:p>
          <a:p>
            <a:pPr lvl="2"/>
            <a:r>
              <a:rPr lang="cs-CZ" dirty="0"/>
              <a:t>a</a:t>
            </a:r>
            <a:r>
              <a:rPr lang="cs-CZ" dirty="0" smtClean="0"/>
              <a:t>merický politolog</a:t>
            </a:r>
            <a:endParaRPr lang="cs-CZ" dirty="0"/>
          </a:p>
          <a:p>
            <a:pPr lvl="2"/>
            <a:r>
              <a:rPr lang="cs-CZ" dirty="0" smtClean="0"/>
              <a:t>dílo: </a:t>
            </a:r>
            <a:r>
              <a:rPr lang="cs-CZ" i="1" dirty="0" smtClean="0"/>
              <a:t>Pluralitní demokracie ve Spojených státech</a:t>
            </a:r>
            <a:r>
              <a:rPr lang="cs-CZ" b="1" dirty="0" smtClean="0"/>
              <a:t> </a:t>
            </a:r>
            <a:r>
              <a:rPr lang="cs-CZ" dirty="0" smtClean="0"/>
              <a:t>(1967)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ostmoderní myšlení</a:t>
            </a:r>
            <a:endParaRPr lang="cs-CZ" sz="2400" dirty="0"/>
          </a:p>
        </p:txBody>
      </p:sp>
      <p:pic>
        <p:nvPicPr>
          <p:cNvPr id="2050" name="Picture 2" descr="C:\Users\monika.brza\AppData\Local\Microsoft\Windows\Temporary Internet Files\Content.IE5\NRF39H62\MC9003341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2276475"/>
            <a:ext cx="108902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223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Politické strany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cs-CZ" sz="2400" dirty="0"/>
              <a:t>d</a:t>
            </a:r>
            <a:r>
              <a:rPr lang="cs-CZ" sz="2400" dirty="0" smtClean="0"/>
              <a:t>obrovolná a organizovaná sdružení občanů se stejnými politickými názory a stejnými cíli</a:t>
            </a:r>
          </a:p>
          <a:p>
            <a:r>
              <a:rPr lang="cs-CZ" sz="2400" dirty="0" smtClean="0"/>
              <a:t>politické strany jsou právnické osoby (v právu ČR) </a:t>
            </a:r>
          </a:p>
          <a:p>
            <a:r>
              <a:rPr lang="cs-CZ" sz="2400" u="sng" dirty="0" smtClean="0"/>
              <a:t>vznik – registrací, zánik – rozhodnutí soudu nebo vlastní</a:t>
            </a:r>
          </a:p>
          <a:p>
            <a:r>
              <a:rPr lang="cs-CZ" sz="2400" dirty="0" smtClean="0"/>
              <a:t>členem politické strany může být každý občan starší 18 let (není-li členem jiné strany)</a:t>
            </a:r>
            <a:endParaRPr lang="cs-CZ" sz="2400" u="sng" dirty="0"/>
          </a:p>
          <a:p>
            <a:r>
              <a:rPr lang="cs-CZ" sz="2400" dirty="0" smtClean="0"/>
              <a:t>demokratická společnost = </a:t>
            </a:r>
            <a:r>
              <a:rPr lang="cs-CZ" sz="2400" i="1" dirty="0" smtClean="0"/>
              <a:t>pluralitní</a:t>
            </a:r>
            <a:r>
              <a:rPr lang="cs-CZ" sz="2400" dirty="0" smtClean="0"/>
              <a:t> politická scéna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i="1" dirty="0"/>
              <a:t>s</a:t>
            </a:r>
            <a:r>
              <a:rPr lang="cs-CZ" sz="2400" i="1" dirty="0" smtClean="0"/>
              <a:t>ubjekty politického pluralismu </a:t>
            </a:r>
            <a:r>
              <a:rPr lang="cs-CZ" sz="2400" dirty="0" smtClean="0"/>
              <a:t>včetně politických stran</a:t>
            </a:r>
          </a:p>
          <a:p>
            <a:pPr lvl="2"/>
            <a:r>
              <a:rPr lang="cs-CZ" dirty="0" smtClean="0"/>
              <a:t>zájmové skupiny, odbory, spolky, organizace, národnostní menšiny, etnické skupiny…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sz="2400" dirty="0" smtClean="0"/>
              <a:t>znaky politických stran</a:t>
            </a:r>
          </a:p>
          <a:p>
            <a:pPr marL="914400" lvl="2" indent="0">
              <a:buNone/>
            </a:pPr>
            <a:endParaRPr lang="cs-CZ" sz="16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060374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Funkce politických stran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400" dirty="0" smtClean="0"/>
              <a:t>zprostředkovatelská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400" dirty="0" err="1"/>
              <a:t>i</a:t>
            </a:r>
            <a:r>
              <a:rPr lang="cs-CZ" sz="2400" dirty="0" err="1" smtClean="0"/>
              <a:t>ntegrativní</a:t>
            </a:r>
            <a:endParaRPr lang="cs-CZ" sz="24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400" dirty="0"/>
              <a:t>s</a:t>
            </a:r>
            <a:r>
              <a:rPr lang="cs-CZ" sz="2400" dirty="0" smtClean="0"/>
              <a:t>ocializační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400" dirty="0"/>
              <a:t>m</a:t>
            </a:r>
            <a:r>
              <a:rPr lang="cs-CZ" sz="2400" dirty="0" smtClean="0"/>
              <a:t>obilizační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err="1" smtClean="0"/>
              <a:t>rekrutivní</a:t>
            </a:r>
            <a:r>
              <a:rPr lang="cs-CZ" sz="2400" dirty="0" smtClean="0"/>
              <a:t> (výběrová)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ústavní</a:t>
            </a:r>
            <a:endParaRPr lang="cs-CZ" sz="2400" dirty="0"/>
          </a:p>
        </p:txBody>
      </p:sp>
      <p:pic>
        <p:nvPicPr>
          <p:cNvPr id="3074" name="Picture 2" descr="C:\Users\monika.brza\AppData\Local\Microsoft\Windows\Temporary Internet Files\Content.IE5\FKRRKEKX\MC90005622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149080"/>
            <a:ext cx="1700213" cy="169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907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PRAVICE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cs-CZ" sz="2400" dirty="0" smtClean="0"/>
              <a:t>V 18.STOLETÍ SEDĚLI ZÁSTUPCI ŠLECHTY NAPRAVO OD PŘEDSEDAJÍCÍHO</a:t>
            </a:r>
          </a:p>
          <a:p>
            <a:pPr lvl="1"/>
            <a:r>
              <a:rPr lang="cs-CZ" sz="2400" dirty="0"/>
              <a:t>k</a:t>
            </a:r>
            <a:r>
              <a:rPr lang="cs-CZ" sz="2400" dirty="0" smtClean="0"/>
              <a:t>ompetence státu - minimální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r</a:t>
            </a:r>
            <a:r>
              <a:rPr lang="cs-CZ" sz="2400" dirty="0" smtClean="0"/>
              <a:t>ovnost příležitostí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 smtClean="0"/>
              <a:t>liberalizace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odpora podnikatelské aktivity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nížení inflace</a:t>
            </a:r>
          </a:p>
        </p:txBody>
      </p:sp>
      <p:pic>
        <p:nvPicPr>
          <p:cNvPr id="4098" name="Picture 2" descr="C:\Users\monika.brza\AppData\Local\Microsoft\Windows\Temporary Internet Files\Content.IE5\KWD1AFXN\MC9004320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0" y="2994025"/>
            <a:ext cx="1827213" cy="160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2776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LEVICE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cs-CZ" sz="2400" dirty="0" smtClean="0"/>
              <a:t>V 18.STOLETÍ SEDĚLI ZÁSTUPCI DEMOKRATICKÉ ČÁSTI NALEVO OD PŘEDSEDAJÍCÍHO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ilný, sociálně odpovědný stát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r</a:t>
            </a:r>
            <a:r>
              <a:rPr lang="cs-CZ" sz="2400" dirty="0" smtClean="0"/>
              <a:t>ovnost výsledků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ůraz na přímou demokracii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tátní ochranářství, regulace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nížení nezaměstnanosti</a:t>
            </a:r>
          </a:p>
        </p:txBody>
      </p:sp>
      <p:pic>
        <p:nvPicPr>
          <p:cNvPr id="5122" name="Picture 2" descr="C:\Users\monika.brza\AppData\Local\Microsoft\Windows\Temporary Internet Files\Content.IE5\FKRRKEKX\MC9004320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475" y="3049588"/>
            <a:ext cx="1827213" cy="160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0823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600" dirty="0" smtClean="0"/>
              <a:t>Dělení politických stran podle charakteru členství a podle šířky spektra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412777"/>
            <a:ext cx="4040188" cy="576064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cs-CZ" b="0" dirty="0" smtClean="0"/>
              <a:t>Podle charakteru členství</a:t>
            </a:r>
            <a:endParaRPr lang="cs-CZ" b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trany masové</a:t>
            </a:r>
          </a:p>
          <a:p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trany kádrové</a:t>
            </a:r>
          </a:p>
          <a:p>
            <a:pPr lvl="2"/>
            <a:r>
              <a:rPr lang="cs-CZ" sz="2400" dirty="0" smtClean="0"/>
              <a:t>komunistické strany</a:t>
            </a:r>
          </a:p>
          <a:p>
            <a:pPr marL="914400" lvl="2" indent="0">
              <a:buNone/>
            </a:pPr>
            <a:endParaRPr lang="cs-CZ" sz="2000" dirty="0" smtClean="0"/>
          </a:p>
          <a:p>
            <a:r>
              <a:rPr lang="cs-CZ" dirty="0" smtClean="0"/>
              <a:t>strany oddaných</a:t>
            </a:r>
          </a:p>
          <a:p>
            <a:pPr lvl="2"/>
            <a:r>
              <a:rPr lang="cs-CZ" sz="2400" dirty="0" smtClean="0"/>
              <a:t>strany nacistického typu</a:t>
            </a:r>
            <a:endParaRPr lang="cs-CZ" sz="24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412777"/>
            <a:ext cx="4041775" cy="576064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cs-CZ" b="0" dirty="0" smtClean="0"/>
              <a:t>Podle šířky spektra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trany ideologicky úzké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catch-all</a:t>
            </a:r>
            <a:r>
              <a:rPr lang="cs-CZ" dirty="0" smtClean="0"/>
              <a:t>“ strany</a:t>
            </a:r>
            <a:endParaRPr lang="cs-CZ" dirty="0"/>
          </a:p>
        </p:txBody>
      </p:sp>
      <p:pic>
        <p:nvPicPr>
          <p:cNvPr id="6146" name="Picture 2" descr="C:\Users\monika.brza\AppData\Local\Microsoft\Windows\Temporary Internet Files\Content.IE5\ISIL6TDR\MC90037917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25" y="4156075"/>
            <a:ext cx="91598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0776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421</Words>
  <Application>Microsoft Office PowerPoint</Application>
  <PresentationFormat>Předvádění na obrazovce (4:3)</PresentationFormat>
  <Paragraphs>138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vy_32_INOVACE_29-07 </vt:lpstr>
      <vt:lpstr>Politika, politický program</vt:lpstr>
      <vt:lpstr>Politika jako program</vt:lpstr>
      <vt:lpstr>Teorie politického pluralismu</vt:lpstr>
      <vt:lpstr>Politické strany</vt:lpstr>
      <vt:lpstr>Funkce politických stran</vt:lpstr>
      <vt:lpstr>PRAVICE</vt:lpstr>
      <vt:lpstr>LEVICE</vt:lpstr>
      <vt:lpstr>Dělení politických stran podle charakteru členství a podle šířky spektra</vt:lpstr>
      <vt:lpstr>Další pojmy</vt:lpstr>
      <vt:lpstr>SYSTÉM POLITICKÝCH STRAN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 3</dc:title>
  <dc:creator>Administrator</dc:creator>
  <cp:lastModifiedBy>Administrator</cp:lastModifiedBy>
  <cp:revision>30</cp:revision>
  <dcterms:created xsi:type="dcterms:W3CDTF">2012-12-23T15:42:29Z</dcterms:created>
  <dcterms:modified xsi:type="dcterms:W3CDTF">2013-05-14T10:34:01Z</dcterms:modified>
</cp:coreProperties>
</file>