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2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75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8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77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5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61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05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2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7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08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5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3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63774"/>
            <a:ext cx="7772400" cy="2592288"/>
          </a:xfrm>
        </p:spPr>
        <p:txBody>
          <a:bodyPr/>
          <a:lstStyle/>
          <a:p>
            <a:r>
              <a:rPr lang="cs-CZ" dirty="0" smtClean="0"/>
              <a:t>DUM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10801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>
            <a:normAutofit fontScale="85000" lnSpcReduction="20000"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PRÁVO</a:t>
            </a:r>
          </a:p>
          <a:p>
            <a:r>
              <a:rPr lang="cs-CZ" sz="4000" dirty="0" smtClean="0">
                <a:solidFill>
                  <a:schemeClr val="tx1"/>
                </a:solidFill>
              </a:rPr>
              <a:t> EU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RDH3801Y\MP90036267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552" y="836712"/>
            <a:ext cx="36576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>
            <a:spLocks noGrp="1"/>
          </p:cNvSpPr>
          <p:nvPr/>
        </p:nvSpPr>
        <p:spPr>
          <a:xfrm>
            <a:off x="6732240" y="116633"/>
            <a:ext cx="208823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300" dirty="0" smtClean="0"/>
              <a:t>VY_32_INOVACE_29-06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6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90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ČR 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96342"/>
            <a:ext cx="8229600" cy="4785395"/>
          </a:xfrm>
        </p:spPr>
        <p:txBody>
          <a:bodyPr>
            <a:normAutofit/>
          </a:bodyPr>
          <a:lstStyle/>
          <a:p>
            <a:r>
              <a:rPr lang="cs-CZ" sz="2400" i="1" dirty="0" smtClean="0"/>
              <a:t>„Zpátky do Evropy“ (</a:t>
            </a:r>
            <a:r>
              <a:rPr lang="cs-CZ" sz="2400" dirty="0" smtClean="0"/>
              <a:t>volební heslo Občanského fóra v roce 1990)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roce 1993 podepsala vláda tzv. </a:t>
            </a:r>
            <a:r>
              <a:rPr lang="cs-CZ" sz="2400" b="1" dirty="0" smtClean="0"/>
              <a:t>Asociační dohodu</a:t>
            </a:r>
          </a:p>
          <a:p>
            <a:pPr lvl="1"/>
            <a:r>
              <a:rPr lang="cs-CZ" sz="2400" dirty="0"/>
              <a:t>u</a:t>
            </a:r>
            <a:r>
              <a:rPr lang="cs-CZ" sz="2400" dirty="0" smtClean="0"/>
              <a:t>pravovala vztahy mezi EU a ČR před vstupem do EU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utnost plnění „kodaňských kritérií“ ze strany ČR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ČR vyhlásil prezident na 13. a 14. června 2003 referendum o vstupu (účast 55%, souhlasilo 77% z nich)</a:t>
            </a:r>
          </a:p>
          <a:p>
            <a:r>
              <a:rPr lang="cs-CZ" sz="2400" dirty="0" smtClean="0"/>
              <a:t>Znění otázky v referendu: „</a:t>
            </a:r>
            <a:r>
              <a:rPr lang="cs-CZ" sz="2400" i="1" dirty="0" smtClean="0"/>
              <a:t>Souhlasíte s tím, aby se Česká republika stala podle smlouvy o přistoupení České republiky k Evropské unii členem Evropské unie?“</a:t>
            </a:r>
            <a:endParaRPr lang="cs-CZ" sz="2400" i="1" dirty="0"/>
          </a:p>
          <a:p>
            <a:r>
              <a:rPr lang="cs-CZ" sz="2400" b="1" dirty="0" smtClean="0"/>
              <a:t>1.5.2004 vstup ČR do EU</a:t>
            </a:r>
          </a:p>
        </p:txBody>
      </p:sp>
    </p:spTree>
    <p:extLst>
      <p:ext uri="{BB962C8B-B14F-4D97-AF65-F5344CB8AC3E}">
        <p14:creationId xmlns:p14="http://schemas.microsoft.com/office/powerpoint/2010/main" val="364900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ČR 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78539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Národní priory ČR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rosazování principu tržního hospodářství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nižování administrativní zátěže</a:t>
            </a:r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vyšování energetické bezpečnosti a ochrana klimatu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odpora lidských práv, další rozšiřování EU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r>
              <a:rPr lang="cs-CZ" sz="2400" dirty="0" smtClean="0"/>
              <a:t>ČR má právo podílet se na rozhodování v evropských institucích</a:t>
            </a:r>
          </a:p>
          <a:p>
            <a:pPr marL="457200" lvl="1" indent="0">
              <a:buNone/>
            </a:pPr>
            <a:endParaRPr lang="cs-CZ" sz="2400" dirty="0" smtClean="0"/>
          </a:p>
        </p:txBody>
      </p:sp>
      <p:pic>
        <p:nvPicPr>
          <p:cNvPr id="6147" name="Picture 3" descr="C:\Users\monika.brza\AppData\Local\Microsoft\Windows\Temporary Internet Files\Content.IE5\2B87PP4A\MM90017824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488473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67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ČR 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96342"/>
            <a:ext cx="8229600" cy="4785395"/>
          </a:xfrm>
        </p:spPr>
        <p:txBody>
          <a:bodyPr>
            <a:normAutofit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 roce 1990 bylo zahájeno jednání o vstupu do ES</a:t>
            </a:r>
          </a:p>
          <a:p>
            <a:endParaRPr lang="cs-CZ" sz="2400" i="1" dirty="0"/>
          </a:p>
          <a:p>
            <a:r>
              <a:rPr lang="cs-CZ" sz="2400" dirty="0" smtClean="0"/>
              <a:t>v roce 1996 podala ČR přihlášku ke členství</a:t>
            </a:r>
          </a:p>
          <a:p>
            <a:endParaRPr lang="cs-CZ" sz="2400" dirty="0"/>
          </a:p>
          <a:p>
            <a:r>
              <a:rPr lang="cs-CZ" sz="2400" dirty="0"/>
              <a:t>v</a:t>
            </a:r>
            <a:r>
              <a:rPr lang="cs-CZ" sz="2400" dirty="0" smtClean="0"/>
              <a:t> letech 1998 – 2004 probíhala přístupová jednání </a:t>
            </a:r>
            <a:r>
              <a:rPr lang="cs-CZ" sz="2400" dirty="0"/>
              <a:t>(</a:t>
            </a:r>
            <a:r>
              <a:rPr lang="cs-CZ" sz="2400" dirty="0" smtClean="0"/>
              <a:t>nutno plnit „kodaňská kritéria“)</a:t>
            </a:r>
          </a:p>
          <a:p>
            <a:endParaRPr lang="cs-CZ" sz="2400" dirty="0"/>
          </a:p>
          <a:p>
            <a:r>
              <a:rPr lang="cs-CZ" sz="2400" b="1" dirty="0" smtClean="0"/>
              <a:t>1.5.2004</a:t>
            </a:r>
            <a:r>
              <a:rPr lang="cs-CZ" sz="2400" dirty="0" smtClean="0"/>
              <a:t> ČR v rámci „východní vlny“ rozšíření vstoupila s dalšími devíti zeměmi do EU</a:t>
            </a:r>
          </a:p>
        </p:txBody>
      </p:sp>
      <p:pic>
        <p:nvPicPr>
          <p:cNvPr id="7170" name="Picture 2" descr="C:\Users\monika.brza\AppData\Local\Microsoft\Windows\Temporary Internet Files\Content.IE5\2B87PP4A\MC9004244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737" y="5013176"/>
            <a:ext cx="19526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79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Monika </a:t>
            </a:r>
            <a:r>
              <a:rPr lang="cs-CZ" dirty="0" err="1" smtClean="0">
                <a:solidFill>
                  <a:schemeClr val="tx1"/>
                </a:solidFill>
              </a:rPr>
              <a:t>Brzá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KLIPARTY MS OFFICE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4095475" y="1085350"/>
            <a:ext cx="914400" cy="914400"/>
          </a:xfrm>
          <a:prstGeom prst="smileyFace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5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Komunitární právo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Právo Evropských společenství </a:t>
            </a:r>
          </a:p>
          <a:p>
            <a:pPr lvl="1"/>
            <a:r>
              <a:rPr lang="cs-CZ" sz="2400" dirty="0" smtClean="0"/>
              <a:t>komunitární právo – </a:t>
            </a:r>
            <a:r>
              <a:rPr lang="cs-CZ" sz="2400" b="1" dirty="0" err="1"/>
              <a:t>a</a:t>
            </a:r>
            <a:r>
              <a:rPr lang="cs-CZ" sz="2400" b="1" dirty="0" err="1" smtClean="0"/>
              <a:t>cquis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communautaire</a:t>
            </a:r>
            <a:r>
              <a:rPr lang="cs-CZ" sz="2400" b="1" dirty="0" smtClean="0"/>
              <a:t> </a:t>
            </a:r>
            <a:r>
              <a:rPr lang="cs-CZ" sz="2400" dirty="0" smtClean="0"/>
              <a:t>( systém nadstátního práva)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r>
              <a:rPr lang="cs-CZ" sz="2800" b="1" dirty="0" smtClean="0"/>
              <a:t>Komunitární právo – dělení:</a:t>
            </a:r>
          </a:p>
          <a:p>
            <a:pPr lvl="1"/>
            <a:r>
              <a:rPr lang="cs-CZ" sz="2400" b="1" dirty="0" smtClean="0"/>
              <a:t>Primární právo</a:t>
            </a:r>
          </a:p>
          <a:p>
            <a:pPr lvl="2"/>
            <a:r>
              <a:rPr lang="cs-CZ" dirty="0"/>
              <a:t>t</a:t>
            </a:r>
            <a:r>
              <a:rPr lang="cs-CZ" dirty="0" smtClean="0"/>
              <a:t>voří jej zakladatelské smlouvy o Evropských společenstvích, Slučovací smlouva Jednotný evropský akt, Smlouva o Evropské unii, Amsterodamská smlouva, mezinárodní smlouvy, ústavní tradice členských zemí</a:t>
            </a:r>
          </a:p>
        </p:txBody>
      </p:sp>
    </p:spTree>
    <p:extLst>
      <p:ext uri="{BB962C8B-B14F-4D97-AF65-F5344CB8AC3E}">
        <p14:creationId xmlns:p14="http://schemas.microsoft.com/office/powerpoint/2010/main" val="162922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Komunitární právo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Sekundární právo (odvozené)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ařízení – závazná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měrnice – závazná v cíli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r</a:t>
            </a:r>
            <a:r>
              <a:rPr lang="cs-CZ" sz="2400" dirty="0" smtClean="0"/>
              <a:t>ozhodnutí – závazná pro vybrané státy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oporučení – nezávazná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tanoviska - nezávazná</a:t>
            </a:r>
          </a:p>
          <a:p>
            <a:pPr lvl="1"/>
            <a:endParaRPr lang="cs-CZ" sz="2400" b="1" dirty="0" smtClean="0"/>
          </a:p>
        </p:txBody>
      </p:sp>
      <p:pic>
        <p:nvPicPr>
          <p:cNvPr id="1026" name="Picture 2" descr="C:\Users\monika.brza\AppData\Local\Microsoft\Windows\Temporary Internet Files\Content.IE5\2B87PP4A\MC9000390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488" y="3733800"/>
            <a:ext cx="2146300" cy="198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08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Zásady Evropského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Princip přímého účinku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římá závaznost normy pro jedince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marL="514350" indent="-457200"/>
            <a:r>
              <a:rPr lang="cs-CZ" sz="2800" b="1" dirty="0" smtClean="0"/>
              <a:t>Princip nadřazenosti</a:t>
            </a:r>
          </a:p>
          <a:p>
            <a:pPr marL="914400" lvl="1" indent="-457200"/>
            <a:r>
              <a:rPr lang="cs-CZ" sz="2400" dirty="0" smtClean="0"/>
              <a:t>přednost unijního práva před právem národním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marL="514350" indent="-457200"/>
            <a:r>
              <a:rPr lang="cs-CZ" sz="2800" b="1" dirty="0" smtClean="0"/>
              <a:t>Princip subsidiarity</a:t>
            </a:r>
            <a:endParaRPr lang="cs-CZ" sz="2800" b="1" dirty="0"/>
          </a:p>
          <a:p>
            <a:pPr marL="514350" indent="-457200"/>
            <a:endParaRPr lang="cs-CZ" sz="2400" dirty="0" smtClean="0"/>
          </a:p>
          <a:p>
            <a:r>
              <a:rPr lang="cs-CZ" b="1" dirty="0" smtClean="0"/>
              <a:t>Přednost práva EU!!!</a:t>
            </a:r>
          </a:p>
        </p:txBody>
      </p:sp>
      <p:sp>
        <p:nvSpPr>
          <p:cNvPr id="5" name="Šipka doleva 4"/>
          <p:cNvSpPr/>
          <p:nvPr/>
        </p:nvSpPr>
        <p:spPr>
          <a:xfrm>
            <a:off x="6920127" y="554523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8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Národní a evropské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sz="2800" b="1" dirty="0"/>
              <a:t>E</a:t>
            </a:r>
            <a:r>
              <a:rPr lang="cs-CZ" sz="2800" b="1" dirty="0" smtClean="0"/>
              <a:t>vropské právo je upřednostněno před právem národním</a:t>
            </a:r>
          </a:p>
          <a:p>
            <a:endParaRPr lang="cs-CZ" sz="2400" dirty="0" smtClean="0"/>
          </a:p>
          <a:p>
            <a:pPr lvl="2"/>
            <a:r>
              <a:rPr lang="cs-CZ" dirty="0"/>
              <a:t>č</a:t>
            </a:r>
            <a:r>
              <a:rPr lang="cs-CZ" dirty="0" smtClean="0"/>
              <a:t>lenské státy musí implementovat (zařadit)evropské právo do národního právního systému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státní soudy jsou odpovědny za prosazování evropského práva – při odlišnosti právní normy se primárně využívají evropské normy</a:t>
            </a:r>
          </a:p>
          <a:p>
            <a:pPr lvl="2"/>
            <a:endParaRPr lang="cs-CZ" dirty="0"/>
          </a:p>
          <a:p>
            <a:pPr lvl="2"/>
            <a:endParaRPr lang="cs-CZ" dirty="0" smtClean="0"/>
          </a:p>
        </p:txBody>
      </p:sp>
      <p:pic>
        <p:nvPicPr>
          <p:cNvPr id="1026" name="Picture 2" descr="C:\Users\monika.brza\AppData\Local\Microsoft\Windows\Temporary Internet Files\Content.IE5\NHLN3W2N\MC9002958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29200"/>
            <a:ext cx="205221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30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Kodaňská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olitická a ekonomická kritéria, která musí každý stát od roku 1993 splnit před vstupem do unie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 smtClean="0"/>
              <a:t>Politická kritéria </a:t>
            </a:r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održování lidských práv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tabilita demokratických institucí</a:t>
            </a:r>
          </a:p>
          <a:p>
            <a:pPr lvl="1"/>
            <a:endParaRPr lang="cs-CZ" sz="2400" dirty="0"/>
          </a:p>
          <a:p>
            <a:r>
              <a:rPr lang="cs-CZ" sz="2400" b="1" dirty="0" smtClean="0"/>
              <a:t>Ekonomická kritéria</a:t>
            </a:r>
          </a:p>
          <a:p>
            <a:pPr lvl="1"/>
            <a:r>
              <a:rPr lang="cs-CZ" sz="2400" dirty="0"/>
              <a:t>f</a:t>
            </a:r>
            <a:r>
              <a:rPr lang="cs-CZ" sz="2400" dirty="0" smtClean="0"/>
              <a:t>ungování tržní ekonomiky</a:t>
            </a:r>
          </a:p>
          <a:p>
            <a:endParaRPr lang="cs-CZ" sz="2400" dirty="0" smtClean="0"/>
          </a:p>
          <a:p>
            <a:pPr lvl="1"/>
            <a:endParaRPr lang="cs-CZ" sz="2400" dirty="0" smtClean="0"/>
          </a:p>
        </p:txBody>
      </p:sp>
      <p:pic>
        <p:nvPicPr>
          <p:cNvPr id="2050" name="Picture 2" descr="C:\Users\monika.brza\AppData\Local\Microsoft\Windows\Temporary Internet Files\Content.IE5\MLVJZJVL\MC9000900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645024"/>
            <a:ext cx="2808163" cy="218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51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Vystoupení z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Stát může z EU oficiálně vystoupit</a:t>
            </a:r>
          </a:p>
          <a:p>
            <a:pPr marL="0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odmínky vystoupení upravuje </a:t>
            </a:r>
            <a:r>
              <a:rPr lang="cs-CZ" sz="2400" u="sng" dirty="0" smtClean="0"/>
              <a:t>Lisabonská smlouva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tát o vystoupení zažádá – Rada EU zahájí jednání o smlouvě o budoucích vztazích mezi EU a zemí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tát z EU oficiálně po uzavření dohody vystoupí</a:t>
            </a:r>
          </a:p>
          <a:p>
            <a:pPr lvl="1"/>
            <a:endParaRPr lang="cs-CZ" sz="2400" dirty="0" smtClean="0"/>
          </a:p>
        </p:txBody>
      </p:sp>
      <p:pic>
        <p:nvPicPr>
          <p:cNvPr id="3074" name="Picture 2" descr="C:\Users\monika.brza\AppData\Local\Microsoft\Windows\Temporary Internet Files\Content.IE5\MLVJZJVL\MC900411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638334"/>
            <a:ext cx="1141413" cy="264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28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Občané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658"/>
            <a:ext cx="8229600" cy="4840506"/>
          </a:xfrm>
        </p:spPr>
        <p:txBody>
          <a:bodyPr>
            <a:normAutofit/>
          </a:bodyPr>
          <a:lstStyle/>
          <a:p>
            <a:r>
              <a:rPr lang="cs-CZ" sz="2400" dirty="0"/>
              <a:t>o</a:t>
            </a:r>
            <a:r>
              <a:rPr lang="cs-CZ" sz="2400" dirty="0" smtClean="0"/>
              <a:t>bčan státu unie = občan EU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mlouva o EU zavedla „evropské občanství“</a:t>
            </a:r>
          </a:p>
          <a:p>
            <a:r>
              <a:rPr lang="cs-CZ" sz="2400" b="1" dirty="0"/>
              <a:t>o</a:t>
            </a:r>
            <a:r>
              <a:rPr lang="cs-CZ" sz="2400" b="1" dirty="0" smtClean="0"/>
              <a:t>bčanská práva </a:t>
            </a:r>
            <a:r>
              <a:rPr lang="cs-CZ" sz="2400" dirty="0" smtClean="0"/>
              <a:t>vyplývající z „evropského občanství“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olitický a sociální charakter – př. právo volně cestovat, právo na rovné zacházení v zaměstnání…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r>
              <a:rPr lang="cs-CZ" sz="2400" b="1" dirty="0"/>
              <a:t>p</a:t>
            </a:r>
            <a:r>
              <a:rPr lang="cs-CZ" sz="2400" b="1" dirty="0" smtClean="0"/>
              <a:t>olitická práva </a:t>
            </a:r>
            <a:r>
              <a:rPr lang="cs-CZ" sz="2400" dirty="0" smtClean="0"/>
              <a:t>vyplývající z „evropského občanství“</a:t>
            </a:r>
          </a:p>
          <a:p>
            <a:pPr lvl="1"/>
            <a:r>
              <a:rPr lang="cs-CZ" sz="2400" dirty="0"/>
              <a:t>a</a:t>
            </a:r>
            <a:r>
              <a:rPr lang="cs-CZ" sz="2400" dirty="0" smtClean="0"/>
              <a:t>ktivní a pasivní volební právo (př. volby do Evropského parlamentu)</a:t>
            </a:r>
          </a:p>
          <a:p>
            <a:pPr lvl="1"/>
            <a:r>
              <a:rPr lang="cs-CZ" sz="2400" dirty="0" smtClean="0"/>
              <a:t>„občanská iniciativa“</a:t>
            </a:r>
          </a:p>
        </p:txBody>
      </p:sp>
      <p:pic>
        <p:nvPicPr>
          <p:cNvPr id="4098" name="Picture 2" descr="C:\Users\monika.brza\AppData\Local\Microsoft\Windows\Temporary Internet Files\Content.IE5\2B87PP4A\MC9002344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53136"/>
            <a:ext cx="2197100" cy="198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68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Práva občanů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Listina základních práv a svobod EU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d roku 2009 je dokument součástí primárního práva EU</a:t>
            </a:r>
          </a:p>
          <a:p>
            <a:r>
              <a:rPr lang="cs-CZ" sz="2400" b="1" dirty="0" smtClean="0"/>
              <a:t>Evropský soudní dvůr</a:t>
            </a:r>
          </a:p>
          <a:p>
            <a:pPr lvl="1"/>
            <a:r>
              <a:rPr lang="cs-CZ" sz="2400" dirty="0"/>
              <a:t>ř</a:t>
            </a:r>
            <a:r>
              <a:rPr lang="cs-CZ" sz="2400" dirty="0" smtClean="0"/>
              <a:t>eší spory mezi orgány EU a jednotlivci, mezi členskými státy</a:t>
            </a:r>
          </a:p>
          <a:p>
            <a:r>
              <a:rPr lang="cs-CZ" sz="2400" b="1" dirty="0" smtClean="0"/>
              <a:t>Evropský ombudsman</a:t>
            </a:r>
          </a:p>
          <a:p>
            <a:r>
              <a:rPr lang="cs-CZ" sz="2400" b="1" dirty="0" smtClean="0"/>
              <a:t>Úmluva o ochraně lidských práv a svobod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ení součástí evropského práva</a:t>
            </a:r>
          </a:p>
          <a:p>
            <a:r>
              <a:rPr lang="cs-CZ" sz="2400" b="1" dirty="0" smtClean="0"/>
              <a:t>Evropský soud pro lidská práva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tojí mimo institucionální strukturu EU</a:t>
            </a:r>
          </a:p>
        </p:txBody>
      </p:sp>
      <p:pic>
        <p:nvPicPr>
          <p:cNvPr id="5122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05064"/>
            <a:ext cx="1814512" cy="152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550</Words>
  <Application>Microsoft Office PowerPoint</Application>
  <PresentationFormat>Předvádění na obrazovce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DUM 6</vt:lpstr>
      <vt:lpstr>Komunitární právo 1</vt:lpstr>
      <vt:lpstr>Komunitární právo 2</vt:lpstr>
      <vt:lpstr>Zásady Evropského práva</vt:lpstr>
      <vt:lpstr>Národní a evropské právo</vt:lpstr>
      <vt:lpstr>Kodaňská kritéria</vt:lpstr>
      <vt:lpstr>Vystoupení z EU</vt:lpstr>
      <vt:lpstr>Občané EU</vt:lpstr>
      <vt:lpstr>Práva občanů EU</vt:lpstr>
      <vt:lpstr>ČR a EU</vt:lpstr>
      <vt:lpstr>ČR a EU</vt:lpstr>
      <vt:lpstr>ČR a EU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6</dc:title>
  <dc:creator>Administrator</dc:creator>
  <cp:lastModifiedBy>Administrator</cp:lastModifiedBy>
  <cp:revision>47</cp:revision>
  <dcterms:created xsi:type="dcterms:W3CDTF">2013-01-14T16:55:44Z</dcterms:created>
  <dcterms:modified xsi:type="dcterms:W3CDTF">2013-05-14T10:42:16Z</dcterms:modified>
</cp:coreProperties>
</file>