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476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6AB3D-302A-408F-9A0B-95556CABD7E9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61417-234A-4BA0-9F16-BA27C9121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063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62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758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48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77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85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613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05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52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71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08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95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30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81172" y="66143"/>
            <a:ext cx="2029639" cy="1577523"/>
          </a:xfrm>
        </p:spPr>
        <p:txBody>
          <a:bodyPr>
            <a:normAutofit/>
          </a:bodyPr>
          <a:lstStyle/>
          <a:p>
            <a:r>
              <a:rPr lang="cs-CZ" sz="1300" dirty="0" smtClean="0"/>
              <a:t>VY_32_INOVACE_29-03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65000"/>
                  </a:schemeClr>
                </a:solidFill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717032"/>
            <a:ext cx="6400800" cy="108012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</a:rPr>
              <a:t>Politika EU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C:\Users\monika.brza\AppData\Local\Microsoft\Windows\Temporary Internet Files\Content.IE5\RDH3801Y\MP90036267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854905"/>
            <a:ext cx="3657600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236296" y="722901"/>
            <a:ext cx="1048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90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Další oblasti politiky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Spolupráce států v oblasti justice a vnitřních vě</a:t>
            </a:r>
            <a:r>
              <a:rPr lang="cs-CZ" sz="2400" b="1" dirty="0" smtClean="0"/>
              <a:t>cí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ropojování policejních sil v 70.letech</a:t>
            </a:r>
          </a:p>
          <a:p>
            <a:pPr marL="914400" lvl="2" indent="0">
              <a:buNone/>
            </a:pPr>
            <a:endParaRPr lang="cs-CZ" dirty="0" smtClean="0"/>
          </a:p>
          <a:p>
            <a:r>
              <a:rPr lang="cs-CZ" sz="2400" b="1" dirty="0" smtClean="0"/>
              <a:t>„</a:t>
            </a:r>
            <a:r>
              <a:rPr lang="cs-CZ" sz="2800" b="1" dirty="0" smtClean="0"/>
              <a:t>schengenský systém“</a:t>
            </a:r>
          </a:p>
          <a:p>
            <a:pPr lvl="2"/>
            <a:r>
              <a:rPr lang="cs-CZ" dirty="0"/>
              <a:t>s</a:t>
            </a:r>
            <a:r>
              <a:rPr lang="cs-CZ" dirty="0" smtClean="0"/>
              <a:t>ystém dohod, které umožňují volný pohyb osob v rámci Unie</a:t>
            </a:r>
          </a:p>
          <a:p>
            <a:pPr lvl="2"/>
            <a:r>
              <a:rPr lang="cs-CZ" dirty="0" smtClean="0"/>
              <a:t>spolupráce v otázce trestněprávní</a:t>
            </a:r>
          </a:p>
          <a:p>
            <a:pPr lvl="2"/>
            <a:r>
              <a:rPr lang="cs-CZ" dirty="0"/>
              <a:t>ú</a:t>
            </a:r>
            <a:r>
              <a:rPr lang="cs-CZ" dirty="0" smtClean="0"/>
              <a:t>prava vízové problematiky</a:t>
            </a:r>
          </a:p>
        </p:txBody>
      </p:sp>
      <p:pic>
        <p:nvPicPr>
          <p:cNvPr id="2050" name="Picture 2" descr="C:\Program Files\Microsoft Office\MEDIA\CAGCAT10\j029755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175" y="3989388"/>
            <a:ext cx="1195388" cy="182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68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Mgr. Monika </a:t>
            </a:r>
            <a:r>
              <a:rPr lang="cs-CZ" dirty="0" err="1" smtClean="0">
                <a:solidFill>
                  <a:schemeClr val="tx1"/>
                </a:solidFill>
              </a:rPr>
              <a:t>Brzá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Zdroj obrazového materiálu: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KLIPARTY MS OFFICE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Veselý obličej 3"/>
          <p:cNvSpPr/>
          <p:nvPr/>
        </p:nvSpPr>
        <p:spPr>
          <a:xfrm>
            <a:off x="4095475" y="1085350"/>
            <a:ext cx="914400" cy="914400"/>
          </a:xfrm>
          <a:prstGeom prst="smileyFace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  <a:reflection blurRad="6350" stA="50000" endA="300" endPos="90000" dist="508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53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Oblasti působnosti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u="sng" dirty="0" smtClean="0"/>
              <a:t>Politiky unie</a:t>
            </a:r>
          </a:p>
          <a:p>
            <a:pPr lvl="2"/>
            <a:r>
              <a:rPr lang="cs-CZ" dirty="0"/>
              <a:t>o</a:t>
            </a:r>
            <a:r>
              <a:rPr lang="cs-CZ" dirty="0" smtClean="0"/>
              <a:t>blasti činnosti unie</a:t>
            </a:r>
          </a:p>
          <a:p>
            <a:pPr lvl="2"/>
            <a:r>
              <a:rPr lang="cs-CZ" dirty="0"/>
              <a:t>d</a:t>
            </a:r>
            <a:r>
              <a:rPr lang="cs-CZ" dirty="0" smtClean="0"/>
              <a:t>ělení podle resortu, kterých se týkají (doprava…), nebo podle toho, jak v nich rozhoduje Rada</a:t>
            </a:r>
          </a:p>
          <a:p>
            <a:pPr marL="914400" lvl="2" indent="0">
              <a:buNone/>
            </a:pPr>
            <a:endParaRPr lang="cs-CZ" dirty="0" smtClean="0"/>
          </a:p>
          <a:p>
            <a:r>
              <a:rPr lang="cs-CZ" sz="2800" b="1" dirty="0" smtClean="0"/>
              <a:t>Mezivládní charakter</a:t>
            </a:r>
            <a:r>
              <a:rPr lang="cs-CZ" sz="2800" dirty="0" smtClean="0"/>
              <a:t> </a:t>
            </a:r>
            <a:r>
              <a:rPr lang="cs-CZ" sz="2400" dirty="0" smtClean="0"/>
              <a:t>– kompetence členských států</a:t>
            </a:r>
            <a:endParaRPr lang="cs-CZ" sz="2400" dirty="0"/>
          </a:p>
          <a:p>
            <a:r>
              <a:rPr lang="cs-CZ" sz="2800" b="1" dirty="0" smtClean="0"/>
              <a:t>Nadnárodní charakter </a:t>
            </a:r>
            <a:r>
              <a:rPr lang="cs-CZ" sz="2800" dirty="0" smtClean="0"/>
              <a:t>– </a:t>
            </a:r>
            <a:r>
              <a:rPr lang="cs-CZ" sz="2400" dirty="0" smtClean="0"/>
              <a:t>výkon politiky má v kompetenci EU</a:t>
            </a:r>
          </a:p>
          <a:p>
            <a:endParaRPr lang="cs-CZ" sz="2800" dirty="0"/>
          </a:p>
          <a:p>
            <a:pPr marL="0" indent="0">
              <a:buNone/>
            </a:pPr>
            <a:endParaRPr lang="cs-CZ" sz="2400" dirty="0" smtClean="0"/>
          </a:p>
          <a:p>
            <a:pPr marL="1828800" lvl="4" indent="0">
              <a:buNone/>
            </a:pPr>
            <a:endParaRPr lang="cs-CZ" sz="1200" dirty="0" smtClean="0"/>
          </a:p>
          <a:p>
            <a:pPr lvl="4"/>
            <a:endParaRPr lang="cs-CZ" dirty="0" smtClean="0"/>
          </a:p>
          <a:p>
            <a:pPr lvl="2"/>
            <a:endParaRPr lang="cs-CZ" sz="2000" dirty="0"/>
          </a:p>
          <a:p>
            <a:endParaRPr lang="cs-CZ" sz="2400" dirty="0"/>
          </a:p>
        </p:txBody>
      </p:sp>
      <p:pic>
        <p:nvPicPr>
          <p:cNvPr id="1026" name="Picture 2" descr="C:\Users\monika.brza\AppData\Local\Microsoft\Windows\Temporary Internet Files\Content.IE5\ELV6NX1Q\MC9004404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788" y="4725144"/>
            <a:ext cx="136842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563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sz="4000" dirty="0" smtClean="0"/>
              <a:t>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Podle Lisabonské smlouvy</a:t>
            </a:r>
          </a:p>
          <a:p>
            <a:pPr marL="0" indent="0">
              <a:buNone/>
            </a:pPr>
            <a:endParaRPr lang="cs-CZ" sz="2800" dirty="0" smtClean="0"/>
          </a:p>
          <a:p>
            <a:pPr lvl="1"/>
            <a:r>
              <a:rPr lang="cs-CZ" b="1" dirty="0" smtClean="0"/>
              <a:t>Výlučné pravomoci Unie </a:t>
            </a:r>
            <a:r>
              <a:rPr lang="cs-CZ" sz="2400" dirty="0" smtClean="0"/>
              <a:t>( obchodní, měnová, celní politika). Rozhodování jménem všech členských států.</a:t>
            </a:r>
          </a:p>
          <a:p>
            <a:pPr lvl="1"/>
            <a:r>
              <a:rPr lang="cs-CZ" b="1" dirty="0" smtClean="0"/>
              <a:t>Sdílené pravomoci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sz="2400" dirty="0" smtClean="0"/>
              <a:t>zemědělská, energetická, sociální politika). Státy mohou přijímat rozhodnutí v oblastech, kde nemá pravomoc EU.</a:t>
            </a:r>
          </a:p>
          <a:p>
            <a:pPr lvl="1"/>
            <a:r>
              <a:rPr lang="cs-CZ" b="1" dirty="0" smtClean="0"/>
              <a:t>Koordinační pravomoci </a:t>
            </a:r>
            <a:r>
              <a:rPr lang="cs-CZ" sz="2400" dirty="0" smtClean="0"/>
              <a:t>(cestovní ruch, kultura, vzdělávání). Přednostně rozhodují členské státy.</a:t>
            </a:r>
          </a:p>
          <a:p>
            <a:pPr lvl="4"/>
            <a:endParaRPr lang="cs-CZ" sz="2800" dirty="0" smtClean="0"/>
          </a:p>
          <a:p>
            <a:pPr lvl="4"/>
            <a:endParaRPr lang="cs-CZ" sz="2400" dirty="0"/>
          </a:p>
        </p:txBody>
      </p:sp>
      <p:pic>
        <p:nvPicPr>
          <p:cNvPr id="2050" name="Picture 2" descr="C:\Users\monika.brza\AppData\Local\Microsoft\Windows\Temporary Internet Files\Content.IE5\TEF2BNCK\MC9002821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550" y="4875213"/>
            <a:ext cx="514350" cy="90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087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Legislativní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Procedura spolurozhodování </a:t>
            </a:r>
            <a:r>
              <a:rPr lang="cs-CZ" sz="2800" dirty="0" smtClean="0"/>
              <a:t>(Lisabonská smlouva)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i="1" dirty="0" smtClean="0"/>
              <a:t>Evropská Komise </a:t>
            </a:r>
            <a:r>
              <a:rPr lang="cs-CZ" sz="2800" dirty="0" smtClean="0"/>
              <a:t>(kolegium komisařů) </a:t>
            </a:r>
          </a:p>
          <a:p>
            <a:pPr lvl="1"/>
            <a:r>
              <a:rPr lang="cs-CZ" sz="2400" dirty="0" smtClean="0"/>
              <a:t>předloží návrh Parlamentu EU a Radě EU  </a:t>
            </a:r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arlament přijme stanovisko (hlasy většiny poslanců) </a:t>
            </a:r>
          </a:p>
          <a:p>
            <a:pPr lvl="1"/>
            <a:r>
              <a:rPr lang="cs-CZ" sz="2400" dirty="0" smtClean="0"/>
              <a:t>hlasuje Rada o stanovisku Parlamentu (kvalifikovanou většinou). </a:t>
            </a:r>
          </a:p>
          <a:p>
            <a:pPr lvl="1"/>
            <a:r>
              <a:rPr lang="cs-CZ" sz="2400" dirty="0" smtClean="0"/>
              <a:t>Neshodnou-li se, svolává se dohadovací výbor. Dojde-li k odstranění všech sporným míst, je legislativní akt přijat.</a:t>
            </a:r>
          </a:p>
          <a:p>
            <a:endParaRPr lang="cs-CZ" sz="2800" u="sng" dirty="0"/>
          </a:p>
          <a:p>
            <a:endParaRPr lang="cs-CZ" sz="2400" u="sng" dirty="0" smtClean="0"/>
          </a:p>
        </p:txBody>
      </p:sp>
    </p:spTree>
    <p:extLst>
      <p:ext uri="{BB962C8B-B14F-4D97-AF65-F5344CB8AC3E}">
        <p14:creationId xmlns:p14="http://schemas.microsoft.com/office/powerpoint/2010/main" val="268948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cs-CZ" sz="4500" dirty="0" smtClean="0"/>
              <a:t> </a:t>
            </a:r>
            <a:r>
              <a:rPr lang="cs-CZ" sz="4500" b="1" dirty="0" smtClean="0"/>
              <a:t>Příjmy</a:t>
            </a:r>
            <a:r>
              <a:rPr lang="cs-CZ" sz="4500" dirty="0" smtClean="0"/>
              <a:t> </a:t>
            </a:r>
          </a:p>
          <a:p>
            <a:pPr lvl="3"/>
            <a:r>
              <a:rPr lang="cs-CZ" sz="3800" dirty="0" smtClean="0"/>
              <a:t>vlastní výnosy EU (poplatky za dovoz zemědělských výrobků, obchod se zeměmi mimo unii)</a:t>
            </a:r>
          </a:p>
          <a:p>
            <a:pPr lvl="3"/>
            <a:r>
              <a:rPr lang="cs-CZ" sz="3800" dirty="0" smtClean="0"/>
              <a:t>část DPH</a:t>
            </a:r>
          </a:p>
          <a:p>
            <a:pPr lvl="3"/>
            <a:r>
              <a:rPr lang="cs-CZ" sz="3800" dirty="0"/>
              <a:t>p</a:t>
            </a:r>
            <a:r>
              <a:rPr lang="cs-CZ" sz="3800" dirty="0" smtClean="0"/>
              <a:t>říspěvek  z HDP členských zemí</a:t>
            </a:r>
          </a:p>
          <a:p>
            <a:r>
              <a:rPr lang="cs-CZ" sz="4500" b="1" dirty="0" smtClean="0"/>
              <a:t>Výdaje </a:t>
            </a:r>
            <a:endParaRPr lang="cs-CZ" sz="4500" dirty="0" smtClean="0"/>
          </a:p>
          <a:p>
            <a:pPr lvl="3"/>
            <a:r>
              <a:rPr lang="cs-CZ" sz="3800" dirty="0"/>
              <a:t>f</a:t>
            </a:r>
            <a:r>
              <a:rPr lang="cs-CZ" sz="3800" dirty="0" smtClean="0"/>
              <a:t>inancování regionální a zemědělské politiky </a:t>
            </a:r>
          </a:p>
          <a:p>
            <a:pPr lvl="3"/>
            <a:r>
              <a:rPr lang="cs-CZ" sz="3800" dirty="0"/>
              <a:t>c</a:t>
            </a:r>
            <a:r>
              <a:rPr lang="cs-CZ" sz="3800" dirty="0" smtClean="0"/>
              <a:t>ca 45% rozpočtu – pomoc slabším regionům, zemědělcům</a:t>
            </a:r>
          </a:p>
          <a:p>
            <a:pPr lvl="3"/>
            <a:r>
              <a:rPr lang="cs-CZ" sz="3800" dirty="0"/>
              <a:t>p</a:t>
            </a:r>
            <a:r>
              <a:rPr lang="cs-CZ" sz="3800" dirty="0" smtClean="0"/>
              <a:t>omoc kandidátským zemím, rozvojová pomoc (5%)</a:t>
            </a:r>
          </a:p>
          <a:p>
            <a:pPr lvl="3"/>
            <a:r>
              <a:rPr lang="cs-CZ" sz="3800" dirty="0"/>
              <a:t>o</a:t>
            </a:r>
            <a:r>
              <a:rPr lang="cs-CZ" sz="3800" dirty="0" smtClean="0"/>
              <a:t>blast bezpečnosti (1%), administrativní náklady (5%)</a:t>
            </a:r>
          </a:p>
          <a:p>
            <a:pPr lvl="3"/>
            <a:endParaRPr lang="cs-CZ" sz="2400" dirty="0" smtClean="0"/>
          </a:p>
          <a:p>
            <a:pPr lvl="3"/>
            <a:endParaRPr lang="cs-CZ" sz="2400" b="1" dirty="0" smtClean="0"/>
          </a:p>
          <a:p>
            <a:pPr lvl="5"/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08930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Politiky EU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 smtClean="0"/>
              <a:t>Budování jednotného trhu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dstranění obchodních překážek mezi členskými státy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olný pohyb osob, zboží, kapitálu, služeb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r>
              <a:rPr lang="cs-CZ" sz="2800" b="1" dirty="0"/>
              <a:t>V</a:t>
            </a:r>
            <a:r>
              <a:rPr lang="cs-CZ" sz="2800" b="1" dirty="0" smtClean="0"/>
              <a:t>ytvoření hospodářské unie a měnové unie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avedení společné měny – euro (1999)</a:t>
            </a:r>
            <a:endParaRPr lang="cs-CZ" sz="2400" dirty="0" smtClean="0"/>
          </a:p>
          <a:p>
            <a:endParaRPr lang="cs-CZ" dirty="0"/>
          </a:p>
          <a:p>
            <a:r>
              <a:rPr lang="cs-CZ" dirty="0" smtClean="0"/>
              <a:t>Cíle hospodářské i politické.</a:t>
            </a:r>
          </a:p>
          <a:p>
            <a:endParaRPr lang="cs-CZ" sz="2400" dirty="0" smtClean="0"/>
          </a:p>
        </p:txBody>
      </p:sp>
      <p:sp>
        <p:nvSpPr>
          <p:cNvPr id="4" name="Veselý obličej 3"/>
          <p:cNvSpPr/>
          <p:nvPr/>
        </p:nvSpPr>
        <p:spPr>
          <a:xfrm>
            <a:off x="6228184" y="4941168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51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Politiky EU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36729"/>
            <a:ext cx="8291264" cy="4289434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Nadnárodní charakter</a:t>
            </a:r>
          </a:p>
          <a:p>
            <a:pPr lvl="2"/>
            <a:r>
              <a:rPr lang="cs-CZ" sz="2800" dirty="0"/>
              <a:t>r</a:t>
            </a:r>
            <a:r>
              <a:rPr lang="cs-CZ" sz="2800" dirty="0" smtClean="0"/>
              <a:t>egionální politika, sociální politika </a:t>
            </a:r>
          </a:p>
          <a:p>
            <a:pPr lvl="2"/>
            <a:r>
              <a:rPr lang="cs-CZ" sz="2800" dirty="0" smtClean="0"/>
              <a:t>dopravní politika, energetická politika</a:t>
            </a:r>
          </a:p>
          <a:p>
            <a:pPr lvl="2"/>
            <a:r>
              <a:rPr lang="cs-CZ" sz="2800" dirty="0" smtClean="0"/>
              <a:t> politika životního prostředí</a:t>
            </a:r>
          </a:p>
          <a:p>
            <a:pPr marL="914400" lvl="2" indent="0">
              <a:buNone/>
            </a:pPr>
            <a:endParaRPr lang="cs-CZ" sz="2800" dirty="0" smtClean="0"/>
          </a:p>
          <a:p>
            <a:r>
              <a:rPr lang="cs-CZ" sz="2800" b="1" dirty="0" smtClean="0"/>
              <a:t>Mezivládní princip</a:t>
            </a:r>
          </a:p>
          <a:p>
            <a:pPr lvl="2"/>
            <a:r>
              <a:rPr lang="cs-CZ" sz="2800" dirty="0"/>
              <a:t>z</a:t>
            </a:r>
            <a:r>
              <a:rPr lang="cs-CZ" sz="2800" dirty="0" smtClean="0"/>
              <a:t>ahraniční a bezpečnostní politika </a:t>
            </a:r>
          </a:p>
          <a:p>
            <a:pPr lvl="2"/>
            <a:r>
              <a:rPr lang="cs-CZ" sz="2800" dirty="0" smtClean="0"/>
              <a:t>justice, policejní spolupráce</a:t>
            </a:r>
          </a:p>
          <a:p>
            <a:pPr lvl="2"/>
            <a:endParaRPr lang="cs-CZ" dirty="0" smtClean="0"/>
          </a:p>
          <a:p>
            <a:endParaRPr lang="cs-CZ" sz="2400" dirty="0" smtClean="0"/>
          </a:p>
        </p:txBody>
      </p:sp>
      <p:pic>
        <p:nvPicPr>
          <p:cNvPr id="5124" name="Picture 4" descr="C:\Users\monika.brza\AppData\Local\Microsoft\Windows\Temporary Internet Files\Content.IE5\OBH6VSSF\MC90043757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138" y="3781425"/>
            <a:ext cx="193675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28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Strukturální fondy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Společná zemědělská politika</a:t>
            </a:r>
          </a:p>
          <a:p>
            <a:pPr lvl="2"/>
            <a:r>
              <a:rPr lang="cs-CZ" dirty="0"/>
              <a:t>n</a:t>
            </a:r>
            <a:r>
              <a:rPr lang="cs-CZ" dirty="0" smtClean="0"/>
              <a:t>ejnákladnější oblast</a:t>
            </a:r>
          </a:p>
          <a:p>
            <a:pPr marL="914400" lvl="2" indent="0">
              <a:buNone/>
            </a:pPr>
            <a:endParaRPr lang="cs-CZ" dirty="0"/>
          </a:p>
          <a:p>
            <a:r>
              <a:rPr lang="cs-CZ" sz="2800" b="1" dirty="0" smtClean="0"/>
              <a:t>Regionální politika</a:t>
            </a:r>
          </a:p>
          <a:p>
            <a:pPr lvl="2"/>
            <a:r>
              <a:rPr lang="cs-CZ" sz="2800" dirty="0" smtClean="0"/>
              <a:t>Cíl</a:t>
            </a:r>
            <a:r>
              <a:rPr lang="cs-CZ" dirty="0" smtClean="0"/>
              <a:t>: srovnání životní úrovně mezi jednotlivými regiony</a:t>
            </a:r>
          </a:p>
          <a:p>
            <a:pPr lvl="2"/>
            <a:r>
              <a:rPr lang="cs-CZ" dirty="0" smtClean="0"/>
              <a:t>princip solidarity</a:t>
            </a:r>
          </a:p>
          <a:p>
            <a:pPr lvl="2"/>
            <a:r>
              <a:rPr lang="cs-CZ" b="1" dirty="0" smtClean="0"/>
              <a:t>„strukturální fondy“ </a:t>
            </a:r>
            <a:r>
              <a:rPr lang="cs-CZ" dirty="0" smtClean="0"/>
              <a:t>(fondy ke snížení sociálních a ekonomických rozdílů mezi státy a regiony) – slabší regiony mohou čerpat dotace na podporu dopravy, výzkumu, zvýšení zaměstnanosti…</a:t>
            </a:r>
          </a:p>
        </p:txBody>
      </p:sp>
      <p:pic>
        <p:nvPicPr>
          <p:cNvPr id="1026" name="Picture 2" descr="C:\Program Files\Microsoft Office\MEDIA\CAGCAT10\j023331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587500"/>
            <a:ext cx="2025030" cy="184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68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Další oblasti politiky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Oblast sociální po</a:t>
            </a:r>
            <a:r>
              <a:rPr lang="cs-CZ" sz="2400" b="1" dirty="0" smtClean="0"/>
              <a:t>litiky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 smtClean="0"/>
          </a:p>
          <a:p>
            <a:pPr lvl="2"/>
            <a:r>
              <a:rPr lang="cs-CZ" dirty="0" smtClean="0"/>
              <a:t>Cíl: podpora obecných principů – zaměstnanost, důraz na vzdělávání, rovné postavení žen a mužů</a:t>
            </a:r>
          </a:p>
          <a:p>
            <a:pPr marL="914400" lvl="2" indent="0">
              <a:buNone/>
            </a:pPr>
            <a:endParaRPr lang="cs-CZ" dirty="0"/>
          </a:p>
          <a:p>
            <a:r>
              <a:rPr lang="cs-CZ" sz="2800" b="1" dirty="0" smtClean="0"/>
              <a:t>Společná zahraniční a bezpečnostní politika (SZBP)</a:t>
            </a:r>
          </a:p>
          <a:p>
            <a:pPr lvl="2"/>
            <a:r>
              <a:rPr lang="cs-CZ" dirty="0"/>
              <a:t>s</a:t>
            </a:r>
            <a:r>
              <a:rPr lang="cs-CZ" dirty="0" smtClean="0"/>
              <a:t>píše v kompetenci členských států</a:t>
            </a:r>
          </a:p>
          <a:p>
            <a:pPr lvl="2"/>
            <a:r>
              <a:rPr lang="cs-CZ" dirty="0" smtClean="0"/>
              <a:t>Cíl: udržování míru a bezpečnosti </a:t>
            </a:r>
          </a:p>
          <a:p>
            <a:pPr lvl="2"/>
            <a:r>
              <a:rPr lang="cs-CZ" dirty="0"/>
              <a:t>h</a:t>
            </a:r>
            <a:r>
              <a:rPr lang="cs-CZ" dirty="0" smtClean="0"/>
              <a:t>umanitární a rozvojová pomoc</a:t>
            </a:r>
          </a:p>
          <a:p>
            <a:pPr marL="914400" lvl="2" indent="0">
              <a:buNone/>
            </a:pPr>
            <a:endParaRPr lang="cs-CZ" b="1" dirty="0" smtClean="0"/>
          </a:p>
        </p:txBody>
      </p:sp>
      <p:pic>
        <p:nvPicPr>
          <p:cNvPr id="3074" name="Picture 2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0" y="1317625"/>
            <a:ext cx="1830388" cy="1535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441</Words>
  <Application>Microsoft Office PowerPoint</Application>
  <PresentationFormat>Předvádění na obrazovce (4:3)</PresentationFormat>
  <Paragraphs>89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VY_32_INOVACE_29-03 </vt:lpstr>
      <vt:lpstr>Oblasti působnosti </vt:lpstr>
      <vt:lpstr>Pravomoci</vt:lpstr>
      <vt:lpstr>Legislativní proces</vt:lpstr>
      <vt:lpstr>Rozpočet</vt:lpstr>
      <vt:lpstr>Politiky EU 1</vt:lpstr>
      <vt:lpstr>Politiky EU 2</vt:lpstr>
      <vt:lpstr>Strukturální fondy</vt:lpstr>
      <vt:lpstr>Další oblasti politiky EU</vt:lpstr>
      <vt:lpstr>Další oblasti politiky EU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 6</dc:title>
  <dc:creator>Administrator</dc:creator>
  <cp:lastModifiedBy>Administrator</cp:lastModifiedBy>
  <cp:revision>64</cp:revision>
  <dcterms:created xsi:type="dcterms:W3CDTF">2013-01-14T16:55:44Z</dcterms:created>
  <dcterms:modified xsi:type="dcterms:W3CDTF">2013-05-14T10:40:43Z</dcterms:modified>
</cp:coreProperties>
</file>