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6AB3D-302A-408F-9A0B-95556CABD7E9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61417-234A-4BA0-9F16-BA27C9121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6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2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20272" y="16619"/>
            <a:ext cx="1939752" cy="1515900"/>
          </a:xfrm>
        </p:spPr>
        <p:txBody>
          <a:bodyPr>
            <a:normAutofit/>
          </a:bodyPr>
          <a:lstStyle/>
          <a:p>
            <a:r>
              <a:rPr lang="cs-CZ" sz="1300" dirty="0" smtClean="0"/>
              <a:t>VY_32_INOVACE_29-02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Vývoj EU ve 20.století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RDH3801Y\MP90036267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54905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90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321" y="14112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Evropská komise</a:t>
            </a:r>
          </a:p>
          <a:p>
            <a:pPr lvl="2"/>
            <a:r>
              <a:rPr lang="cs-CZ" dirty="0"/>
              <a:t>m</a:t>
            </a:r>
            <a:r>
              <a:rPr lang="cs-CZ" dirty="0" smtClean="0"/>
              <a:t>á právo navrhovat evropskou legislativu</a:t>
            </a:r>
          </a:p>
          <a:p>
            <a:endParaRPr lang="cs-CZ" sz="2400" b="1" dirty="0"/>
          </a:p>
          <a:p>
            <a:r>
              <a:rPr lang="cs-CZ" sz="2800" b="1" dirty="0" smtClean="0"/>
              <a:t>Evropský parlament</a:t>
            </a:r>
          </a:p>
          <a:p>
            <a:pPr lvl="2"/>
            <a:r>
              <a:rPr lang="cs-CZ" dirty="0" smtClean="0"/>
              <a:t>přijímá evropskou legislativu</a:t>
            </a:r>
          </a:p>
          <a:p>
            <a:pPr lvl="2"/>
            <a:r>
              <a:rPr lang="cs-CZ" dirty="0" smtClean="0"/>
              <a:t>přímá volba europoslanců (5 let)</a:t>
            </a:r>
          </a:p>
          <a:p>
            <a:pPr marL="1257300" lvl="3" indent="0">
              <a:buNone/>
            </a:pPr>
            <a:endParaRPr lang="cs-CZ" sz="12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Princip vyváženosti mezi nadnárodním a mezivládním přístupem!!!</a:t>
            </a:r>
          </a:p>
        </p:txBody>
      </p:sp>
      <p:pic>
        <p:nvPicPr>
          <p:cNvPr id="2051" name="Picture 3" descr="C:\Users\monika.brza\AppData\Local\Microsoft\Windows\Temporary Internet Files\Content.IE5\OBH6VSSF\MC9004157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20889"/>
            <a:ext cx="323865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0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Poradní a kontrolní orgány</a:t>
            </a:r>
          </a:p>
          <a:p>
            <a:pPr marL="0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Výbor regionů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 smtClean="0"/>
              <a:t>Hospodářský a sociální výbor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 smtClean="0"/>
              <a:t>Evropský soudní dvůr (kontrolní orgán)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 smtClean="0"/>
              <a:t>Účetní dvůr (kontrolní orgán)</a:t>
            </a:r>
          </a:p>
        </p:txBody>
      </p:sp>
      <p:pic>
        <p:nvPicPr>
          <p:cNvPr id="4098" name="Picture 2" descr="C:\Users\monika.brza\AppData\Local\Microsoft\Windows\Temporary Internet Files\Content.IE5\8N4K4EJH\MC9004343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2597150"/>
            <a:ext cx="1885950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00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Kritéria konvergence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Smlouva o EU je platná od 1. 11.  1993</a:t>
            </a:r>
          </a:p>
          <a:p>
            <a:pPr marL="0" indent="0">
              <a:buNone/>
            </a:pPr>
            <a:endParaRPr lang="cs-CZ" sz="2800" dirty="0" smtClean="0"/>
          </a:p>
          <a:p>
            <a:pPr lvl="2"/>
            <a:r>
              <a:rPr lang="cs-CZ" dirty="0" smtClean="0"/>
              <a:t>Je zavedeno „evropské občanství“ </a:t>
            </a:r>
          </a:p>
          <a:p>
            <a:pPr marL="914400" lvl="2" indent="0">
              <a:buNone/>
            </a:pPr>
            <a:endParaRPr lang="cs-CZ" dirty="0" smtClean="0"/>
          </a:p>
          <a:p>
            <a:pPr lvl="2"/>
            <a:r>
              <a:rPr lang="cs-CZ" dirty="0" smtClean="0"/>
              <a:t>Přináší </a:t>
            </a:r>
            <a:r>
              <a:rPr lang="cs-CZ" b="1" dirty="0" smtClean="0"/>
              <a:t>„kritéria konvergence“ </a:t>
            </a:r>
            <a:r>
              <a:rPr lang="cs-CZ" dirty="0" smtClean="0"/>
              <a:t>– ekonomické sblížení</a:t>
            </a:r>
          </a:p>
          <a:p>
            <a:pPr marL="1828800" lvl="3" indent="-457200">
              <a:buAutoNum type="arabicPeriod"/>
            </a:pPr>
            <a:r>
              <a:rPr lang="cs-CZ" sz="2400" dirty="0"/>
              <a:t>S</a:t>
            </a:r>
            <a:r>
              <a:rPr lang="cs-CZ" sz="2400" dirty="0" smtClean="0"/>
              <a:t>tabilita cen – inflace nesmí přesahovat výsledky tří nejlepších členů o více než 1,5 procenta.</a:t>
            </a:r>
          </a:p>
          <a:p>
            <a:pPr marL="1828800" lvl="3" indent="-457200">
              <a:buAutoNum type="arabicPeriod"/>
            </a:pPr>
            <a:r>
              <a:rPr lang="cs-CZ" sz="2400" dirty="0" smtClean="0"/>
              <a:t>Schodek rozpočtu nepřekračující 3% HDP.</a:t>
            </a:r>
          </a:p>
          <a:p>
            <a:pPr marL="1828800" lvl="3" indent="-457200">
              <a:buAutoNum type="arabicPeriod"/>
            </a:pPr>
            <a:r>
              <a:rPr lang="cs-CZ" sz="2400" dirty="0" smtClean="0"/>
              <a:t>Státní dluh snížený pod 60% HDP.</a:t>
            </a:r>
          </a:p>
          <a:p>
            <a:pPr marL="1828800" lvl="4" indent="0">
              <a:buNone/>
            </a:pPr>
            <a:endParaRPr lang="cs-CZ" sz="1200" dirty="0" smtClean="0"/>
          </a:p>
          <a:p>
            <a:pPr lvl="4"/>
            <a:endParaRPr lang="cs-CZ" dirty="0" smtClean="0"/>
          </a:p>
          <a:p>
            <a:pPr lvl="2"/>
            <a:endParaRPr lang="cs-CZ" sz="2000" dirty="0"/>
          </a:p>
          <a:p>
            <a:endParaRPr lang="cs-CZ" sz="2400" dirty="0"/>
          </a:p>
        </p:txBody>
      </p:sp>
      <p:pic>
        <p:nvPicPr>
          <p:cNvPr id="1026" name="Picture 2" descr="C:\Users\monika.brza\AppData\Local\Microsoft\Windows\Temporary Internet Files\Content.IE5\NHLN3W2N\MC90044132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1988840"/>
            <a:ext cx="2743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63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Pilíře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Smlouva o EU přináší dělení do tří pilířů</a:t>
            </a:r>
          </a:p>
          <a:p>
            <a:pPr lvl="2"/>
            <a:r>
              <a:rPr lang="cs-CZ" dirty="0"/>
              <a:t>„Maastrichtský chrám</a:t>
            </a:r>
            <a:r>
              <a:rPr lang="cs-CZ" dirty="0" smtClean="0"/>
              <a:t>“</a:t>
            </a:r>
            <a:endParaRPr lang="cs-CZ" sz="2400" dirty="0"/>
          </a:p>
          <a:p>
            <a:r>
              <a:rPr lang="cs-CZ" sz="2400" b="1" dirty="0" smtClean="0"/>
              <a:t>První pilíř: </a:t>
            </a:r>
            <a:r>
              <a:rPr lang="cs-CZ" sz="2400" dirty="0" smtClean="0"/>
              <a:t>Rada </a:t>
            </a:r>
            <a:r>
              <a:rPr lang="cs-CZ" sz="2400" dirty="0"/>
              <a:t>EU hlasuje kvalifikovanou </a:t>
            </a:r>
            <a:r>
              <a:rPr lang="cs-CZ" sz="2400" dirty="0" smtClean="0"/>
              <a:t>většinou, jednotná </a:t>
            </a:r>
            <a:r>
              <a:rPr lang="cs-CZ" sz="2400" dirty="0"/>
              <a:t>měnová, zemědělská, obchodní a dopravní </a:t>
            </a:r>
            <a:r>
              <a:rPr lang="cs-CZ" sz="2400" dirty="0" smtClean="0"/>
              <a:t>politika</a:t>
            </a:r>
          </a:p>
          <a:p>
            <a:endParaRPr lang="cs-CZ" sz="2400" dirty="0"/>
          </a:p>
          <a:p>
            <a:r>
              <a:rPr lang="cs-CZ" sz="2400" b="1" dirty="0" smtClean="0"/>
              <a:t>Druhý pilíř: </a:t>
            </a:r>
            <a:r>
              <a:rPr lang="cs-CZ" sz="2400" dirty="0" smtClean="0"/>
              <a:t>jednomyslné hlasování, společná zahraniční a bezpečnostní politika</a:t>
            </a:r>
          </a:p>
          <a:p>
            <a:endParaRPr lang="cs-CZ" sz="2400" dirty="0"/>
          </a:p>
          <a:p>
            <a:r>
              <a:rPr lang="cs-CZ" sz="2400" b="1" dirty="0" smtClean="0"/>
              <a:t>Třetí pilíř:</a:t>
            </a:r>
            <a:r>
              <a:rPr lang="cs-CZ" sz="2400" dirty="0" smtClean="0"/>
              <a:t> jednomyslné hlasování, sektor vnitřních věcí a spravedlnost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aveden název  </a:t>
            </a:r>
            <a:r>
              <a:rPr lang="cs-CZ" sz="2400" u="sng" dirty="0" smtClean="0"/>
              <a:t>Evropská unie</a:t>
            </a:r>
          </a:p>
          <a:p>
            <a:pPr lvl="4"/>
            <a:endParaRPr lang="cs-CZ" sz="2400" dirty="0" smtClean="0"/>
          </a:p>
          <a:p>
            <a:pPr lvl="4"/>
            <a:endParaRPr lang="cs-CZ" sz="2400" dirty="0"/>
          </a:p>
        </p:txBody>
      </p:sp>
      <p:pic>
        <p:nvPicPr>
          <p:cNvPr id="1026" name="Picture 2" descr="C:\Users\monika.brza\AppData\Local\Microsoft\Windows\Temporary Internet Files\Content.IE5\8N4K4EJH\MC9000975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049838"/>
            <a:ext cx="1604962" cy="18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8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err="1" smtClean="0"/>
              <a:t>Opt-outs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Součástí změn v prvním pilíři bylo i utváření měnové unie.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Velká Británie a Dánsko si v otázce společné měny vyjednaly výjimky ze smlouvy – </a:t>
            </a:r>
            <a:r>
              <a:rPr lang="cs-CZ" sz="2400" u="sng" dirty="0" err="1" smtClean="0"/>
              <a:t>opt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outs</a:t>
            </a:r>
            <a:endParaRPr lang="cs-CZ" sz="2400" u="sng" dirty="0" smtClean="0"/>
          </a:p>
          <a:p>
            <a:endParaRPr lang="cs-CZ" sz="2400" u="sng" dirty="0"/>
          </a:p>
          <a:p>
            <a:r>
              <a:rPr lang="cs-CZ" sz="2400" b="1" dirty="0" smtClean="0"/>
              <a:t>„severní rozšíření“ </a:t>
            </a:r>
            <a:r>
              <a:rPr lang="cs-CZ" sz="2400" dirty="0" smtClean="0"/>
              <a:t>– v roce 1995 přistupuje Finsko, Švédsko, Rakousko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Nutnost reformy institucí!!!</a:t>
            </a:r>
          </a:p>
          <a:p>
            <a:endParaRPr lang="cs-CZ" sz="2400" u="sng" dirty="0"/>
          </a:p>
          <a:p>
            <a:endParaRPr lang="cs-CZ" sz="2400" u="sng" dirty="0" smtClean="0"/>
          </a:p>
        </p:txBody>
      </p:sp>
      <p:pic>
        <p:nvPicPr>
          <p:cNvPr id="2050" name="Picture 2" descr="C:\Users\monika.brza\AppData\Local\Microsoft\Windows\Temporary Internet Files\Content.IE5\8N4K4EJH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950" y="4879975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4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Amsterodamská smlouva 1997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ize jednotného prostoru svobody, spravedlnosti a bezpečnosti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osílila pravomoci EP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 občana EU: státy mají za cíl lépe koordinovat své politiky boje proti nezaměstnanosti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ahrnuta poprvé jako součást politiky EU základní lidská a sociální práva</a:t>
            </a:r>
          </a:p>
          <a:p>
            <a:r>
              <a:rPr lang="cs-CZ" sz="2400" dirty="0"/>
              <a:t>i</a:t>
            </a:r>
            <a:r>
              <a:rPr lang="cs-CZ" sz="2400" dirty="0" smtClean="0"/>
              <a:t>nstituce nereformovala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alší cíl integrace – vytvoření politické unie, dosažení společné zahraniční politiky</a:t>
            </a:r>
          </a:p>
        </p:txBody>
      </p:sp>
    </p:spTree>
    <p:extLst>
      <p:ext uri="{BB962C8B-B14F-4D97-AF65-F5344CB8AC3E}">
        <p14:creationId xmlns:p14="http://schemas.microsoft.com/office/powerpoint/2010/main" val="208930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Smlouva z Nice 2001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přinesla zásadní změnu ve fungování všech evropských institucí</a:t>
            </a:r>
          </a:p>
          <a:p>
            <a:endParaRPr lang="cs-CZ" sz="2400" dirty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očet členů Evropské komise a parlamentu</a:t>
            </a:r>
          </a:p>
          <a:p>
            <a:pPr lvl="1"/>
            <a:r>
              <a:rPr lang="cs-CZ" sz="2400" dirty="0"/>
              <a:t>r</a:t>
            </a:r>
            <a:r>
              <a:rPr lang="cs-CZ" sz="2400" dirty="0" smtClean="0"/>
              <a:t>ozdělení hlasů v Radě EU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příprava na nové rozšíření z východní a střední Evropy</a:t>
            </a:r>
            <a:endParaRPr lang="cs-CZ" sz="2400" dirty="0"/>
          </a:p>
          <a:p>
            <a:r>
              <a:rPr lang="cs-CZ" sz="2400" dirty="0"/>
              <a:t>u</a:t>
            </a:r>
            <a:r>
              <a:rPr lang="cs-CZ" sz="2400" dirty="0" smtClean="0"/>
              <a:t>jasňuje obsah politické unie</a:t>
            </a:r>
            <a:endParaRPr lang="cs-CZ" sz="2400" dirty="0"/>
          </a:p>
        </p:txBody>
      </p:sp>
      <p:pic>
        <p:nvPicPr>
          <p:cNvPr id="3074" name="Picture 2" descr="C:\Users\monika.brza\AppData\Local\Microsoft\Windows\Temporary Internet Files\Content.IE5\R3BOYNCS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088" y="4725144"/>
            <a:ext cx="1827212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Lisabonská smlouva 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ávaznost na neúspěšnou myšlenku Evropské ústavy</a:t>
            </a:r>
            <a:endParaRPr lang="cs-CZ" sz="2400" dirty="0"/>
          </a:p>
          <a:p>
            <a:r>
              <a:rPr lang="cs-CZ" sz="2400" dirty="0"/>
              <a:t>d</a:t>
            </a:r>
            <a:r>
              <a:rPr lang="cs-CZ" sz="2400" dirty="0" smtClean="0"/>
              <a:t>alší snahy o politickou integraci EU</a:t>
            </a:r>
            <a:endParaRPr lang="cs-CZ" sz="2400" dirty="0"/>
          </a:p>
          <a:p>
            <a:r>
              <a:rPr lang="cs-CZ" sz="2400" dirty="0" smtClean="0"/>
              <a:t>doplňuje a prohlubuje zakládající dokumenty</a:t>
            </a:r>
          </a:p>
          <a:p>
            <a:r>
              <a:rPr lang="cs-CZ" sz="2400" dirty="0" smtClean="0"/>
              <a:t>upravuje fungování institucí – posiluje úlohu EP (příjem rozpočtu), rozšíření počtu oblastí rozhodováním kvalifikovanou většinou Radou EU</a:t>
            </a:r>
          </a:p>
          <a:p>
            <a:r>
              <a:rPr lang="cs-CZ" sz="2400" dirty="0"/>
              <a:t>c</a:t>
            </a:r>
            <a:r>
              <a:rPr lang="cs-CZ" sz="2400" dirty="0" smtClean="0"/>
              <a:t>itlivé oblasti (daně, sociální politika) – jednomyslné rozhodování</a:t>
            </a:r>
          </a:p>
          <a:p>
            <a:r>
              <a:rPr lang="cs-CZ" sz="2400" dirty="0" smtClean="0"/>
              <a:t>ruší dělení do pilířů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měna v oblasti společné zahraniční politiky</a:t>
            </a:r>
          </a:p>
          <a:p>
            <a:endParaRPr lang="cs-CZ" sz="2400" dirty="0" smtClean="0"/>
          </a:p>
        </p:txBody>
      </p:sp>
      <p:pic>
        <p:nvPicPr>
          <p:cNvPr id="1026" name="Picture 2" descr="C:\Users\monika.brza\AppData\Local\Microsoft\Windows\Temporary Internet Files\Content.IE5\MLVJZJVL\MC9002304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4552950"/>
            <a:ext cx="1122362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Hospodářská a měnová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c</a:t>
            </a:r>
            <a:r>
              <a:rPr lang="cs-CZ" sz="2400" b="1" dirty="0" smtClean="0"/>
              <a:t>íl 90. let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růběh v několika fázích</a:t>
            </a:r>
          </a:p>
          <a:p>
            <a:pPr lvl="1"/>
            <a:r>
              <a:rPr lang="cs-CZ" sz="2400" dirty="0" smtClean="0"/>
              <a:t>volný pohyb kapitálu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polupráce centrálních bank zemí EU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avedení jednotné měny </a:t>
            </a:r>
            <a:r>
              <a:rPr lang="cs-CZ" sz="2400" b="1" dirty="0" smtClean="0"/>
              <a:t>euro</a:t>
            </a:r>
            <a:r>
              <a:rPr lang="cs-CZ" sz="2400" dirty="0" smtClean="0"/>
              <a:t> (1999)</a:t>
            </a:r>
          </a:p>
          <a:p>
            <a:pPr lvl="1"/>
            <a:endParaRPr lang="cs-CZ" sz="2400" dirty="0"/>
          </a:p>
          <a:p>
            <a:r>
              <a:rPr lang="cs-CZ" sz="2400" b="1" dirty="0" smtClean="0"/>
              <a:t>Evropská centrální banka </a:t>
            </a:r>
            <a:r>
              <a:rPr lang="cs-CZ" sz="2400" dirty="0" smtClean="0"/>
              <a:t>– koordinace měnové politiky zemí EU</a:t>
            </a:r>
          </a:p>
        </p:txBody>
      </p:sp>
      <p:pic>
        <p:nvPicPr>
          <p:cNvPr id="2051" name="Picture 3" descr="C:\Users\monika.brza\AppData\Local\Microsoft\Windows\Temporary Internet Files\Content.IE5\MLVJZJVL\MP90034196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23476"/>
            <a:ext cx="2602632" cy="248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Evropská rada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rcholný orgán</a:t>
            </a:r>
          </a:p>
          <a:p>
            <a:pPr lvl="2"/>
            <a:r>
              <a:rPr lang="cs-CZ" dirty="0" smtClean="0"/>
              <a:t>členy jsou předsedové vlád nebo prezidenti</a:t>
            </a:r>
          </a:p>
          <a:p>
            <a:pPr lvl="2"/>
            <a:r>
              <a:rPr lang="cs-CZ" dirty="0" smtClean="0"/>
              <a:t>členové se setkávají 1x za čtvrt roku v Bruselu</a:t>
            </a:r>
          </a:p>
          <a:p>
            <a:endParaRPr lang="cs-CZ" sz="2400" b="1" dirty="0"/>
          </a:p>
          <a:p>
            <a:r>
              <a:rPr lang="cs-CZ" sz="3000" b="1" dirty="0" smtClean="0"/>
              <a:t>Rada EU</a:t>
            </a:r>
            <a:endParaRPr lang="cs-CZ" sz="2600" b="1" dirty="0" smtClean="0"/>
          </a:p>
          <a:p>
            <a:pPr lvl="2"/>
            <a:r>
              <a:rPr lang="cs-CZ" dirty="0"/>
              <a:t>h</a:t>
            </a:r>
            <a:r>
              <a:rPr lang="cs-CZ" dirty="0" smtClean="0"/>
              <a:t>lavní rozhodovací orgán</a:t>
            </a:r>
          </a:p>
          <a:p>
            <a:pPr lvl="2"/>
            <a:r>
              <a:rPr lang="cs-CZ" dirty="0" smtClean="0"/>
              <a:t>skládá se z </a:t>
            </a:r>
            <a:r>
              <a:rPr lang="cs-CZ" dirty="0"/>
              <a:t>ministrů členských </a:t>
            </a:r>
            <a:r>
              <a:rPr lang="cs-CZ" dirty="0" smtClean="0"/>
              <a:t>zemí (př. </a:t>
            </a:r>
            <a:r>
              <a:rPr lang="cs-CZ" dirty="0"/>
              <a:t>m</a:t>
            </a:r>
            <a:r>
              <a:rPr lang="cs-CZ" dirty="0" smtClean="0"/>
              <a:t>inistr dopravy)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ředsednictví: každý půlrok předsedá jiný stát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466</Words>
  <Application>Microsoft Office PowerPoint</Application>
  <PresentationFormat>Předvádění na obrazovce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VY_32_INOVACE_29-02 </vt:lpstr>
      <vt:lpstr>Kritéria konvergence </vt:lpstr>
      <vt:lpstr>Pilíře EU</vt:lpstr>
      <vt:lpstr>Opt-outs</vt:lpstr>
      <vt:lpstr>Amsterodamská smlouva 1997</vt:lpstr>
      <vt:lpstr>Smlouva z Nice 2001</vt:lpstr>
      <vt:lpstr>Lisabonská smlouva 2007</vt:lpstr>
      <vt:lpstr>Hospodářská a měnová unie</vt:lpstr>
      <vt:lpstr>Orgány EU</vt:lpstr>
      <vt:lpstr>Orgány EU</vt:lpstr>
      <vt:lpstr>Orgány EU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6</dc:title>
  <dc:creator>Administrator</dc:creator>
  <cp:lastModifiedBy>Administrator</cp:lastModifiedBy>
  <cp:revision>53</cp:revision>
  <dcterms:created xsi:type="dcterms:W3CDTF">2013-01-14T16:55:44Z</dcterms:created>
  <dcterms:modified xsi:type="dcterms:W3CDTF">2013-05-14T10:35:40Z</dcterms:modified>
</cp:coreProperties>
</file>