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2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5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1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0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81967"/>
            <a:ext cx="7772400" cy="2592288"/>
          </a:xfrm>
        </p:spPr>
        <p:txBody>
          <a:bodyPr/>
          <a:lstStyle/>
          <a:p>
            <a:r>
              <a:rPr lang="cs-CZ" dirty="0" smtClean="0"/>
              <a:t>DUM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080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Vznik a vývoj EU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RDH3801Y\MP90036267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552" y="836712"/>
            <a:ext cx="36576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/>
        </p:nvSpPr>
        <p:spPr>
          <a:xfrm>
            <a:off x="6372200" y="116632"/>
            <a:ext cx="2664296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300" dirty="0" smtClean="0"/>
              <a:t>VY_32_INOVACE_29-01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90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sz="4900" dirty="0" smtClean="0"/>
              <a:t>Další rozšiřování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96342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 smtClean="0"/>
              <a:t>70. léta</a:t>
            </a:r>
            <a:r>
              <a:rPr lang="cs-CZ" sz="3600" dirty="0" smtClean="0"/>
              <a:t>	</a:t>
            </a:r>
          </a:p>
          <a:p>
            <a:pPr lvl="2"/>
            <a:r>
              <a:rPr lang="cs-CZ" sz="3600" dirty="0" smtClean="0"/>
              <a:t>„západní šíření“ – v roce 1973 vstup VB, Dánska, Irska</a:t>
            </a:r>
          </a:p>
          <a:p>
            <a:pPr lvl="2"/>
            <a:r>
              <a:rPr lang="cs-CZ" sz="3600" dirty="0"/>
              <a:t>p</a:t>
            </a:r>
            <a:r>
              <a:rPr lang="cs-CZ" sz="3600" dirty="0" smtClean="0"/>
              <a:t>rvní přímé volby do Evropského parlamentu (1979)</a:t>
            </a:r>
          </a:p>
          <a:p>
            <a:pPr lvl="2"/>
            <a:r>
              <a:rPr lang="cs-CZ" sz="3600" dirty="0" smtClean="0"/>
              <a:t>evropský měnový systém (ECU – předchůdce eura)</a:t>
            </a:r>
          </a:p>
          <a:p>
            <a:pPr lvl="2"/>
            <a:endParaRPr lang="cs-CZ" sz="3600" dirty="0" smtClean="0"/>
          </a:p>
          <a:p>
            <a:r>
              <a:rPr lang="cs-CZ" sz="3600" b="1" dirty="0" smtClean="0"/>
              <a:t>80. léta</a:t>
            </a:r>
          </a:p>
          <a:p>
            <a:pPr lvl="2"/>
            <a:r>
              <a:rPr lang="cs-CZ" sz="3600" b="1" dirty="0" smtClean="0"/>
              <a:t>Jacques Delors </a:t>
            </a:r>
          </a:p>
          <a:p>
            <a:pPr lvl="4"/>
            <a:r>
              <a:rPr lang="cs-CZ" sz="3600" dirty="0" smtClean="0"/>
              <a:t>francouzský ministr financí, předseda Evropské komise</a:t>
            </a:r>
          </a:p>
          <a:p>
            <a:pPr marL="914400" lvl="2" indent="0">
              <a:buNone/>
            </a:pPr>
            <a:endParaRPr lang="cs-CZ" dirty="0" smtClean="0"/>
          </a:p>
        </p:txBody>
      </p:sp>
      <p:cxnSp>
        <p:nvCxnSpPr>
          <p:cNvPr id="10" name="Zakřivená spojnice 9"/>
          <p:cNvCxnSpPr/>
          <p:nvPr/>
        </p:nvCxnSpPr>
        <p:spPr>
          <a:xfrm>
            <a:off x="4355976" y="4329933"/>
            <a:ext cx="720080" cy="57606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monika.brza\AppData\Local\Microsoft\Windows\Temporary Internet Files\Content.IE5\TEF2BNCK\MM900288869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4123393"/>
            <a:ext cx="571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00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Maastrichtská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96342"/>
            <a:ext cx="8229600" cy="478539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800" b="1" dirty="0" smtClean="0"/>
              <a:t>Jednotný evropský akt (1986)</a:t>
            </a:r>
          </a:p>
          <a:p>
            <a:pPr lvl="2"/>
            <a:r>
              <a:rPr lang="cs-CZ" sz="2800" dirty="0"/>
              <a:t>p</a:t>
            </a:r>
            <a:r>
              <a:rPr lang="cs-CZ" sz="2800" dirty="0" smtClean="0"/>
              <a:t>řijetí aktu bylo výsledkem snah Jacquese Delorse</a:t>
            </a:r>
          </a:p>
          <a:p>
            <a:pPr lvl="2"/>
            <a:r>
              <a:rPr lang="cs-CZ" sz="2800" dirty="0"/>
              <a:t>byly revidovány Římské smlouvy, posíleny pravomoci </a:t>
            </a:r>
            <a:r>
              <a:rPr lang="cs-CZ" sz="2800" dirty="0" smtClean="0"/>
              <a:t>EP</a:t>
            </a:r>
          </a:p>
          <a:p>
            <a:r>
              <a:rPr lang="cs-CZ" sz="2800" dirty="0" smtClean="0"/>
              <a:t>„jižní vlna rozšíření“ – v r.1981 Řecko, 1986 Španělsko, Portugalsko</a:t>
            </a:r>
          </a:p>
          <a:p>
            <a:pPr marL="914400" lvl="2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Maastrichtská smlouva</a:t>
            </a:r>
            <a:r>
              <a:rPr lang="cs-CZ" sz="2800" dirty="0" smtClean="0"/>
              <a:t> (1992) – smlouva o EU</a:t>
            </a:r>
          </a:p>
        </p:txBody>
      </p:sp>
      <p:cxnSp>
        <p:nvCxnSpPr>
          <p:cNvPr id="10" name="Zakřivená spojnice 9"/>
          <p:cNvCxnSpPr/>
          <p:nvPr/>
        </p:nvCxnSpPr>
        <p:spPr>
          <a:xfrm>
            <a:off x="6084168" y="4437112"/>
            <a:ext cx="720080" cy="57606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monika.brza\AppData\Local\Microsoft\Windows\Temporary Internet Files\Content.IE5\TEF2BNCK\MM900288869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874" y="3963144"/>
            <a:ext cx="571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79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95475" y="1085350"/>
            <a:ext cx="914400" cy="914400"/>
          </a:xfrm>
          <a:prstGeom prst="smileyFace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  <a:scene3d>
            <a:camera prst="isometricOffAxis2Left"/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Smýšlení o evropské integraci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Raný středověk</a:t>
            </a:r>
          </a:p>
          <a:p>
            <a:endParaRPr lang="cs-CZ" sz="2400" dirty="0"/>
          </a:p>
          <a:p>
            <a:r>
              <a:rPr lang="cs-CZ" sz="2800" dirty="0" smtClean="0"/>
              <a:t>Polovina 13.století</a:t>
            </a:r>
          </a:p>
          <a:p>
            <a:pPr lvl="2"/>
            <a:r>
              <a:rPr lang="cs-CZ" dirty="0"/>
              <a:t>m</a:t>
            </a:r>
            <a:r>
              <a:rPr lang="cs-CZ" dirty="0" smtClean="0"/>
              <a:t>yšlenka míru mezi křesťanskými státy Pierra </a:t>
            </a:r>
            <a:r>
              <a:rPr lang="cs-CZ" dirty="0" err="1" smtClean="0"/>
              <a:t>Duboise</a:t>
            </a:r>
            <a:r>
              <a:rPr lang="cs-CZ" dirty="0" smtClean="0"/>
              <a:t> (francouzský právník)</a:t>
            </a:r>
          </a:p>
          <a:p>
            <a:endParaRPr lang="cs-CZ" sz="2400" dirty="0"/>
          </a:p>
          <a:p>
            <a:r>
              <a:rPr lang="cs-CZ" sz="2400" dirty="0" smtClean="0"/>
              <a:t>Hlavní cíl:	zabránit válečným konfliktům</a:t>
            </a:r>
          </a:p>
          <a:p>
            <a:pPr lvl="2"/>
            <a:r>
              <a:rPr lang="cs-CZ" dirty="0"/>
              <a:t>c</a:t>
            </a:r>
            <a:r>
              <a:rPr lang="cs-CZ" dirty="0" smtClean="0"/>
              <a:t>íl se nezdařil -  válečné konflikty 20.století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olitická a hospodářská situace v Evropě po 1.světové válce </a:t>
            </a:r>
          </a:p>
          <a:p>
            <a:pPr lvl="2"/>
            <a:endParaRPr lang="cs-CZ" sz="2000" dirty="0"/>
          </a:p>
          <a:p>
            <a:endParaRPr lang="cs-CZ" sz="2400" dirty="0"/>
          </a:p>
        </p:txBody>
      </p:sp>
      <p:sp>
        <p:nvSpPr>
          <p:cNvPr id="4" name="Veselý obličej 3"/>
          <p:cNvSpPr/>
          <p:nvPr/>
        </p:nvSpPr>
        <p:spPr>
          <a:xfrm>
            <a:off x="7092280" y="4437112"/>
            <a:ext cx="45719" cy="45719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635080" y="3933056"/>
            <a:ext cx="914400" cy="7703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63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Evropské sjednocování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Teorie federalismu</a:t>
            </a:r>
          </a:p>
          <a:p>
            <a:pPr lvl="2"/>
            <a:r>
              <a:rPr lang="cs-CZ" dirty="0" smtClean="0"/>
              <a:t>přesun suverenity na nadnárodní instituce </a:t>
            </a:r>
          </a:p>
          <a:p>
            <a:pPr lvl="3"/>
            <a:r>
              <a:rPr lang="cs-CZ" sz="2400" b="1" dirty="0" smtClean="0"/>
              <a:t>Universalismus – </a:t>
            </a:r>
            <a:r>
              <a:rPr lang="cs-CZ" sz="2400" dirty="0" smtClean="0"/>
              <a:t>„Společnost národů jako patron“</a:t>
            </a:r>
          </a:p>
          <a:p>
            <a:pPr lvl="3"/>
            <a:endParaRPr lang="cs-CZ" sz="2400" b="1" dirty="0"/>
          </a:p>
          <a:p>
            <a:pPr lvl="3"/>
            <a:r>
              <a:rPr lang="cs-CZ" sz="2400" b="1" dirty="0" smtClean="0"/>
              <a:t>Evropská koncepce</a:t>
            </a:r>
          </a:p>
          <a:p>
            <a:pPr lvl="3"/>
            <a:endParaRPr lang="cs-CZ" sz="2400" b="1" dirty="0"/>
          </a:p>
          <a:p>
            <a:pPr lvl="3"/>
            <a:r>
              <a:rPr lang="cs-CZ" sz="2400" b="1" dirty="0" smtClean="0"/>
              <a:t>Nacistická koncepce</a:t>
            </a:r>
          </a:p>
          <a:p>
            <a:pPr lvl="4"/>
            <a:endParaRPr lang="cs-CZ" sz="2400" b="1" dirty="0"/>
          </a:p>
          <a:p>
            <a:pPr lvl="4"/>
            <a:r>
              <a:rPr lang="cs-CZ" sz="2400" dirty="0" smtClean="0"/>
              <a:t>Koncepce neuspěly!!!</a:t>
            </a:r>
            <a:endParaRPr lang="cs-CZ" sz="2400" dirty="0"/>
          </a:p>
        </p:txBody>
      </p:sp>
      <p:sp>
        <p:nvSpPr>
          <p:cNvPr id="4" name="Blesk 3"/>
          <p:cNvSpPr/>
          <p:nvPr/>
        </p:nvSpPr>
        <p:spPr>
          <a:xfrm>
            <a:off x="6228184" y="4869160"/>
            <a:ext cx="72008" cy="7200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Blesk 4"/>
          <p:cNvSpPr/>
          <p:nvPr/>
        </p:nvSpPr>
        <p:spPr>
          <a:xfrm>
            <a:off x="6264188" y="4859445"/>
            <a:ext cx="45719" cy="45719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Blesk 5"/>
          <p:cNvSpPr/>
          <p:nvPr/>
        </p:nvSpPr>
        <p:spPr>
          <a:xfrm>
            <a:off x="5928069" y="4581128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08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Hospodářská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b</a:t>
            </a:r>
            <a:r>
              <a:rPr lang="cs-CZ" sz="2400" dirty="0" smtClean="0"/>
              <a:t>ipolární rozdělení Evropy po roce 1945</a:t>
            </a:r>
          </a:p>
          <a:p>
            <a:endParaRPr lang="cs-CZ" sz="2400" dirty="0"/>
          </a:p>
          <a:p>
            <a:r>
              <a:rPr lang="cs-CZ" sz="2400" dirty="0"/>
              <a:t>p</a:t>
            </a:r>
            <a:r>
              <a:rPr lang="cs-CZ" sz="2400" dirty="0" smtClean="0"/>
              <a:t>oválečné uspořádání Evropy</a:t>
            </a:r>
          </a:p>
          <a:p>
            <a:endParaRPr lang="cs-CZ" sz="2400" dirty="0"/>
          </a:p>
          <a:p>
            <a:r>
              <a:rPr lang="cs-CZ" sz="2400" dirty="0" smtClean="0"/>
              <a:t>!!!do popředí se dostává myšlenka </a:t>
            </a:r>
            <a:r>
              <a:rPr lang="cs-CZ" sz="2400" b="1" dirty="0" smtClean="0"/>
              <a:t>hospodářské integrace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ápadní země i západní část Německa</a:t>
            </a:r>
          </a:p>
          <a:p>
            <a:r>
              <a:rPr lang="cs-CZ" sz="2400" dirty="0" smtClean="0"/>
              <a:t>Marshallův plán (aktivita USA k ozdravení evropských ekonomik)</a:t>
            </a:r>
          </a:p>
          <a:p>
            <a:endParaRPr lang="cs-CZ" sz="2400" dirty="0" smtClean="0"/>
          </a:p>
          <a:p>
            <a:r>
              <a:rPr lang="cs-CZ" sz="2400" b="1" dirty="0" smtClean="0"/>
              <a:t>!!!snaha chránit Evropu </a:t>
            </a:r>
            <a:r>
              <a:rPr lang="cs-CZ" sz="2400" b="1" smtClean="0"/>
              <a:t>před sovětskou </a:t>
            </a:r>
            <a:r>
              <a:rPr lang="cs-CZ" sz="2400" b="1" dirty="0" smtClean="0"/>
              <a:t>expanzí</a:t>
            </a:r>
            <a:endParaRPr lang="cs-CZ" sz="2400" b="1" dirty="0"/>
          </a:p>
        </p:txBody>
      </p:sp>
      <p:sp>
        <p:nvSpPr>
          <p:cNvPr id="5" name="Šipka doleva 4"/>
          <p:cNvSpPr/>
          <p:nvPr/>
        </p:nvSpPr>
        <p:spPr>
          <a:xfrm>
            <a:off x="6920127" y="554523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8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Sektorová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sjednocení těžebního průmyslu</a:t>
            </a:r>
          </a:p>
          <a:p>
            <a:endParaRPr lang="cs-CZ" sz="2400" dirty="0"/>
          </a:p>
          <a:p>
            <a:r>
              <a:rPr lang="cs-CZ" sz="2400" dirty="0" smtClean="0"/>
              <a:t>Jean </a:t>
            </a:r>
            <a:r>
              <a:rPr lang="cs-CZ" sz="2400" dirty="0" err="1" smtClean="0"/>
              <a:t>Monnet</a:t>
            </a:r>
            <a:r>
              <a:rPr lang="cs-CZ" sz="2400" dirty="0" smtClean="0"/>
              <a:t> – francouzský ekonom</a:t>
            </a:r>
          </a:p>
          <a:p>
            <a:pPr lvl="2"/>
            <a:r>
              <a:rPr lang="cs-CZ" dirty="0" smtClean="0"/>
              <a:t>„</a:t>
            </a:r>
            <a:r>
              <a:rPr lang="cs-CZ" dirty="0" err="1" smtClean="0"/>
              <a:t>Schumanův</a:t>
            </a:r>
            <a:r>
              <a:rPr lang="cs-CZ" dirty="0" smtClean="0"/>
              <a:t> plán“</a:t>
            </a:r>
          </a:p>
          <a:p>
            <a:pPr marL="914400" lvl="2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r>
              <a:rPr lang="cs-CZ" sz="2400" b="1" dirty="0" smtClean="0"/>
              <a:t>Robert </a:t>
            </a:r>
            <a:r>
              <a:rPr lang="cs-CZ" sz="2400" b="1" dirty="0" err="1" smtClean="0"/>
              <a:t>Schuman</a:t>
            </a:r>
            <a:r>
              <a:rPr lang="cs-CZ" sz="2400" b="1" dirty="0" smtClean="0"/>
              <a:t> (1886-1963)</a:t>
            </a:r>
          </a:p>
          <a:p>
            <a:pPr lvl="2"/>
            <a:r>
              <a:rPr lang="cs-CZ" dirty="0" smtClean="0"/>
              <a:t>francouzský  ministr zahraničních věcí, duchovní otec evropské integrace</a:t>
            </a:r>
          </a:p>
          <a:p>
            <a:pPr lvl="2"/>
            <a:r>
              <a:rPr lang="cs-CZ" dirty="0" smtClean="0"/>
              <a:t>9.5.1950 – předstoupil s plánem zřízení ESUO</a:t>
            </a:r>
          </a:p>
          <a:p>
            <a:pPr lvl="2"/>
            <a:r>
              <a:rPr lang="cs-CZ" dirty="0" smtClean="0"/>
              <a:t>první předseda Evropského parlamentu</a:t>
            </a:r>
            <a:endParaRPr lang="cs-CZ" dirty="0"/>
          </a:p>
        </p:txBody>
      </p:sp>
      <p:pic>
        <p:nvPicPr>
          <p:cNvPr id="3074" name="Picture 2" descr="C:\Users\monika.brza\AppData\Local\Microsoft\Windows\Temporary Internet Files\Content.IE5\RDH3801Y\MC90019750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2060848"/>
            <a:ext cx="244827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0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ESUO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Evropské společenství uhlí a oceli</a:t>
            </a:r>
          </a:p>
          <a:p>
            <a:pPr marL="0" indent="0">
              <a:buNone/>
            </a:pPr>
            <a:endParaRPr lang="cs-CZ" b="1" dirty="0" smtClean="0"/>
          </a:p>
          <a:p>
            <a:pPr lvl="2"/>
            <a:r>
              <a:rPr lang="cs-CZ" sz="2800" dirty="0" smtClean="0"/>
              <a:t>uzavřeno v roce </a:t>
            </a:r>
            <a:r>
              <a:rPr lang="cs-CZ" sz="2800" b="1" dirty="0" smtClean="0"/>
              <a:t>1952</a:t>
            </a:r>
            <a:r>
              <a:rPr lang="cs-CZ" sz="2800" dirty="0" smtClean="0"/>
              <a:t> šesti evropskými státy</a:t>
            </a:r>
          </a:p>
          <a:p>
            <a:pPr lvl="4"/>
            <a:r>
              <a:rPr lang="cs-CZ" sz="2800" dirty="0" smtClean="0"/>
              <a:t>Francie, západní Německo, Itálie, státy Beneluxu</a:t>
            </a:r>
            <a:endParaRPr lang="cs-CZ" sz="2800" dirty="0"/>
          </a:p>
          <a:p>
            <a:r>
              <a:rPr lang="cs-CZ" sz="2800" dirty="0" smtClean="0"/>
              <a:t>Smlouva o založení tohoto společenství je považována za „stavební kámen“ dnešní Evropské unie.</a:t>
            </a:r>
            <a:endParaRPr lang="cs-CZ" sz="2800" dirty="0"/>
          </a:p>
        </p:txBody>
      </p:sp>
      <p:pic>
        <p:nvPicPr>
          <p:cNvPr id="1026" name="Picture 2" descr="C:\Users\monika.brza\AppData\Local\Microsoft\Windows\Temporary Internet Files\Content.IE5\TEF2BNCK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157192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51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My a Evropa v minulosti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15. století </a:t>
            </a:r>
          </a:p>
          <a:p>
            <a:pPr lvl="2"/>
            <a:r>
              <a:rPr lang="cs-CZ" sz="2800" b="1" dirty="0" smtClean="0"/>
              <a:t>Jiří z Poděbrad </a:t>
            </a:r>
          </a:p>
          <a:p>
            <a:pPr lvl="4"/>
            <a:r>
              <a:rPr lang="cs-CZ" sz="2800" dirty="0" smtClean="0"/>
              <a:t>unie států evropských</a:t>
            </a:r>
            <a:endParaRPr lang="cs-CZ" sz="2800" dirty="0"/>
          </a:p>
          <a:p>
            <a:r>
              <a:rPr lang="cs-CZ" sz="2800" dirty="0" smtClean="0"/>
              <a:t>20. století</a:t>
            </a:r>
          </a:p>
          <a:p>
            <a:pPr lvl="2"/>
            <a:r>
              <a:rPr lang="cs-CZ" sz="2800" b="1" dirty="0" smtClean="0"/>
              <a:t>T. G. Masaryk</a:t>
            </a:r>
          </a:p>
          <a:p>
            <a:pPr lvl="4"/>
            <a:r>
              <a:rPr lang="cs-CZ" sz="2800" dirty="0" smtClean="0"/>
              <a:t>Dílo:	</a:t>
            </a:r>
            <a:r>
              <a:rPr lang="cs-CZ" sz="2800" dirty="0"/>
              <a:t> </a:t>
            </a:r>
            <a:r>
              <a:rPr lang="cs-CZ" sz="2800" dirty="0" smtClean="0"/>
              <a:t>Nová Evropa</a:t>
            </a:r>
          </a:p>
          <a:p>
            <a:pPr lvl="2"/>
            <a:r>
              <a:rPr lang="cs-CZ" sz="2800" b="1" dirty="0" smtClean="0"/>
              <a:t>E. Beneš</a:t>
            </a:r>
          </a:p>
          <a:p>
            <a:pPr lvl="4"/>
            <a:r>
              <a:rPr lang="cs-CZ" sz="2800" dirty="0"/>
              <a:t>n</a:t>
            </a:r>
            <a:r>
              <a:rPr lang="cs-CZ" sz="2800" dirty="0" smtClean="0"/>
              <a:t>ávrh na zřízení Spojených států evropských</a:t>
            </a:r>
            <a:endParaRPr lang="cs-CZ" sz="2800" dirty="0"/>
          </a:p>
        </p:txBody>
      </p:sp>
      <p:pic>
        <p:nvPicPr>
          <p:cNvPr id="2050" name="Picture 2" descr="C:\Users\monika.brza\AppData\Local\Microsoft\Windows\Temporary Internet Files\Content.IE5\QSVBBAVK\MP90036265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348880"/>
            <a:ext cx="216024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2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Římské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</a:t>
            </a:r>
            <a:r>
              <a:rPr lang="cs-CZ" sz="2800" dirty="0" smtClean="0"/>
              <a:t>ok 1957 (podepsány státy ESUO)</a:t>
            </a:r>
          </a:p>
          <a:p>
            <a:endParaRPr lang="cs-CZ" sz="2800" dirty="0"/>
          </a:p>
          <a:p>
            <a:r>
              <a:rPr lang="cs-CZ" sz="2800" b="1" dirty="0" smtClean="0"/>
              <a:t>EHS</a:t>
            </a:r>
            <a:r>
              <a:rPr lang="cs-CZ" sz="2800" dirty="0" smtClean="0"/>
              <a:t>  (Evropské hospodářské společenství)</a:t>
            </a:r>
          </a:p>
          <a:p>
            <a:pPr lvl="2"/>
            <a:r>
              <a:rPr lang="cs-CZ" dirty="0" smtClean="0"/>
              <a:t>předpoklad zřízení jednotného trhu</a:t>
            </a:r>
          </a:p>
          <a:p>
            <a:pPr lvl="4"/>
            <a:r>
              <a:rPr lang="cs-CZ" sz="2400" dirty="0" smtClean="0"/>
              <a:t>volný pohyb osob, zboží, kapitálu a služeb</a:t>
            </a:r>
          </a:p>
          <a:p>
            <a:pPr marL="1828800" lvl="4" indent="0">
              <a:buNone/>
            </a:pPr>
            <a:endParaRPr lang="cs-CZ" sz="2400" dirty="0" smtClean="0"/>
          </a:p>
          <a:p>
            <a:r>
              <a:rPr lang="cs-CZ" sz="2800" b="1" dirty="0" smtClean="0"/>
              <a:t>EURATOM </a:t>
            </a:r>
            <a:r>
              <a:rPr lang="cs-CZ" sz="2800" dirty="0" smtClean="0"/>
              <a:t>(Evropské společenství pro atomovou energii)</a:t>
            </a:r>
          </a:p>
          <a:p>
            <a:pPr lvl="2"/>
            <a:r>
              <a:rPr lang="cs-CZ" dirty="0" smtClean="0"/>
              <a:t>trh s nukleární energií</a:t>
            </a:r>
            <a:endParaRPr lang="cs-CZ" dirty="0"/>
          </a:p>
        </p:txBody>
      </p:sp>
      <p:pic>
        <p:nvPicPr>
          <p:cNvPr id="2050" name="Picture 2" descr="C:\Users\monika.brza\AppData\Local\Microsoft\Windows\Temporary Internet Files\Content.IE5\8N4K4EJH\MC9004418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5208588"/>
            <a:ext cx="17589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8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Struktura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Slučovací smlouva (1965)</a:t>
            </a:r>
          </a:p>
          <a:p>
            <a:pPr lvl="2"/>
            <a:r>
              <a:rPr lang="cs-CZ" sz="2800" dirty="0"/>
              <a:t>s</a:t>
            </a:r>
            <a:r>
              <a:rPr lang="cs-CZ" sz="2800" dirty="0" smtClean="0"/>
              <a:t>loučila orgány EHS, ESUO a </a:t>
            </a:r>
            <a:r>
              <a:rPr lang="cs-CZ" sz="2800" dirty="0" err="1" smtClean="0"/>
              <a:t>EUROATOMu</a:t>
            </a:r>
            <a:r>
              <a:rPr lang="cs-CZ" sz="2800" dirty="0" smtClean="0"/>
              <a:t> </a:t>
            </a:r>
          </a:p>
          <a:p>
            <a:pPr lvl="2"/>
            <a:r>
              <a:rPr lang="cs-CZ" sz="2800" dirty="0"/>
              <a:t>i</a:t>
            </a:r>
            <a:r>
              <a:rPr lang="cs-CZ" sz="2800" dirty="0" smtClean="0"/>
              <a:t>nstituce nadále spravovány Komisí, Radou, Parlamentem </a:t>
            </a:r>
          </a:p>
          <a:p>
            <a:pPr marL="571500" indent="-457200"/>
            <a:r>
              <a:rPr lang="cs-CZ" sz="2800" dirty="0" smtClean="0"/>
              <a:t>„obstrukční politika“ (Charles de </a:t>
            </a:r>
            <a:r>
              <a:rPr lang="cs-CZ" sz="2800" dirty="0" err="1" smtClean="0"/>
              <a:t>Gaulle</a:t>
            </a:r>
            <a:r>
              <a:rPr lang="cs-CZ" sz="2800" dirty="0" smtClean="0"/>
              <a:t>)</a:t>
            </a:r>
            <a:endParaRPr lang="cs-CZ" sz="2800" dirty="0"/>
          </a:p>
          <a:p>
            <a:r>
              <a:rPr lang="cs-CZ" sz="2800" b="1" dirty="0" smtClean="0"/>
              <a:t> Lucemburský kompromis (1966)</a:t>
            </a:r>
          </a:p>
          <a:p>
            <a:pPr lvl="2"/>
            <a:r>
              <a:rPr lang="cs-CZ" sz="2800" dirty="0"/>
              <a:t>z</a:t>
            </a:r>
            <a:r>
              <a:rPr lang="cs-CZ" sz="2800" dirty="0" smtClean="0"/>
              <a:t>pomalení procesu integrace zavedením jednomyslného hlasování  (bylo nahrazeno rozhodování kvalifikovanou většinou)</a:t>
            </a:r>
            <a:endParaRPr lang="cs-CZ" sz="2800" dirty="0"/>
          </a:p>
        </p:txBody>
      </p:sp>
      <p:pic>
        <p:nvPicPr>
          <p:cNvPr id="3074" name="Picture 2" descr="C:\Users\monika.brza\AppData\Local\Microsoft\Windows\Temporary Internet Files\Content.IE5\R3BOYNCS\MC9004418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12976"/>
            <a:ext cx="21939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352</Words>
  <Application>Microsoft Office PowerPoint</Application>
  <PresentationFormat>Předvádění na obrazovce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DUM 6</vt:lpstr>
      <vt:lpstr>Smýšlení o evropské integraci</vt:lpstr>
      <vt:lpstr>Evropské sjednocování</vt:lpstr>
      <vt:lpstr>Hospodářská integrace</vt:lpstr>
      <vt:lpstr>Sektorová integrace</vt:lpstr>
      <vt:lpstr>ESUO</vt:lpstr>
      <vt:lpstr>My a Evropa v minulosti</vt:lpstr>
      <vt:lpstr>Římské smlouvy</vt:lpstr>
      <vt:lpstr>Struktura institucí</vt:lpstr>
      <vt:lpstr>Další rozšiřování </vt:lpstr>
      <vt:lpstr>Maastrichtská smlouva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6</dc:title>
  <dc:creator>Administrator</dc:creator>
  <cp:lastModifiedBy>Administrator</cp:lastModifiedBy>
  <cp:revision>38</cp:revision>
  <dcterms:created xsi:type="dcterms:W3CDTF">2013-01-14T16:55:44Z</dcterms:created>
  <dcterms:modified xsi:type="dcterms:W3CDTF">2013-05-14T10:34:56Z</dcterms:modified>
</cp:coreProperties>
</file>