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4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8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4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8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80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0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62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3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C719-7F7F-4ECC-BA38-FB1A63801E8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1A6B-449F-4EC7-A4B5-336C75E61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6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sz="6000" smtClean="0">
                <a:solidFill>
                  <a:srgbClr val="376092"/>
                </a:solidFill>
              </a:rPr>
              <a:t>Zámořské objevy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6587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VY_32_INOVACE_23-02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00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2/ Portugalsko, Španělsko</a:t>
            </a:r>
          </a:p>
        </p:txBody>
      </p:sp>
    </p:spTree>
    <p:extLst>
      <p:ext uri="{BB962C8B-B14F-4D97-AF65-F5344CB8AC3E}">
        <p14:creationId xmlns:p14="http://schemas.microsoft.com/office/powerpoint/2010/main" val="354914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393700" y="5157440"/>
            <a:ext cx="7813675" cy="863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Isabela Kastilská a Ferdinand Aragonský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30175" y="6092825"/>
            <a:ext cx="8905875" cy="647700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es-ES" sz="1200" dirty="0">
                <a:solidFill>
                  <a:schemeClr val="tx2"/>
                </a:solidFill>
              </a:rPr>
              <a:t>La colegiata de Santa María la Mayor, de Toro (</a:t>
            </a:r>
            <a:r>
              <a:rPr lang="es-ES" sz="1200" dirty="0" smtClean="0">
                <a:solidFill>
                  <a:schemeClr val="tx2"/>
                </a:solidFill>
              </a:rPr>
              <a:t>Zamora)</a:t>
            </a:r>
            <a:r>
              <a:rPr lang="cs-CZ" sz="1200" dirty="0" smtClean="0">
                <a:solidFill>
                  <a:schemeClr val="tx2"/>
                </a:solidFill>
              </a:rPr>
              <a:t>            Autor: </a:t>
            </a:r>
            <a:r>
              <a:rPr lang="cs-CZ" sz="1200" dirty="0" err="1">
                <a:solidFill>
                  <a:schemeClr val="tx2"/>
                </a:solidFill>
              </a:rPr>
              <a:t>shakko</a:t>
            </a:r>
            <a:r>
              <a:rPr lang="cs-CZ" sz="1200" dirty="0" smtClean="0">
                <a:solidFill>
                  <a:schemeClr val="tx2"/>
                </a:solidFill>
              </a:rPr>
              <a:t>        Název: </a:t>
            </a:r>
            <a:r>
              <a:rPr lang="cs-CZ" sz="1200" dirty="0">
                <a:solidFill>
                  <a:schemeClr val="tx2"/>
                </a:solidFill>
              </a:rPr>
              <a:t>Ferdinand </a:t>
            </a:r>
            <a:r>
              <a:rPr lang="cs-CZ" sz="1200" dirty="0" smtClean="0">
                <a:solidFill>
                  <a:schemeClr val="tx2"/>
                </a:solidFill>
              </a:rPr>
              <a:t>Bigarny02.jpg</a:t>
            </a:r>
          </a:p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Název: </a:t>
            </a:r>
            <a:r>
              <a:rPr lang="cs-CZ" sz="1200" dirty="0">
                <a:solidFill>
                  <a:schemeClr val="tx2"/>
                </a:solidFill>
              </a:rPr>
              <a:t>Isabel la Católica-2.jpg                                              </a:t>
            </a:r>
            <a:r>
              <a:rPr lang="cs-CZ" sz="1200" dirty="0" smtClean="0">
                <a:solidFill>
                  <a:schemeClr val="tx2"/>
                </a:solidFill>
              </a:rPr>
              <a:t>                        </a:t>
            </a:r>
            <a:r>
              <a:rPr lang="cs-CZ" sz="1200" dirty="0">
                <a:solidFill>
                  <a:schemeClr val="tx2"/>
                </a:solidFill>
              </a:rPr>
              <a:t>Zdroj: http://cs.wikipedia.org/wiki/Soubor:Ferdinand_Bigarny02.jpg</a:t>
            </a:r>
            <a:endParaRPr lang="cs-CZ" sz="1200" dirty="0" smtClean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cs-CZ" sz="1200" dirty="0">
                <a:solidFill>
                  <a:schemeClr val="tx2"/>
                </a:solidFill>
              </a:rPr>
              <a:t>Zdroj: http://</a:t>
            </a:r>
            <a:r>
              <a:rPr lang="cs-CZ" sz="1200" dirty="0" smtClean="0">
                <a:solidFill>
                  <a:schemeClr val="tx2"/>
                </a:solidFill>
              </a:rPr>
              <a:t>cs.wikipedia.org/wiki/Soubor:Isabel_la_Católica-2.jpg</a:t>
            </a:r>
            <a:endParaRPr lang="cs-CZ" sz="1200" dirty="0">
              <a:solidFill>
                <a:schemeClr val="tx2"/>
              </a:solidFill>
            </a:endParaRPr>
          </a:p>
          <a:p>
            <a:pPr algn="l">
              <a:defRPr/>
            </a:pPr>
            <a:endParaRPr lang="cs-CZ" sz="12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16632"/>
            <a:ext cx="3830826" cy="54726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568"/>
            <a:ext cx="4104456" cy="54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4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46815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4400" b="1" u="sng" dirty="0"/>
              <a:t>1492</a:t>
            </a:r>
            <a:r>
              <a:rPr lang="cs-CZ" sz="4400" dirty="0"/>
              <a:t> – </a:t>
            </a:r>
            <a:r>
              <a:rPr lang="cs-CZ" sz="4400" b="1" dirty="0"/>
              <a:t>dobyta Granada – </a:t>
            </a:r>
            <a:r>
              <a:rPr lang="cs-CZ" sz="4400" b="1" u="sng" dirty="0"/>
              <a:t>konec </a:t>
            </a:r>
            <a:r>
              <a:rPr lang="cs-CZ" sz="4400" b="1" u="sng" dirty="0" err="1"/>
              <a:t>reconquisty</a:t>
            </a:r>
            <a:r>
              <a:rPr lang="cs-CZ" sz="4400" dirty="0"/>
              <a:t> - vytlačení Maurů z Pyrenejského poloostrova </a:t>
            </a:r>
            <a:r>
              <a:rPr lang="cs-CZ" sz="4400" dirty="0" smtClean="0"/>
              <a:t>katolíky</a:t>
            </a:r>
          </a:p>
          <a:p>
            <a:pPr>
              <a:defRPr/>
            </a:pP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601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4681537"/>
          </a:xfrm>
        </p:spPr>
        <p:txBody>
          <a:bodyPr rtlCol="0">
            <a:noAutofit/>
          </a:bodyPr>
          <a:lstStyle/>
          <a:p>
            <a:r>
              <a:rPr lang="cs-CZ" sz="4400" b="1" u="sng" dirty="0"/>
              <a:t>Kryštof Kolumbus</a:t>
            </a:r>
            <a:r>
              <a:rPr lang="cs-CZ" sz="4400" dirty="0"/>
              <a:t> – 1451-1506</a:t>
            </a:r>
          </a:p>
          <a:p>
            <a:r>
              <a:rPr lang="cs-CZ" sz="4400" dirty="0"/>
              <a:t>Janovan, </a:t>
            </a:r>
            <a:r>
              <a:rPr lang="cs-CZ" sz="4400" i="1" dirty="0" err="1"/>
              <a:t>Cristoforo</a:t>
            </a:r>
            <a:r>
              <a:rPr lang="cs-CZ" sz="4400" i="1" dirty="0"/>
              <a:t> </a:t>
            </a:r>
            <a:r>
              <a:rPr lang="cs-CZ" sz="4400" i="1" dirty="0" err="1"/>
              <a:t>Colombo</a:t>
            </a:r>
            <a:r>
              <a:rPr lang="cs-CZ" sz="4400" dirty="0"/>
              <a:t>, </a:t>
            </a:r>
            <a:r>
              <a:rPr lang="cs-CZ" sz="4400" i="1" dirty="0" err="1" smtClean="0"/>
              <a:t>Cristóbal</a:t>
            </a:r>
            <a:r>
              <a:rPr lang="cs-CZ" sz="4400" i="1" dirty="0" smtClean="0"/>
              <a:t> </a:t>
            </a:r>
            <a:r>
              <a:rPr lang="cs-CZ" sz="4400" i="1" dirty="0"/>
              <a:t>Colón</a:t>
            </a:r>
            <a:endParaRPr lang="cs-CZ" sz="4400" dirty="0"/>
          </a:p>
          <a:p>
            <a:r>
              <a:rPr lang="cs-CZ" sz="4400" dirty="0"/>
              <a:t>vyplul z přístavu </a:t>
            </a:r>
            <a:r>
              <a:rPr lang="cs-CZ" sz="4400" dirty="0" err="1"/>
              <a:t>Pálos</a:t>
            </a:r>
            <a:r>
              <a:rPr lang="cs-CZ" sz="4400" dirty="0"/>
              <a:t> – karavely </a:t>
            </a:r>
            <a:r>
              <a:rPr lang="cs-CZ" sz="4400" b="1" i="1" dirty="0"/>
              <a:t>Pinta</a:t>
            </a:r>
            <a:r>
              <a:rPr lang="cs-CZ" sz="4400" dirty="0"/>
              <a:t> a </a:t>
            </a:r>
            <a:r>
              <a:rPr lang="cs-CZ" sz="4400" b="1" i="1" dirty="0" err="1"/>
              <a:t>Niňa</a:t>
            </a:r>
            <a:r>
              <a:rPr lang="cs-CZ" sz="4400" dirty="0"/>
              <a:t>, karaka </a:t>
            </a:r>
            <a:r>
              <a:rPr lang="cs-CZ" sz="4400" b="1" i="1" dirty="0"/>
              <a:t>Santa Maria</a:t>
            </a:r>
            <a:r>
              <a:rPr lang="cs-CZ" sz="4400" dirty="0"/>
              <a:t> (větší, zásobovací, vlajková)</a:t>
            </a:r>
          </a:p>
          <a:p>
            <a:pPr>
              <a:defRPr/>
            </a:pP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125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395288" y="5084763"/>
            <a:ext cx="7813675" cy="863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Kryštof Kolumbus před Isabelou Kastilskou a Ferdinandem Aragonským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30175" y="6092825"/>
            <a:ext cx="9266361" cy="647700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>
                <a:solidFill>
                  <a:schemeClr val="tx2"/>
                </a:solidFill>
              </a:rPr>
              <a:t>Tm</a:t>
            </a:r>
            <a:r>
              <a:rPr lang="cs-CZ" sz="1200" dirty="0">
                <a:solidFill>
                  <a:schemeClr val="tx2"/>
                </a:solidFill>
              </a:rPr>
              <a:t>,      </a:t>
            </a:r>
            <a:r>
              <a:rPr lang="cs-CZ" sz="1200" dirty="0" smtClean="0">
                <a:solidFill>
                  <a:schemeClr val="tx2"/>
                </a:solidFill>
              </a:rPr>
              <a:t>Název: </a:t>
            </a:r>
            <a:r>
              <a:rPr lang="cs-CZ" sz="1200" dirty="0">
                <a:solidFill>
                  <a:schemeClr val="tx2"/>
                </a:solidFill>
              </a:rPr>
              <a:t>Christopher Columbus.PNG             </a:t>
            </a:r>
            <a:r>
              <a:rPr lang="cs-CZ" sz="1200" dirty="0" smtClean="0">
                <a:solidFill>
                  <a:schemeClr val="tx2"/>
                </a:solidFill>
              </a:rPr>
              <a:t>                   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 smtClean="0">
                <a:solidFill>
                  <a:schemeClr val="tx2"/>
                </a:solidFill>
              </a:rPr>
              <a:t>Rfdarsie</a:t>
            </a:r>
            <a:r>
              <a:rPr lang="cs-CZ" sz="1200" dirty="0" smtClean="0">
                <a:solidFill>
                  <a:schemeClr val="tx2"/>
                </a:solidFill>
              </a:rPr>
              <a:t>       Název: </a:t>
            </a:r>
            <a:r>
              <a:rPr lang="cs-CZ" sz="1200" dirty="0">
                <a:solidFill>
                  <a:schemeClr val="tx2"/>
                </a:solidFill>
              </a:rPr>
              <a:t>Emanuel </a:t>
            </a:r>
            <a:r>
              <a:rPr lang="cs-CZ" sz="1200" dirty="0" err="1">
                <a:solidFill>
                  <a:schemeClr val="tx2"/>
                </a:solidFill>
              </a:rPr>
              <a:t>Gottlieb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Leutze</a:t>
            </a:r>
            <a:r>
              <a:rPr lang="cs-CZ" sz="1200" dirty="0">
                <a:solidFill>
                  <a:schemeClr val="tx2"/>
                </a:solidFill>
              </a:rPr>
              <a:t> - </a:t>
            </a:r>
            <a:r>
              <a:rPr lang="cs-CZ" sz="1200" dirty="0" err="1">
                <a:solidFill>
                  <a:schemeClr val="tx2"/>
                </a:solidFill>
              </a:rPr>
              <a:t>Columbus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Before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the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Queen.JPG</a:t>
            </a:r>
          </a:p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http://cs.wikipedia.org/wiki/Soubor:Christopher_Columbus.PNG     </a:t>
            </a:r>
            <a:r>
              <a:rPr lang="cs-CZ" sz="1200" dirty="0" smtClean="0">
                <a:solidFill>
                  <a:schemeClr val="tx2"/>
                </a:solidFill>
              </a:rPr>
              <a:t>   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http://cs.wikipedia.org/wiki/Soubor:Emanuel_Gottlieb_Leutze</a:t>
            </a:r>
            <a:r>
              <a:rPr lang="cs-CZ" sz="1200" dirty="0" smtClean="0">
                <a:solidFill>
                  <a:schemeClr val="tx2"/>
                </a:solidFill>
              </a:rPr>
              <a:t>_</a:t>
            </a:r>
          </a:p>
          <a:p>
            <a:pPr algn="l">
              <a:defRPr/>
            </a:pP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    _</a:t>
            </a:r>
            <a:r>
              <a:rPr lang="cs-CZ" sz="1200" dirty="0">
                <a:solidFill>
                  <a:schemeClr val="tx2"/>
                </a:solidFill>
              </a:rPr>
              <a:t>Columbus_Before_the_Queen.JPG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979"/>
            <a:ext cx="4310619" cy="51845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36978"/>
            <a:ext cx="5757111" cy="42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3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46815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4000" u="sng" dirty="0"/>
              <a:t>3. srpna 1492</a:t>
            </a:r>
            <a:r>
              <a:rPr lang="cs-CZ" sz="4000" dirty="0"/>
              <a:t> </a:t>
            </a:r>
            <a:r>
              <a:rPr lang="cs-CZ" sz="4000" dirty="0" smtClean="0"/>
              <a:t>– vyplul</a:t>
            </a:r>
          </a:p>
          <a:p>
            <a:pPr>
              <a:defRPr/>
            </a:pPr>
            <a:r>
              <a:rPr lang="cs-CZ" sz="4000" b="1" u="sng" dirty="0"/>
              <a:t>12. října 1492</a:t>
            </a:r>
            <a:r>
              <a:rPr lang="cs-CZ" sz="4000" dirty="0"/>
              <a:t> – </a:t>
            </a:r>
            <a:r>
              <a:rPr lang="cs-CZ" sz="4000" b="1" i="1" dirty="0"/>
              <a:t>San Salvador</a:t>
            </a:r>
            <a:r>
              <a:rPr lang="cs-CZ" sz="4000" dirty="0"/>
              <a:t> – </a:t>
            </a:r>
            <a:r>
              <a:rPr lang="cs-CZ" sz="4000" b="1" i="1" dirty="0"/>
              <a:t>Bahamy</a:t>
            </a:r>
            <a:r>
              <a:rPr lang="cs-CZ" sz="4000" dirty="0"/>
              <a:t> – Karibské ostrovy - nevíme, který ostrov </a:t>
            </a:r>
            <a:r>
              <a:rPr lang="cs-CZ" sz="4000" dirty="0" smtClean="0"/>
              <a:t>přesně</a:t>
            </a:r>
          </a:p>
          <a:p>
            <a:pPr>
              <a:defRPr/>
            </a:pPr>
            <a:r>
              <a:rPr lang="cs-CZ" sz="4000" b="1" dirty="0"/>
              <a:t>1493-96</a:t>
            </a:r>
            <a:r>
              <a:rPr lang="cs-CZ" sz="4000" dirty="0"/>
              <a:t> – druhá plavba – Jamajka, Porto </a:t>
            </a:r>
            <a:r>
              <a:rPr lang="cs-CZ" sz="4000" dirty="0" err="1"/>
              <a:t>Rico</a:t>
            </a:r>
            <a:r>
              <a:rPr lang="cs-CZ" sz="4000" dirty="0"/>
              <a:t>, Antily</a:t>
            </a:r>
          </a:p>
          <a:p>
            <a:pPr>
              <a:defRPr/>
            </a:pPr>
            <a:endParaRPr lang="cs-CZ" sz="4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31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4"/>
          <p:cNvSpPr>
            <a:spLocks noGrp="1"/>
          </p:cNvSpPr>
          <p:nvPr>
            <p:ph type="title"/>
          </p:nvPr>
        </p:nvSpPr>
        <p:spPr>
          <a:xfrm>
            <a:off x="665162" y="5445224"/>
            <a:ext cx="7813675" cy="8636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Kolumbovy výpravy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35831" y="6216695"/>
            <a:ext cx="7272338" cy="647700"/>
          </a:xfrm>
        </p:spPr>
        <p:txBody>
          <a:bodyPr rtlCol="0"/>
          <a:lstStyle/>
          <a:p>
            <a:r>
              <a:rPr lang="cs-CZ" sz="1200" dirty="0" smtClean="0">
                <a:solidFill>
                  <a:schemeClr val="tx2"/>
                </a:solidFill>
              </a:rPr>
              <a:t>Autor: Adam </a:t>
            </a:r>
            <a:r>
              <a:rPr lang="cs-CZ" sz="1200" dirty="0">
                <a:solidFill>
                  <a:schemeClr val="tx2"/>
                </a:solidFill>
              </a:rPr>
              <a:t>Zábranský</a:t>
            </a:r>
            <a:r>
              <a:rPr lang="cs-CZ" sz="1200" dirty="0" smtClean="0">
                <a:solidFill>
                  <a:schemeClr val="tx2"/>
                </a:solidFill>
              </a:rPr>
              <a:t>,             Název: </a:t>
            </a:r>
            <a:r>
              <a:rPr lang="cs-CZ" sz="1200" dirty="0" err="1">
                <a:solidFill>
                  <a:schemeClr val="tx2"/>
                </a:solidFill>
              </a:rPr>
              <a:t>Viajes</a:t>
            </a:r>
            <a:r>
              <a:rPr lang="cs-CZ" sz="1200" dirty="0">
                <a:solidFill>
                  <a:schemeClr val="tx2"/>
                </a:solidFill>
              </a:rPr>
              <a:t> de </a:t>
            </a:r>
            <a:r>
              <a:rPr lang="cs-CZ" sz="1200" dirty="0" err="1">
                <a:solidFill>
                  <a:schemeClr val="tx2"/>
                </a:solidFill>
              </a:rPr>
              <a:t>colon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cs.sv</a:t>
            </a:r>
            <a:endParaRPr lang="cs-CZ" sz="12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http://cs.wikipedia.org/wiki/Soubor:Viajes_de_colon_cs.svg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2" y="-99392"/>
            <a:ext cx="9003878" cy="60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6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395536" y="5199062"/>
            <a:ext cx="7813675" cy="863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Mapa 1. a 2. Kolumbovy výpravy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30175" y="6092825"/>
            <a:ext cx="9266361" cy="6477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>
                <a:solidFill>
                  <a:schemeClr val="tx2"/>
                </a:solidFill>
              </a:rPr>
              <a:t>Mahahahaneapneap</a:t>
            </a:r>
            <a:r>
              <a:rPr lang="cs-CZ" sz="1200" dirty="0" smtClean="0">
                <a:solidFill>
                  <a:schemeClr val="tx2"/>
                </a:solidFill>
              </a:rPr>
              <a:t>,      Název: Columbus1.PNG                                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 smtClean="0">
                <a:solidFill>
                  <a:schemeClr val="tx2"/>
                </a:solidFill>
              </a:rPr>
              <a:t>Roke</a:t>
            </a:r>
            <a:r>
              <a:rPr lang="cs-CZ" sz="1200" dirty="0" smtClean="0">
                <a:solidFill>
                  <a:schemeClr val="tx2"/>
                </a:solidFill>
              </a:rPr>
              <a:t>       Název: Columbus2.PNG</a:t>
            </a:r>
          </a:p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http://cs.wikipedia.org/wiki/Soubor:Columbus1.PNG        </a:t>
            </a:r>
            <a:r>
              <a:rPr lang="cs-CZ" sz="1200" dirty="0" smtClean="0">
                <a:solidFill>
                  <a:schemeClr val="tx2"/>
                </a:solidFill>
              </a:rPr>
              <a:t>                 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http://cs.wikipedia.org/wiki/Soubor:Columbus2.PNG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" y="116632"/>
            <a:ext cx="6669466" cy="38884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30462"/>
            <a:ext cx="61754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Conquistadoři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dirty="0" smtClean="0"/>
              <a:t>dobyvatelé</a:t>
            </a:r>
            <a:r>
              <a:rPr lang="cs-CZ" sz="4400" dirty="0"/>
              <a:t>, zlato, stříbro</a:t>
            </a:r>
          </a:p>
          <a:p>
            <a:r>
              <a:rPr lang="cs-CZ" sz="4400" b="1" u="sng" dirty="0"/>
              <a:t>Aztékové</a:t>
            </a:r>
            <a:r>
              <a:rPr lang="cs-CZ" sz="4400" dirty="0"/>
              <a:t> – indiánská kultura v </a:t>
            </a:r>
            <a:r>
              <a:rPr lang="cs-CZ" sz="4400" b="1" i="1" dirty="0"/>
              <a:t>Mexiku</a:t>
            </a:r>
            <a:r>
              <a:rPr lang="cs-CZ" sz="4400" dirty="0"/>
              <a:t>, hlavní město </a:t>
            </a:r>
            <a:r>
              <a:rPr lang="cs-CZ" sz="4400" b="1" i="1" dirty="0" err="1"/>
              <a:t>Tenochtitlán</a:t>
            </a:r>
            <a:r>
              <a:rPr lang="cs-CZ" sz="4400" dirty="0"/>
              <a:t> císař </a:t>
            </a:r>
            <a:r>
              <a:rPr lang="cs-CZ" sz="4400" b="1" i="1" dirty="0" err="1"/>
              <a:t>Montezuma</a:t>
            </a:r>
            <a:r>
              <a:rPr lang="cs-CZ" sz="4400" b="1" i="1" dirty="0"/>
              <a:t> II.</a:t>
            </a:r>
            <a:endParaRPr lang="cs-CZ" sz="4400" dirty="0"/>
          </a:p>
          <a:p>
            <a:r>
              <a:rPr lang="cs-CZ" sz="4400" b="1" i="1" dirty="0"/>
              <a:t>1519-21</a:t>
            </a:r>
            <a:r>
              <a:rPr lang="cs-CZ" sz="4400" dirty="0"/>
              <a:t> – </a:t>
            </a:r>
            <a:r>
              <a:rPr lang="cs-CZ" sz="4400" b="1" u="sng" dirty="0" err="1"/>
              <a:t>Hernán</a:t>
            </a:r>
            <a:r>
              <a:rPr lang="cs-CZ" sz="4400" b="1" u="sng" dirty="0"/>
              <a:t> </a:t>
            </a:r>
            <a:r>
              <a:rPr lang="cs-CZ" sz="4400" b="1" u="sng" dirty="0" err="1" smtClean="0"/>
              <a:t>Cortés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89517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92696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b="1" u="sng" dirty="0"/>
              <a:t>Inkové</a:t>
            </a:r>
            <a:r>
              <a:rPr lang="cs-CZ" sz="4400" dirty="0"/>
              <a:t> – indiánská kultura v </a:t>
            </a:r>
            <a:r>
              <a:rPr lang="cs-CZ" sz="4400" b="1" i="1" dirty="0"/>
              <a:t>Peru</a:t>
            </a:r>
            <a:r>
              <a:rPr lang="cs-CZ" sz="4400" dirty="0"/>
              <a:t> </a:t>
            </a:r>
            <a:r>
              <a:rPr lang="cs-CZ" sz="4400" dirty="0" smtClean="0"/>
              <a:t>(</a:t>
            </a:r>
            <a:r>
              <a:rPr lang="cs-CZ" sz="4400" i="1" dirty="0" smtClean="0"/>
              <a:t>Kolumbii, </a:t>
            </a:r>
            <a:r>
              <a:rPr lang="cs-CZ" sz="4400" i="1" dirty="0"/>
              <a:t>Ekvádoru, Peru, </a:t>
            </a:r>
            <a:r>
              <a:rPr lang="cs-CZ" sz="4400" i="1" dirty="0" smtClean="0"/>
              <a:t>Bolívii, </a:t>
            </a:r>
            <a:r>
              <a:rPr lang="cs-CZ" sz="4400" i="1" dirty="0"/>
              <a:t>Chile a </a:t>
            </a:r>
            <a:r>
              <a:rPr lang="cs-CZ" sz="4400" i="1" dirty="0" smtClean="0"/>
              <a:t>Argentině)</a:t>
            </a:r>
            <a:endParaRPr lang="cs-CZ" sz="4400" dirty="0"/>
          </a:p>
          <a:p>
            <a:r>
              <a:rPr lang="cs-CZ" sz="4400" dirty="0"/>
              <a:t>„Inka“ název panovníka, hl město </a:t>
            </a:r>
            <a:r>
              <a:rPr lang="cs-CZ" sz="4400" b="1" i="1" dirty="0"/>
              <a:t>Cuzco</a:t>
            </a:r>
            <a:endParaRPr lang="cs-CZ" sz="4400" dirty="0"/>
          </a:p>
          <a:p>
            <a:r>
              <a:rPr lang="cs-CZ" sz="4400" b="1" dirty="0"/>
              <a:t>1531-35</a:t>
            </a:r>
            <a:r>
              <a:rPr lang="cs-CZ" sz="4400" dirty="0"/>
              <a:t> – dobyl </a:t>
            </a:r>
            <a:r>
              <a:rPr lang="cs-CZ" sz="4400" b="1" u="sng" dirty="0"/>
              <a:t>Francisco </a:t>
            </a:r>
            <a:r>
              <a:rPr lang="cs-CZ" sz="4400" b="1" u="sng" dirty="0" err="1" smtClean="0"/>
              <a:t>Pizarro</a:t>
            </a:r>
            <a:endParaRPr lang="cs-CZ" sz="4400" dirty="0"/>
          </a:p>
          <a:p>
            <a:r>
              <a:rPr lang="cs-CZ" sz="4400" dirty="0" smtClean="0"/>
              <a:t>hledal </a:t>
            </a:r>
            <a:r>
              <a:rPr lang="cs-CZ" sz="4400" i="1" u="sng" dirty="0"/>
              <a:t>El </a:t>
            </a:r>
            <a:r>
              <a:rPr lang="cs-CZ" sz="4400" i="1" u="sng" dirty="0" err="1"/>
              <a:t>Dorado</a:t>
            </a:r>
            <a:r>
              <a:rPr lang="cs-CZ" sz="4400" dirty="0"/>
              <a:t> – říši zlata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1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395536" y="5229200"/>
            <a:ext cx="7813675" cy="863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tx2"/>
                </a:solidFill>
              </a:rPr>
              <a:t>Hernán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Cortés</a:t>
            </a:r>
            <a:r>
              <a:rPr lang="cs-CZ" dirty="0" smtClean="0">
                <a:solidFill>
                  <a:schemeClr val="tx2"/>
                </a:solidFill>
              </a:rPr>
              <a:t> a Francisco </a:t>
            </a:r>
            <a:r>
              <a:rPr lang="cs-CZ" dirty="0" err="1" smtClean="0">
                <a:solidFill>
                  <a:schemeClr val="tx2"/>
                </a:solidFill>
              </a:rPr>
              <a:t>Pizarro</a:t>
            </a:r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30175" y="6092825"/>
            <a:ext cx="9266361" cy="6477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s-CZ" sz="1400" dirty="0" smtClean="0">
                <a:solidFill>
                  <a:schemeClr val="tx2"/>
                </a:solidFill>
              </a:rPr>
              <a:t>Autor: </a:t>
            </a:r>
            <a:r>
              <a:rPr lang="cs-CZ" sz="1400" dirty="0" err="1" smtClean="0">
                <a:solidFill>
                  <a:schemeClr val="tx2"/>
                </a:solidFill>
              </a:rPr>
              <a:t>Infrogmation</a:t>
            </a:r>
            <a:r>
              <a:rPr lang="cs-CZ" sz="1400" dirty="0" smtClean="0">
                <a:solidFill>
                  <a:schemeClr val="tx2"/>
                </a:solidFill>
              </a:rPr>
              <a:t>,      Název: Cortes.jpg</a:t>
            </a:r>
            <a:r>
              <a:rPr lang="cs-CZ" sz="1300" dirty="0" smtClean="0">
                <a:solidFill>
                  <a:schemeClr val="tx2"/>
                </a:solidFill>
              </a:rPr>
              <a:t>  </a:t>
            </a:r>
            <a:r>
              <a:rPr lang="cs-CZ" sz="1400" dirty="0" smtClean="0">
                <a:solidFill>
                  <a:schemeClr val="tx2"/>
                </a:solidFill>
              </a:rPr>
              <a:t>                              Autor: </a:t>
            </a:r>
            <a:r>
              <a:rPr lang="cs-CZ" sz="1300" dirty="0" err="1" smtClean="0">
                <a:solidFill>
                  <a:schemeClr val="tx2"/>
                </a:solidFill>
              </a:rPr>
              <a:t>Mathiasrex</a:t>
            </a:r>
            <a:r>
              <a:rPr lang="cs-CZ" sz="1200" dirty="0" smtClean="0">
                <a:solidFill>
                  <a:schemeClr val="tx2"/>
                </a:solidFill>
              </a:rPr>
              <a:t>  </a:t>
            </a:r>
            <a:r>
              <a:rPr lang="cs-CZ" sz="1400" dirty="0" smtClean="0">
                <a:solidFill>
                  <a:schemeClr val="tx2"/>
                </a:solidFill>
              </a:rPr>
              <a:t>Název:  </a:t>
            </a:r>
            <a:r>
              <a:rPr lang="cs-CZ" sz="1200" dirty="0" smtClean="0">
                <a:solidFill>
                  <a:schemeClr val="tx2"/>
                </a:solidFill>
              </a:rPr>
              <a:t>Francisco-Pizarro-um1540.png</a:t>
            </a:r>
          </a:p>
          <a:p>
            <a:pPr algn="l">
              <a:defRPr/>
            </a:pPr>
            <a:r>
              <a:rPr lang="cs-CZ" sz="1400" dirty="0" smtClean="0">
                <a:solidFill>
                  <a:schemeClr val="tx2"/>
                </a:solidFill>
              </a:rPr>
              <a:t>Zdroj: http://cs.wikipedia.org/wiki/Soubor:Cortes.jpg           </a:t>
            </a:r>
            <a:r>
              <a:rPr lang="cs-CZ" sz="1200" dirty="0">
                <a:solidFill>
                  <a:schemeClr val="tx2"/>
                </a:solidFill>
              </a:rPr>
              <a:t>Zdroj: http://cs.wikipedia.org/wiki/Soubor:Francisco-Pizarro-um1540.png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3503"/>
            <a:ext cx="3670770" cy="55997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" y="267008"/>
            <a:ext cx="4566303" cy="53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Portugalsko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3425" cy="4681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první zámořská koloniální </a:t>
            </a:r>
            <a:r>
              <a:rPr lang="cs-CZ" sz="4400" dirty="0" smtClean="0"/>
              <a:t>říše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400" b="1" dirty="0"/>
              <a:t>1415</a:t>
            </a:r>
            <a:r>
              <a:rPr lang="cs-CZ" sz="4400" dirty="0"/>
              <a:t> - Dobytí marockého </a:t>
            </a:r>
            <a:r>
              <a:rPr lang="cs-CZ" sz="4400" dirty="0" smtClean="0"/>
              <a:t>přístavu </a:t>
            </a:r>
            <a:r>
              <a:rPr lang="cs-CZ" sz="4400" b="1" dirty="0" err="1" smtClean="0"/>
              <a:t>Ceuta</a:t>
            </a:r>
            <a:r>
              <a:rPr lang="cs-CZ" sz="4400" dirty="0" smtClean="0"/>
              <a:t> </a:t>
            </a:r>
          </a:p>
          <a:p>
            <a:r>
              <a:rPr lang="cs-CZ" sz="4400" b="1" i="1" dirty="0"/>
              <a:t>Jindřich Mořeplavec</a:t>
            </a:r>
            <a:r>
              <a:rPr lang="cs-CZ" sz="4400" dirty="0"/>
              <a:t> – port. princ, podporoval cesty – on sám se </a:t>
            </a:r>
            <a:r>
              <a:rPr lang="cs-CZ" sz="4400" dirty="0" smtClean="0"/>
              <a:t>neplavil –</a:t>
            </a:r>
            <a:r>
              <a:rPr lang="cs-CZ" sz="4400" dirty="0"/>
              <a:t> </a:t>
            </a:r>
            <a:r>
              <a:rPr lang="cs-CZ" sz="4400" dirty="0" smtClean="0"/>
              <a:t>organizátor </a:t>
            </a:r>
            <a:r>
              <a:rPr lang="cs-CZ" sz="4400" dirty="0"/>
              <a:t>expanze</a:t>
            </a: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354264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Portugalsko X Španělsko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dirty="0"/>
              <a:t>1474-9 – válka mezi Portugalskem a Kastilií – snaha Kastilii </a:t>
            </a:r>
            <a:r>
              <a:rPr lang="cs-CZ" sz="4400" dirty="0" smtClean="0"/>
              <a:t>připojit</a:t>
            </a:r>
          </a:p>
          <a:p>
            <a:r>
              <a:rPr lang="cs-CZ" sz="4400" dirty="0" smtClean="0"/>
              <a:t>1</a:t>
            </a:r>
            <a:r>
              <a:rPr lang="cs-CZ" sz="4400" dirty="0"/>
              <a:t>. koloniální válka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50755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b="1" u="sng" dirty="0"/>
              <a:t>1494</a:t>
            </a:r>
            <a:r>
              <a:rPr lang="cs-CZ" sz="4400" b="1" dirty="0"/>
              <a:t> – smlouva v </a:t>
            </a:r>
            <a:r>
              <a:rPr lang="cs-CZ" sz="4400" b="1" dirty="0" err="1"/>
              <a:t>Tordesillas</a:t>
            </a:r>
            <a:r>
              <a:rPr lang="cs-CZ" sz="4400" dirty="0"/>
              <a:t> – dělení světa – hranice vlivu Atlantský oceán – </a:t>
            </a:r>
            <a:r>
              <a:rPr lang="cs-CZ" sz="4400" i="1" u="sng" dirty="0"/>
              <a:t>2000 km Z od Kapverd</a:t>
            </a:r>
            <a:r>
              <a:rPr lang="cs-CZ" sz="4400" dirty="0"/>
              <a:t> </a:t>
            </a:r>
            <a:endParaRPr lang="cs-CZ" sz="4400" dirty="0" smtClean="0"/>
          </a:p>
          <a:p>
            <a:pPr marL="0" indent="0">
              <a:buNone/>
            </a:pPr>
            <a:r>
              <a:rPr lang="cs-CZ" sz="4400" dirty="0" smtClean="0"/>
              <a:t>– </a:t>
            </a:r>
            <a:r>
              <a:rPr lang="cs-CZ" sz="4400" dirty="0"/>
              <a:t>vše na východ – </a:t>
            </a:r>
            <a:r>
              <a:rPr lang="cs-CZ" sz="4400" b="1" i="1" dirty="0"/>
              <a:t>Portugalsko</a:t>
            </a:r>
            <a:endParaRPr lang="cs-CZ" sz="4400" dirty="0"/>
          </a:p>
          <a:p>
            <a:pPr marL="0" indent="0">
              <a:buNone/>
            </a:pPr>
            <a:r>
              <a:rPr lang="cs-CZ" sz="4400" dirty="0"/>
              <a:t>– </a:t>
            </a:r>
            <a:r>
              <a:rPr lang="cs-CZ" sz="4400" dirty="0" smtClean="0"/>
              <a:t>vše </a:t>
            </a:r>
            <a:r>
              <a:rPr lang="cs-CZ" sz="4400" dirty="0"/>
              <a:t>na západ – </a:t>
            </a:r>
            <a:r>
              <a:rPr lang="cs-CZ" sz="4400" b="1" i="1" dirty="0" smtClean="0"/>
              <a:t>Španělsko</a:t>
            </a:r>
            <a:endParaRPr lang="cs-CZ" sz="4400" dirty="0"/>
          </a:p>
          <a:p>
            <a:r>
              <a:rPr lang="cs-CZ" sz="4400" dirty="0"/>
              <a:t>V 16. století porušena Španěly – dobytí Filipín</a:t>
            </a:r>
          </a:p>
          <a:p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326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4"/>
          <p:cNvSpPr>
            <a:spLocks noGrp="1"/>
          </p:cNvSpPr>
          <p:nvPr>
            <p:ph type="title"/>
          </p:nvPr>
        </p:nvSpPr>
        <p:spPr>
          <a:xfrm>
            <a:off x="665162" y="5445224"/>
            <a:ext cx="7813675" cy="8636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Hranice stanovená v </a:t>
            </a:r>
            <a:r>
              <a:rPr lang="cs-CZ" dirty="0" err="1" smtClean="0">
                <a:solidFill>
                  <a:schemeClr val="tx2"/>
                </a:solidFill>
              </a:rPr>
              <a:t>Tordesillas</a:t>
            </a:r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35831" y="6216695"/>
            <a:ext cx="7272338" cy="647700"/>
          </a:xfrm>
        </p:spPr>
        <p:txBody>
          <a:bodyPr rtlCol="0"/>
          <a:lstStyle/>
          <a:p>
            <a:r>
              <a:rPr lang="cs-CZ" sz="1200" dirty="0" smtClean="0">
                <a:solidFill>
                  <a:schemeClr val="tx2"/>
                </a:solidFill>
              </a:rPr>
              <a:t>Autor: </a:t>
            </a:r>
            <a:r>
              <a:rPr lang="cs-CZ" sz="1200" dirty="0" err="1">
                <a:solidFill>
                  <a:schemeClr val="tx2"/>
                </a:solidFill>
              </a:rPr>
              <a:t>JohnnyMrNinja</a:t>
            </a:r>
            <a:r>
              <a:rPr lang="cs-CZ" sz="1200" dirty="0" smtClean="0">
                <a:solidFill>
                  <a:schemeClr val="tx2"/>
                </a:solidFill>
              </a:rPr>
              <a:t>,             Název: </a:t>
            </a:r>
            <a:r>
              <a:rPr lang="cs-CZ" sz="1200" dirty="0" err="1">
                <a:solidFill>
                  <a:schemeClr val="tx2"/>
                </a:solidFill>
              </a:rPr>
              <a:t>Spain</a:t>
            </a:r>
            <a:r>
              <a:rPr lang="cs-CZ" sz="1200" dirty="0">
                <a:solidFill>
                  <a:schemeClr val="tx2"/>
                </a:solidFill>
              </a:rPr>
              <a:t> and Portugal.png</a:t>
            </a:r>
          </a:p>
          <a:p>
            <a:pPr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http://cs.wikipedia.org/wiki/Soubor:Spain_and_Portugal.png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571663"/>
            <a:ext cx="1022681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2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Nové koloniální mocnosti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b="1" u="sng" dirty="0"/>
              <a:t>Nizozemsko</a:t>
            </a:r>
            <a:r>
              <a:rPr lang="cs-CZ" sz="4400" dirty="0"/>
              <a:t> – od 70. let 16. století – hlavní koloniální država – </a:t>
            </a:r>
            <a:r>
              <a:rPr lang="cs-CZ" sz="4400" b="1" dirty="0"/>
              <a:t>Jáva</a:t>
            </a:r>
            <a:r>
              <a:rPr lang="cs-CZ" sz="4400" dirty="0"/>
              <a:t> (součást Indonésie – Jakarta)</a:t>
            </a:r>
          </a:p>
          <a:p>
            <a:r>
              <a:rPr lang="cs-CZ" sz="4400" b="1" u="sng" dirty="0"/>
              <a:t>Francie</a:t>
            </a:r>
            <a:r>
              <a:rPr lang="cs-CZ" sz="4400" dirty="0"/>
              <a:t> – od 1535 orientace na Severní Ameriku – Kanada – stejně jako </a:t>
            </a:r>
            <a:r>
              <a:rPr lang="cs-CZ" sz="4400" dirty="0" smtClean="0"/>
              <a:t>Švédsko</a:t>
            </a:r>
            <a:r>
              <a:rPr lang="cs-CZ" sz="4400" dirty="0"/>
              <a:t>, Dánsko, Německo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079948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000" b="1" u="sng" dirty="0"/>
              <a:t>Anglie</a:t>
            </a:r>
            <a:r>
              <a:rPr lang="cs-CZ" sz="4000" dirty="0"/>
              <a:t> – od 1588, za počátkem </a:t>
            </a:r>
            <a:r>
              <a:rPr lang="cs-CZ" sz="4000" b="1" i="1" dirty="0" smtClean="0"/>
              <a:t>pirátské</a:t>
            </a:r>
            <a:r>
              <a:rPr lang="cs-CZ" sz="4000" dirty="0" smtClean="0"/>
              <a:t> </a:t>
            </a:r>
            <a:r>
              <a:rPr lang="cs-CZ" sz="4000" dirty="0"/>
              <a:t>útoky, útoky na španělské lodě – především z Ameriky</a:t>
            </a:r>
          </a:p>
          <a:p>
            <a:r>
              <a:rPr lang="cs-CZ" sz="4000" dirty="0"/>
              <a:t>Postupná proměna v plavby kolonizační a objevitelské</a:t>
            </a:r>
          </a:p>
          <a:p>
            <a:r>
              <a:rPr lang="cs-CZ" sz="4000" dirty="0" smtClean="0"/>
              <a:t>především </a:t>
            </a:r>
            <a:r>
              <a:rPr lang="cs-CZ" sz="4000" dirty="0"/>
              <a:t>do Severní Ameriky</a:t>
            </a:r>
          </a:p>
          <a:p>
            <a:r>
              <a:rPr lang="cs-CZ" sz="4000" b="1" i="1" u="sng" dirty="0"/>
              <a:t>sir Walter </a:t>
            </a:r>
            <a:r>
              <a:rPr lang="cs-CZ" sz="4000" b="1" i="1" u="sng" dirty="0" err="1"/>
              <a:t>Raleigh</a:t>
            </a:r>
            <a:r>
              <a:rPr lang="cs-CZ" sz="4000" dirty="0"/>
              <a:t> </a:t>
            </a:r>
          </a:p>
          <a:p>
            <a:r>
              <a:rPr lang="cs-CZ" sz="4000" smtClean="0"/>
              <a:t>Z Anglie </a:t>
            </a:r>
            <a:r>
              <a:rPr lang="cs-CZ" sz="4000" smtClean="0"/>
              <a:t>postupně </a:t>
            </a:r>
            <a:r>
              <a:rPr lang="cs-CZ" sz="4000" b="1" i="1" dirty="0"/>
              <a:t>největší koloniální velmoc</a:t>
            </a:r>
            <a:endParaRPr lang="cs-CZ" sz="4000" dirty="0"/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259112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376092"/>
                </a:solidFill>
              </a:rPr>
              <a:t>Děkuji za pozornost.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Autor DUM: Mgr. et Mgr. Jakub Snášel</a:t>
            </a:r>
          </a:p>
        </p:txBody>
      </p:sp>
    </p:spTree>
    <p:extLst>
      <p:ext uri="{BB962C8B-B14F-4D97-AF65-F5344CB8AC3E}">
        <p14:creationId xmlns:p14="http://schemas.microsoft.com/office/powerpoint/2010/main" val="3632411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395536" y="5373216"/>
            <a:ext cx="7813675" cy="863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Jindřich Mořeplavec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07504" y="6210300"/>
            <a:ext cx="8905875" cy="6477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Autor: </a:t>
            </a:r>
            <a:r>
              <a:rPr lang="en-US" sz="1200" dirty="0">
                <a:solidFill>
                  <a:schemeClr val="tx2"/>
                </a:solidFill>
              </a:rPr>
              <a:t>From the </a:t>
            </a:r>
            <a:r>
              <a:rPr lang="en-US" sz="1200" dirty="0" err="1">
                <a:solidFill>
                  <a:schemeClr val="tx2"/>
                </a:solidFill>
              </a:rPr>
              <a:t>Polytriptych</a:t>
            </a:r>
            <a:r>
              <a:rPr lang="en-US" sz="1200" dirty="0">
                <a:solidFill>
                  <a:schemeClr val="tx2"/>
                </a:solidFill>
              </a:rPr>
              <a:t> of St. Vincent in the National Museum of Ancient Art, </a:t>
            </a:r>
            <a:r>
              <a:rPr lang="en-US" sz="1200" dirty="0" smtClean="0">
                <a:solidFill>
                  <a:schemeClr val="tx2"/>
                </a:solidFill>
              </a:rPr>
              <a:t>Lisbon</a:t>
            </a:r>
            <a:r>
              <a:rPr lang="cs-CZ" sz="1200" dirty="0" smtClean="0">
                <a:solidFill>
                  <a:schemeClr val="tx2"/>
                </a:solidFill>
              </a:rPr>
              <a:t>.</a:t>
            </a:r>
          </a:p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Název: </a:t>
            </a:r>
            <a:r>
              <a:rPr lang="cs-CZ" sz="1200" dirty="0">
                <a:solidFill>
                  <a:schemeClr val="tx2"/>
                </a:solidFill>
              </a:rPr>
              <a:t>Henry </a:t>
            </a:r>
            <a:r>
              <a:rPr lang="cs-CZ" sz="1200" dirty="0" err="1">
                <a:solidFill>
                  <a:schemeClr val="tx2"/>
                </a:solidFill>
              </a:rPr>
              <a:t>the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Navigator1.jpg        Zdroj: </a:t>
            </a:r>
            <a:r>
              <a:rPr lang="cs-CZ" sz="1200" dirty="0">
                <a:solidFill>
                  <a:schemeClr val="tx2"/>
                </a:solidFill>
              </a:rPr>
              <a:t>http://cs.wikipedia.org/wiki/Soubor:Henry_the_Navigator1.jpg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76" y="332656"/>
            <a:ext cx="4824536" cy="54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1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80728"/>
            <a:ext cx="8353425" cy="4679950"/>
          </a:xfrm>
        </p:spPr>
        <p:txBody>
          <a:bodyPr rtlCol="0">
            <a:noAutofit/>
          </a:bodyPr>
          <a:lstStyle/>
          <a:p>
            <a:r>
              <a:rPr lang="cs-CZ" sz="4400" b="1" dirty="0" err="1"/>
              <a:t>Bartolomeo</a:t>
            </a:r>
            <a:r>
              <a:rPr lang="cs-CZ" sz="4400" b="1" dirty="0"/>
              <a:t> </a:t>
            </a:r>
            <a:r>
              <a:rPr lang="cs-CZ" sz="4400" b="1" dirty="0" err="1"/>
              <a:t>Diaz</a:t>
            </a:r>
            <a:r>
              <a:rPr lang="cs-CZ" sz="4400" b="1" dirty="0"/>
              <a:t> – 1487 </a:t>
            </a:r>
            <a:r>
              <a:rPr lang="cs-CZ" sz="4400" dirty="0"/>
              <a:t>– doplul k mysu Dobré </a:t>
            </a:r>
            <a:r>
              <a:rPr lang="cs-CZ" sz="4400" dirty="0" smtClean="0"/>
              <a:t>naděje </a:t>
            </a:r>
            <a:endParaRPr lang="cs-CZ" sz="4400" dirty="0"/>
          </a:p>
          <a:p>
            <a:r>
              <a:rPr lang="cs-CZ" sz="4400" b="1" dirty="0" err="1"/>
              <a:t>Vasco</a:t>
            </a:r>
            <a:r>
              <a:rPr lang="cs-CZ" sz="4400" b="1" dirty="0"/>
              <a:t> da Gama – 1498 – </a:t>
            </a:r>
            <a:r>
              <a:rPr lang="cs-CZ" sz="4400" dirty="0"/>
              <a:t>obeplutí Afriky – nová cesta do Indie</a:t>
            </a:r>
            <a:r>
              <a:rPr lang="cs-CZ" sz="4400" b="1" dirty="0"/>
              <a:t> </a:t>
            </a:r>
            <a:endParaRPr lang="cs-CZ" sz="4400" dirty="0"/>
          </a:p>
          <a:p>
            <a:r>
              <a:rPr lang="cs-CZ" sz="4400" b="1" dirty="0" smtClean="0"/>
              <a:t>Fernando </a:t>
            </a:r>
            <a:r>
              <a:rPr lang="cs-CZ" sz="4400" b="1" dirty="0"/>
              <a:t>de </a:t>
            </a:r>
            <a:r>
              <a:rPr lang="cs-CZ" sz="4400" b="1" dirty="0" err="1" smtClean="0"/>
              <a:t>Magalhães</a:t>
            </a:r>
            <a:r>
              <a:rPr lang="cs-CZ" sz="4400" dirty="0"/>
              <a:t>, </a:t>
            </a:r>
            <a:r>
              <a:rPr lang="cs-CZ" sz="4400" b="1" dirty="0"/>
              <a:t>1519-21 – </a:t>
            </a:r>
            <a:r>
              <a:rPr lang="cs-CZ" sz="4400" dirty="0"/>
              <a:t>obeplutí </a:t>
            </a:r>
            <a:r>
              <a:rPr lang="cs-CZ" sz="4400" dirty="0" smtClean="0"/>
              <a:t>zeměkoule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19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>
          <a:xfrm>
            <a:off x="179512" y="5301208"/>
            <a:ext cx="7813675" cy="8636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            </a:t>
            </a:r>
            <a:r>
              <a:rPr lang="cs-CZ" dirty="0" err="1" smtClean="0">
                <a:solidFill>
                  <a:schemeClr val="tx2"/>
                </a:solidFill>
              </a:rPr>
              <a:t>Bartolomeo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Diaz</a:t>
            </a:r>
            <a:r>
              <a:rPr lang="cs-CZ" dirty="0" smtClean="0">
                <a:solidFill>
                  <a:schemeClr val="tx2"/>
                </a:solidFill>
              </a:rPr>
              <a:t>                                             </a:t>
            </a:r>
            <a:r>
              <a:rPr lang="cs-CZ" dirty="0" err="1" smtClean="0">
                <a:solidFill>
                  <a:schemeClr val="tx2"/>
                </a:solidFill>
              </a:rPr>
              <a:t>Vasco</a:t>
            </a:r>
            <a:r>
              <a:rPr lang="cs-CZ" dirty="0" smtClean="0">
                <a:solidFill>
                  <a:schemeClr val="tx2"/>
                </a:solidFill>
              </a:rPr>
              <a:t> da Gama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07950" y="6092825"/>
            <a:ext cx="9036050" cy="647700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>
                <a:solidFill>
                  <a:schemeClr val="tx2"/>
                </a:solidFill>
              </a:rPr>
              <a:t>Biser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Todorov</a:t>
            </a:r>
            <a:r>
              <a:rPr lang="cs-CZ" sz="1200" dirty="0" smtClean="0">
                <a:solidFill>
                  <a:schemeClr val="tx2"/>
                </a:solidFill>
              </a:rPr>
              <a:t>, Název: </a:t>
            </a:r>
            <a:r>
              <a:rPr lang="cs-CZ" sz="1200" dirty="0" err="1">
                <a:solidFill>
                  <a:schemeClr val="tx2"/>
                </a:solidFill>
              </a:rPr>
              <a:t>Bartolomeu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Dias</a:t>
            </a:r>
            <a:r>
              <a:rPr lang="cs-CZ" sz="1200" dirty="0">
                <a:solidFill>
                  <a:schemeClr val="tx2"/>
                </a:solidFill>
              </a:rPr>
              <a:t>, </a:t>
            </a:r>
            <a:r>
              <a:rPr lang="cs-CZ" sz="1200" dirty="0" err="1">
                <a:solidFill>
                  <a:schemeClr val="tx2"/>
                </a:solidFill>
              </a:rPr>
              <a:t>South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Africa</a:t>
            </a:r>
            <a:r>
              <a:rPr lang="cs-CZ" sz="1200" dirty="0">
                <a:solidFill>
                  <a:schemeClr val="tx2"/>
                </a:solidFill>
              </a:rPr>
              <a:t> House (cut).</a:t>
            </a:r>
            <a:r>
              <a:rPr lang="cs-CZ" sz="1200" dirty="0" smtClean="0">
                <a:solidFill>
                  <a:schemeClr val="tx2"/>
                </a:solidFill>
              </a:rPr>
              <a:t>JPG                  Autor</a:t>
            </a:r>
            <a:r>
              <a:rPr lang="cs-CZ" sz="1200" dirty="0">
                <a:solidFill>
                  <a:schemeClr val="tx2"/>
                </a:solidFill>
              </a:rPr>
              <a:t>: </a:t>
            </a:r>
            <a:r>
              <a:rPr lang="cs-CZ" sz="1200" dirty="0" err="1">
                <a:solidFill>
                  <a:schemeClr val="tx2"/>
                </a:solidFill>
              </a:rPr>
              <a:t>Walrasiad</a:t>
            </a:r>
            <a:r>
              <a:rPr lang="cs-CZ" sz="1200" dirty="0" smtClean="0">
                <a:solidFill>
                  <a:schemeClr val="tx2"/>
                </a:solidFill>
              </a:rPr>
              <a:t>, </a:t>
            </a:r>
            <a:r>
              <a:rPr lang="cs-CZ" sz="1200" dirty="0">
                <a:solidFill>
                  <a:schemeClr val="tx2"/>
                </a:solidFill>
              </a:rPr>
              <a:t>Název: </a:t>
            </a:r>
            <a:r>
              <a:rPr lang="cs-CZ" sz="1200" dirty="0" smtClean="0">
                <a:solidFill>
                  <a:schemeClr val="tx2"/>
                </a:solidFill>
              </a:rPr>
              <a:t>Vasco-da-gama-2.jpg</a:t>
            </a:r>
            <a:endParaRPr lang="cs-CZ" sz="1200" dirty="0">
              <a:solidFill>
                <a:schemeClr val="tx2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http://cs.wikipedia.org/wiki/Soubor:Bartolomeu_Dias,_</a:t>
            </a:r>
            <a:r>
              <a:rPr lang="cs-CZ" sz="1200" dirty="0" smtClean="0">
                <a:solidFill>
                  <a:schemeClr val="tx2"/>
                </a:solidFill>
              </a:rPr>
              <a:t>South_Africa_House_(cut).JPG                                                                                 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Zdroj: </a:t>
            </a:r>
            <a:r>
              <a:rPr lang="cs-CZ" sz="1200" dirty="0">
                <a:solidFill>
                  <a:schemeClr val="tx2"/>
                </a:solidFill>
              </a:rPr>
              <a:t>http://cs.wikipedia.org/wiki/Soubor:Vasco-da-gama-2.jpg</a:t>
            </a:r>
            <a:endParaRPr lang="cs-CZ" sz="1100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477"/>
            <a:ext cx="2581758" cy="57332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2477"/>
            <a:ext cx="4536504" cy="56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6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>
          <a:xfrm>
            <a:off x="645806" y="5346080"/>
            <a:ext cx="7813675" cy="8636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2"/>
                </a:solidFill>
              </a:rPr>
              <a:t>Fernão</a:t>
            </a:r>
            <a:r>
              <a:rPr lang="cs-CZ" dirty="0">
                <a:solidFill>
                  <a:schemeClr val="tx2"/>
                </a:solidFill>
              </a:rPr>
              <a:t> de </a:t>
            </a:r>
            <a:r>
              <a:rPr lang="cs-CZ" dirty="0" err="1">
                <a:solidFill>
                  <a:schemeClr val="tx2"/>
                </a:solidFill>
              </a:rPr>
              <a:t>Magalhães</a:t>
            </a:r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16475" y="6199278"/>
            <a:ext cx="7272338" cy="647700"/>
          </a:xfrm>
        </p:spPr>
        <p:txBody>
          <a:bodyPr rtlCol="0"/>
          <a:lstStyle/>
          <a:p>
            <a:r>
              <a:rPr lang="cs-CZ" sz="1200" dirty="0" smtClean="0">
                <a:solidFill>
                  <a:schemeClr val="tx2"/>
                </a:solidFill>
              </a:rPr>
              <a:t>Autor: neuveden, Název: </a:t>
            </a:r>
            <a:r>
              <a:rPr lang="cs-CZ" sz="1200" dirty="0">
                <a:solidFill>
                  <a:schemeClr val="tx2"/>
                </a:solidFill>
              </a:rPr>
              <a:t>Ferdinand Magellan.jpg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http://cs.wikipedia.org/wiki/Soubor:Ferdinand_Magellan.jpg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5698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>
          <a:xfrm>
            <a:off x="665162" y="5085184"/>
            <a:ext cx="7813675" cy="8636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/>
                </a:solidFill>
              </a:rPr>
              <a:t>Obeplutí zeměkoule 1519-21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16475" y="6199278"/>
            <a:ext cx="7272338" cy="647700"/>
          </a:xfrm>
        </p:spPr>
        <p:txBody>
          <a:bodyPr rtlCol="0">
            <a:normAutofit/>
          </a:bodyPr>
          <a:lstStyle/>
          <a:p>
            <a:r>
              <a:rPr lang="cs-CZ" sz="1200" dirty="0" smtClean="0">
                <a:solidFill>
                  <a:schemeClr val="tx2"/>
                </a:solidFill>
              </a:rPr>
              <a:t>Autor: neuveden, Název: Magellan-Map-En.png</a:t>
            </a:r>
            <a:endParaRPr lang="cs-CZ" sz="12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2"/>
                </a:solidFill>
              </a:rPr>
              <a:t>Zdroj</a:t>
            </a:r>
            <a:r>
              <a:rPr lang="cs-CZ" sz="1200" dirty="0">
                <a:solidFill>
                  <a:schemeClr val="tx2"/>
                </a:solidFill>
              </a:rPr>
              <a:t>: http://cs.wikipedia.org/wiki/Soubor:Magellan-Map-En.png</a:t>
            </a:r>
            <a:endParaRPr lang="cs-CZ" sz="1200" dirty="0" smtClean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6"/>
            <a:ext cx="9144000" cy="43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dirty="0" smtClean="0"/>
              <a:t>postupně rozšiřováno </a:t>
            </a:r>
            <a:r>
              <a:rPr lang="cs-CZ" sz="4400" dirty="0"/>
              <a:t>portugalské impérium</a:t>
            </a:r>
          </a:p>
          <a:p>
            <a:r>
              <a:rPr lang="cs-CZ" sz="4400" dirty="0" smtClean="0"/>
              <a:t>podél </a:t>
            </a:r>
            <a:r>
              <a:rPr lang="cs-CZ" sz="4400" i="1" dirty="0"/>
              <a:t>Afriky, v Rudém moři, Perském zálivu</a:t>
            </a:r>
            <a:r>
              <a:rPr lang="cs-CZ" sz="4400" dirty="0"/>
              <a:t> vybudovali řetězec obchodních stanic</a:t>
            </a:r>
          </a:p>
          <a:p>
            <a:r>
              <a:rPr lang="cs-CZ" sz="4400" dirty="0"/>
              <a:t>Kolem 1500 – první portugalské osady v </a:t>
            </a:r>
            <a:r>
              <a:rPr lang="cs-CZ" sz="4400" b="1" i="1" dirty="0"/>
              <a:t>Brazílii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57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Španělsko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3425" cy="4681537"/>
          </a:xfrm>
        </p:spPr>
        <p:txBody>
          <a:bodyPr rtlCol="0">
            <a:noAutofit/>
          </a:bodyPr>
          <a:lstStyle/>
          <a:p>
            <a:r>
              <a:rPr lang="cs-CZ" sz="4400" b="1" u="sng" dirty="0"/>
              <a:t>1469</a:t>
            </a:r>
            <a:r>
              <a:rPr lang="cs-CZ" sz="4400" dirty="0"/>
              <a:t> – </a:t>
            </a:r>
            <a:r>
              <a:rPr lang="cs-CZ" sz="4400" b="1" u="sng" dirty="0"/>
              <a:t>Španělské království</a:t>
            </a:r>
            <a:r>
              <a:rPr lang="cs-CZ" sz="4400" dirty="0"/>
              <a:t> – spojení </a:t>
            </a:r>
            <a:r>
              <a:rPr lang="cs-CZ" sz="4400" dirty="0" err="1"/>
              <a:t>Kastílie</a:t>
            </a:r>
            <a:r>
              <a:rPr lang="cs-CZ" sz="4400" dirty="0"/>
              <a:t> a </a:t>
            </a:r>
            <a:r>
              <a:rPr lang="cs-CZ" sz="4400" dirty="0" err="1"/>
              <a:t>Aragonu</a:t>
            </a:r>
            <a:r>
              <a:rPr lang="cs-CZ" sz="4400" dirty="0"/>
              <a:t> – svatba </a:t>
            </a:r>
            <a:r>
              <a:rPr lang="cs-CZ" sz="4400" b="1" i="1" dirty="0"/>
              <a:t>Isabely Kastilské</a:t>
            </a:r>
            <a:r>
              <a:rPr lang="cs-CZ" sz="4400" dirty="0"/>
              <a:t> a </a:t>
            </a:r>
            <a:r>
              <a:rPr lang="cs-CZ" sz="4400" b="1" i="1" dirty="0"/>
              <a:t>Ferdinanda II. </a:t>
            </a:r>
            <a:r>
              <a:rPr lang="cs-CZ" sz="4400" b="1" i="1" dirty="0" smtClean="0"/>
              <a:t>Aragonského</a:t>
            </a:r>
          </a:p>
          <a:p>
            <a:r>
              <a:rPr lang="cs-CZ" sz="4400" dirty="0"/>
              <a:t>1479 – ovládnutí </a:t>
            </a:r>
            <a:r>
              <a:rPr lang="cs-CZ" sz="4400" b="1" i="1" dirty="0"/>
              <a:t>Kanárských ostrovů</a:t>
            </a:r>
            <a:r>
              <a:rPr lang="cs-CZ" sz="4400" dirty="0"/>
              <a:t> (</a:t>
            </a:r>
            <a:r>
              <a:rPr lang="cs-CZ" sz="4400" dirty="0" err="1"/>
              <a:t>Kastílie</a:t>
            </a:r>
            <a:r>
              <a:rPr lang="cs-CZ" sz="4400" dirty="0"/>
              <a:t>)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46803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506</Words>
  <Application>Microsoft Office PowerPoint</Application>
  <PresentationFormat>Předvádění na obrazovce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Zámořské objevy</vt:lpstr>
      <vt:lpstr>Portugalsko</vt:lpstr>
      <vt:lpstr>  Jindřich Mořeplavec</vt:lpstr>
      <vt:lpstr>Prezentace aplikace PowerPoint</vt:lpstr>
      <vt:lpstr>              Bartolomeo Diaz                                             Vasco da Gama</vt:lpstr>
      <vt:lpstr>Fernão de Magalhães</vt:lpstr>
      <vt:lpstr>Obeplutí zeměkoule 1519-21</vt:lpstr>
      <vt:lpstr>Prezentace aplikace PowerPoint</vt:lpstr>
      <vt:lpstr>Španělsko</vt:lpstr>
      <vt:lpstr>  Isabela Kastilská a Ferdinand Aragonský</vt:lpstr>
      <vt:lpstr>Prezentace aplikace PowerPoint</vt:lpstr>
      <vt:lpstr>Prezentace aplikace PowerPoint</vt:lpstr>
      <vt:lpstr>  Kryštof Kolumbus před Isabelou Kastilskou a Ferdinandem Aragonským</vt:lpstr>
      <vt:lpstr>Prezentace aplikace PowerPoint</vt:lpstr>
      <vt:lpstr>Kolumbovy výpravy</vt:lpstr>
      <vt:lpstr>  Mapa 1. a 2. Kolumbovy výpravy</vt:lpstr>
      <vt:lpstr>Conquistadoři</vt:lpstr>
      <vt:lpstr>Prezentace aplikace PowerPoint</vt:lpstr>
      <vt:lpstr>  Hernán Cortés a Francisco Pizarro</vt:lpstr>
      <vt:lpstr>Portugalsko X Španělsko</vt:lpstr>
      <vt:lpstr>Prezentace aplikace PowerPoint</vt:lpstr>
      <vt:lpstr>Hranice stanovená v Tordesillas</vt:lpstr>
      <vt:lpstr>Nové koloniální mocnosti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Zámořské objevy</dc:title>
  <dc:creator>Snasel</dc:creator>
  <cp:lastModifiedBy>Snasel</cp:lastModifiedBy>
  <cp:revision>13</cp:revision>
  <dcterms:created xsi:type="dcterms:W3CDTF">2013-10-21T16:10:38Z</dcterms:created>
  <dcterms:modified xsi:type="dcterms:W3CDTF">2013-10-23T23:07:08Z</dcterms:modified>
</cp:coreProperties>
</file>