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0" r:id="rId15"/>
    <p:sldId id="269" r:id="rId16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00"/>
    <a:srgbClr val="D2DFE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702" y="2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19F337-9974-4D71-B438-00695F0E3D3B}" type="datetimeFigureOut">
              <a:rPr lang="cs-CZ" smtClean="0"/>
              <a:t>10.12.2012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E4B7E8-47FA-45B5-92A1-C10DCF9DF39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981190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E4B7E8-47FA-45B5-92A1-C10DCF9DF395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7497222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E4B7E8-47FA-45B5-92A1-C10DCF9DF395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0409107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E4B7E8-47FA-45B5-92A1-C10DCF9DF395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6724009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E4B7E8-47FA-45B5-92A1-C10DCF9DF395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268848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E4B7E8-47FA-45B5-92A1-C10DCF9DF395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4640373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E4B7E8-47FA-45B5-92A1-C10DCF9DF395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58429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E4B7E8-47FA-45B5-92A1-C10DCF9DF395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264736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E4B7E8-47FA-45B5-92A1-C10DCF9DF395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455245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E4B7E8-47FA-45B5-92A1-C10DCF9DF395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1295092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E4B7E8-47FA-45B5-92A1-C10DCF9DF395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4911393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E4B7E8-47FA-45B5-92A1-C10DCF9DF395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497506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E4B7E8-47FA-45B5-92A1-C10DCF9DF395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111224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E4B7E8-47FA-45B5-92A1-C10DCF9DF395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4044589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E4B7E8-47FA-45B5-92A1-C10DCF9DF395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7556990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E4B7E8-47FA-45B5-92A1-C10DCF9DF395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333950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9" descr="linka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1663" y="3716338"/>
            <a:ext cx="5400675" cy="26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 smtClean="0"/>
              <a:t>Klepnutím lze upravit styl předlohy podnadpisů.</a:t>
            </a:r>
            <a:endParaRPr lang="cs-CZ" dirty="0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883B5E-FC70-45E6-BCA5-87E72F07D1E5}" type="datetimeFigureOut">
              <a:rPr lang="cs-CZ"/>
              <a:pPr>
                <a:defRPr/>
              </a:pPr>
              <a:t>10.12.2012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3F96C1-FC7C-4387-856A-042274A1D1D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8056224"/>
      </p:ext>
    </p:extLst>
  </p:cSld>
  <p:clrMapOvr>
    <a:masterClrMapping/>
  </p:clrMapOvr>
  <p:transition>
    <p:randomBar dir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585A80-BBA8-4A46-BDE4-91C5C652C724}" type="datetimeFigureOut">
              <a:rPr lang="cs-CZ"/>
              <a:pPr>
                <a:defRPr/>
              </a:pPr>
              <a:t>10.12.2012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7B2950-D79C-4F87-9FE8-6F337AB128A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07245392"/>
      </p:ext>
    </p:extLst>
  </p:cSld>
  <p:clrMapOvr>
    <a:masterClrMapping/>
  </p:clrMapOvr>
  <p:transition>
    <p:randomBar dir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D3D8CD-350F-45F8-9E87-4DC466918318}" type="datetimeFigureOut">
              <a:rPr lang="cs-CZ"/>
              <a:pPr>
                <a:defRPr/>
              </a:pPr>
              <a:t>10.12.2012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A2E9DF-2831-4367-B9B1-5D03A60A06F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92007221"/>
      </p:ext>
    </p:extLst>
  </p:cSld>
  <p:clrMapOvr>
    <a:masterClrMapping/>
  </p:clrMapOvr>
  <p:transition>
    <p:randomBar dir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9" descr="linka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1530350"/>
            <a:ext cx="5399088" cy="26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41784"/>
            <a:ext cx="8229600" cy="1143000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/>
          <a:lstStyle>
            <a:lvl1pPr>
              <a:spcBef>
                <a:spcPts val="1800"/>
              </a:spcBef>
              <a:buClr>
                <a:schemeClr val="bg1">
                  <a:lumMod val="85000"/>
                </a:schemeClr>
              </a:buClr>
              <a:buSzPct val="100000"/>
              <a:buFont typeface="Wingdings" pitchFamily="2" charset="2"/>
              <a:buChar char="§"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>
              <a:spcBef>
                <a:spcPts val="0"/>
              </a:spcBef>
              <a:buClr>
                <a:schemeClr val="bg1">
                  <a:lumMod val="85000"/>
                </a:schemeClr>
              </a:buClr>
              <a:buSzPct val="60000"/>
              <a:buFont typeface="Wingdings 3" pitchFamily="18" charset="2"/>
              <a:buChar char=""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2pPr>
            <a:lvl3pPr>
              <a:spcBef>
                <a:spcPts val="0"/>
              </a:spcBef>
              <a:buClr>
                <a:schemeClr val="bg1">
                  <a:lumMod val="85000"/>
                </a:schemeClr>
              </a:buClr>
              <a:buSzPct val="50000"/>
              <a:buFont typeface="Wingdings" pitchFamily="2" charset="2"/>
              <a:buChar char="q"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3pPr>
            <a:lvl4pPr>
              <a:spcBef>
                <a:spcPts val="0"/>
              </a:spcBef>
              <a:buClr>
                <a:schemeClr val="bg1">
                  <a:lumMod val="85000"/>
                </a:schemeClr>
              </a:buClr>
              <a:buSzPct val="60000"/>
              <a:buFont typeface="Wingdings 3" pitchFamily="18" charset="2"/>
              <a:buChar char=""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4pPr>
            <a:lvl5pPr>
              <a:spcBef>
                <a:spcPts val="0"/>
              </a:spcBef>
              <a:buClr>
                <a:schemeClr val="bg1">
                  <a:lumMod val="85000"/>
                </a:schemeClr>
              </a:buClr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5pPr>
          </a:lstStyle>
          <a:p>
            <a:pPr lvl="0"/>
            <a:r>
              <a:rPr lang="cs-CZ" dirty="0" smtClean="0"/>
              <a:t>Klepnutím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C42961-815D-4B9F-863B-C11B83012BB3}" type="datetimeFigureOut">
              <a:rPr lang="cs-CZ"/>
              <a:pPr>
                <a:defRPr/>
              </a:pPr>
              <a:t>10.12.2012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3FE091-641E-420C-8128-EC915889082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9946649"/>
      </p:ext>
    </p:extLst>
  </p:cSld>
  <p:clrMapOvr>
    <a:masterClrMapping/>
  </p:clrMapOvr>
  <p:transition>
    <p:randomBar dir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91C44B-E106-4D68-87AC-3BE9F39CE51C}" type="datetimeFigureOut">
              <a:rPr lang="cs-CZ"/>
              <a:pPr>
                <a:defRPr/>
              </a:pPr>
              <a:t>10.12.2012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7E2A42-26E6-490F-8A4B-679D81DD337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43583962"/>
      </p:ext>
    </p:extLst>
  </p:cSld>
  <p:clrMapOvr>
    <a:masterClrMapping/>
  </p:clrMapOvr>
  <p:transition>
    <p:randomBar dir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0655A5-BAC7-4D3D-87E5-29EE79292296}" type="datetimeFigureOut">
              <a:rPr lang="cs-CZ"/>
              <a:pPr>
                <a:defRPr/>
              </a:pPr>
              <a:t>10.12.2012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75A85A-BF6C-4599-95FC-4A919E595F5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90042230"/>
      </p:ext>
    </p:extLst>
  </p:cSld>
  <p:clrMapOvr>
    <a:masterClrMapping/>
  </p:clrMapOvr>
  <p:transition>
    <p:randomBar dir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3DC64F-A457-4580-B131-1099ED6B45D1}" type="datetimeFigureOut">
              <a:rPr lang="cs-CZ"/>
              <a:pPr>
                <a:defRPr/>
              </a:pPr>
              <a:t>10.12.2012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C44A23-6CF7-4B3B-A150-BC5362939D6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25792573"/>
      </p:ext>
    </p:extLst>
  </p:cSld>
  <p:clrMapOvr>
    <a:masterClrMapping/>
  </p:clrMapOvr>
  <p:transition>
    <p:randomBar dir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83D3CF-0396-4C23-9ECD-5DD810960D09}" type="datetimeFigureOut">
              <a:rPr lang="cs-CZ"/>
              <a:pPr>
                <a:defRPr/>
              </a:pPr>
              <a:t>10.12.2012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25068E-9CA8-412F-B05A-A657783D753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89151426"/>
      </p:ext>
    </p:extLst>
  </p:cSld>
  <p:clrMapOvr>
    <a:masterClrMapping/>
  </p:clrMapOvr>
  <p:transition>
    <p:randomBar dir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8A5468-5562-43D3-AB73-7858528142E5}" type="datetimeFigureOut">
              <a:rPr lang="cs-CZ"/>
              <a:pPr>
                <a:defRPr/>
              </a:pPr>
              <a:t>10.12.2012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3DB7A9-D85B-4B91-B4B5-1E9D1E615C4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89542184"/>
      </p:ext>
    </p:extLst>
  </p:cSld>
  <p:clrMapOvr>
    <a:masterClrMapping/>
  </p:clrMapOvr>
  <p:transition>
    <p:randomBar dir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7B7830-17A2-4B47-A9FF-87827A411911}" type="datetimeFigureOut">
              <a:rPr lang="cs-CZ"/>
              <a:pPr>
                <a:defRPr/>
              </a:pPr>
              <a:t>10.12.2012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06DA31-2205-425F-9862-8E01BCA2A78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9474066"/>
      </p:ext>
    </p:extLst>
  </p:cSld>
  <p:clrMapOvr>
    <a:masterClrMapping/>
  </p:clrMapOvr>
  <p:transition>
    <p:randomBar dir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65566" y="5157192"/>
            <a:ext cx="7812868" cy="566738"/>
          </a:xfrm>
        </p:spPr>
        <p:txBody>
          <a:bodyPr anchor="b"/>
          <a:lstStyle>
            <a:lvl1pPr algn="ctr">
              <a:defRPr sz="2000" b="1"/>
            </a:lvl1pPr>
          </a:lstStyle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47564" y="5864498"/>
            <a:ext cx="7848872" cy="804862"/>
          </a:xfrm>
        </p:spPr>
        <p:txBody>
          <a:bodyPr>
            <a:normAutofit/>
          </a:bodyPr>
          <a:lstStyle>
            <a:lvl1pPr marL="0" indent="0" algn="ctr">
              <a:buNone/>
              <a:defRPr sz="1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dirty="0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3EB3D8-4C02-4797-B5DE-FE2DA0D7BD97}" type="datetimeFigureOut">
              <a:rPr lang="cs-CZ"/>
              <a:pPr>
                <a:defRPr/>
              </a:pPr>
              <a:t>10.12.2012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68E76E-D9EA-4EC0-8F51-087CB48EF5D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41574806"/>
      </p:ext>
    </p:extLst>
  </p:cSld>
  <p:clrMapOvr>
    <a:masterClrMapping/>
  </p:clrMapOvr>
  <p:transition>
    <p:randomBar dir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341313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0920B53-5D8A-485F-A059-BAF203C9DA74}" type="datetimeFigureOut">
              <a:rPr lang="cs-CZ"/>
              <a:pPr>
                <a:defRPr/>
              </a:pPr>
              <a:t>10.12.2012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5C04D56-E1A1-4A7C-AEA2-9BFC5D411CA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pic>
        <p:nvPicPr>
          <p:cNvPr id="1031" name="Picture 2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271" t="16800" r="46136" b="55481"/>
          <a:stretch>
            <a:fillRect/>
          </a:stretch>
        </p:blipFill>
        <p:spPr bwMode="auto">
          <a:xfrm>
            <a:off x="52388" y="36513"/>
            <a:ext cx="576262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2" name="Obrázek 10" descr="linka.png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263" y="644525"/>
            <a:ext cx="26987" cy="540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3" name="Obrázek 12" descr="linka.png"/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0875" y="330200"/>
            <a:ext cx="5400675" cy="26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88" r:id="rId1"/>
    <p:sldLayoutId id="2147483789" r:id="rId2"/>
    <p:sldLayoutId id="2147483779" r:id="rId3"/>
    <p:sldLayoutId id="2147483780" r:id="rId4"/>
    <p:sldLayoutId id="2147483781" r:id="rId5"/>
    <p:sldLayoutId id="2147483782" r:id="rId6"/>
    <p:sldLayoutId id="2147483783" r:id="rId7"/>
    <p:sldLayoutId id="2147483784" r:id="rId8"/>
    <p:sldLayoutId id="2147483785" r:id="rId9"/>
    <p:sldLayoutId id="2147483786" r:id="rId10"/>
    <p:sldLayoutId id="2147483787" r:id="rId11"/>
  </p:sldLayoutIdLst>
  <p:transition>
    <p:randomBar dir="vert"/>
  </p:transition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rgbClr val="37609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rgbClr val="0070C0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rgbClr val="0070C0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rgbClr val="0070C0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rgbClr val="0070C0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rgbClr val="0070C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7150100" y="115888"/>
            <a:ext cx="1886863" cy="276999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cs-CZ" sz="1200" dirty="0" smtClean="0">
                <a:solidFill>
                  <a:schemeClr val="bg1">
                    <a:lumMod val="65000"/>
                  </a:schemeClr>
                </a:solidFill>
              </a:rPr>
              <a:t>VY_32_INOVACE_20-18</a:t>
            </a:r>
            <a:endParaRPr lang="cs-CZ" sz="12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Komplexní čísla 18</a:t>
            </a:r>
            <a:endParaRPr lang="cs-CZ" b="1" dirty="0"/>
          </a:p>
        </p:txBody>
      </p:sp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b="1" dirty="0" smtClean="0">
              <a:solidFill>
                <a:schemeClr val="tx1"/>
              </a:solidFill>
            </a:endParaRPr>
          </a:p>
          <a:p>
            <a:r>
              <a:rPr lang="cs-CZ" b="1" dirty="0" smtClean="0">
                <a:solidFill>
                  <a:schemeClr val="tx1"/>
                </a:solidFill>
              </a:rPr>
              <a:t>Procvičení binomických rovnic</a:t>
            </a:r>
            <a:endParaRPr lang="cs-CZ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Příklad 3</a:t>
            </a:r>
            <a:endParaRPr lang="cs-CZ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r>
                      <a:rPr lang="cs-CZ" b="1" i="1" smtClean="0">
                        <a:solidFill>
                          <a:srgbClr val="000000"/>
                        </a:solidFill>
                        <a:latin typeface="Cambria Math"/>
                      </a:rPr>
                      <m:t>𝒌</m:t>
                    </m:r>
                    <m:r>
                      <a:rPr lang="cs-CZ" b="1" i="1" smtClean="0">
                        <a:solidFill>
                          <a:srgbClr val="000000"/>
                        </a:solidFill>
                        <a:latin typeface="Cambria Math"/>
                      </a:rPr>
                      <m:t>=</m:t>
                    </m:r>
                    <m:r>
                      <a:rPr lang="cs-CZ" b="1" i="1" smtClean="0">
                        <a:solidFill>
                          <a:srgbClr val="000000"/>
                        </a:solidFill>
                        <a:latin typeface="Cambria Math"/>
                      </a:rPr>
                      <m:t>𝟎</m:t>
                    </m:r>
                    <m:r>
                      <a:rPr lang="cs-CZ" b="1" i="1" smtClean="0">
                        <a:solidFill>
                          <a:srgbClr val="000000"/>
                        </a:solidFill>
                        <a:latin typeface="Cambria Math"/>
                      </a:rPr>
                      <m:t>: </m:t>
                    </m:r>
                    <m:sSub>
                      <m:sSubPr>
                        <m:ctrlPr>
                          <a:rPr lang="cs-CZ" b="1" i="1" smtClean="0">
                            <a:solidFill>
                              <a:srgbClr val="00000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cs-CZ" b="1" i="1" smtClean="0">
                            <a:solidFill>
                              <a:srgbClr val="000000"/>
                            </a:solidFill>
                            <a:latin typeface="Cambria Math"/>
                          </a:rPr>
                          <m:t>𝒛</m:t>
                        </m:r>
                      </m:e>
                      <m:sub>
                        <m:r>
                          <a:rPr lang="cs-CZ" b="1" i="1" smtClean="0">
                            <a:solidFill>
                              <a:srgbClr val="000000"/>
                            </a:solidFill>
                            <a:latin typeface="Cambria Math"/>
                          </a:rPr>
                          <m:t>𝟎</m:t>
                        </m:r>
                      </m:sub>
                    </m:sSub>
                    <m:r>
                      <a:rPr lang="cs-CZ" b="1" i="1" smtClean="0">
                        <a:solidFill>
                          <a:srgbClr val="000000"/>
                        </a:solidFill>
                        <a:latin typeface="Cambria Math"/>
                      </a:rPr>
                      <m:t>=</m:t>
                    </m:r>
                    <m:r>
                      <a:rPr lang="cs-CZ" b="1" i="1" smtClean="0">
                        <a:solidFill>
                          <a:srgbClr val="000000"/>
                        </a:solidFill>
                        <a:latin typeface="Cambria Math"/>
                      </a:rPr>
                      <m:t>𝟏</m:t>
                    </m:r>
                    <m:d>
                      <m:dPr>
                        <m:ctrlPr>
                          <a:rPr lang="cs-CZ" b="1" i="1" smtClean="0">
                            <a:solidFill>
                              <a:srgbClr val="000000"/>
                            </a:solidFill>
                            <a:latin typeface="Cambria Math"/>
                          </a:rPr>
                        </m:ctrlPr>
                      </m:dPr>
                      <m:e>
                        <m:func>
                          <m:funcPr>
                            <m:ctrlPr>
                              <a:rPr lang="cs-CZ" b="1" i="1" smtClean="0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</m:ctrlPr>
                          </m:funcPr>
                          <m:fName>
                            <m:r>
                              <a:rPr lang="cs-CZ" b="1" i="0" smtClean="0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  <m:t>𝐜𝐨𝐬</m:t>
                            </m:r>
                          </m:fName>
                          <m:e>
                            <m:r>
                              <a:rPr lang="cs-CZ" b="1" i="1" smtClean="0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  <m:t>𝟕𝟓</m:t>
                            </m:r>
                            <m:r>
                              <a:rPr lang="cs-CZ" b="1" i="1" smtClean="0">
                                <a:solidFill>
                                  <a:srgbClr val="000000"/>
                                </a:solidFill>
                                <a:latin typeface="Cambria Math"/>
                                <a:ea typeface="Cambria Math"/>
                              </a:rPr>
                              <m:t>°+</m:t>
                            </m:r>
                            <m:r>
                              <a:rPr lang="cs-CZ" b="1" i="1" smtClean="0">
                                <a:solidFill>
                                  <a:srgbClr val="000000"/>
                                </a:solidFill>
                                <a:latin typeface="Cambria Math"/>
                                <a:ea typeface="Cambria Math"/>
                              </a:rPr>
                              <m:t>𝒊</m:t>
                            </m:r>
                            <m:func>
                              <m:funcPr>
                                <m:ctrlPr>
                                  <a:rPr lang="cs-CZ" b="1" i="1" smtClean="0">
                                    <a:solidFill>
                                      <a:srgbClr val="000000"/>
                                    </a:solidFill>
                                    <a:latin typeface="Cambria Math"/>
                                    <a:ea typeface="Cambria Math"/>
                                  </a:rPr>
                                </m:ctrlPr>
                              </m:funcPr>
                              <m:fName>
                                <m:r>
                                  <a:rPr lang="cs-CZ" b="1" i="0" smtClean="0">
                                    <a:solidFill>
                                      <a:srgbClr val="000000"/>
                                    </a:solidFill>
                                    <a:latin typeface="Cambria Math"/>
                                    <a:ea typeface="Cambria Math"/>
                                  </a:rPr>
                                  <m:t>𝐬𝐢𝐧</m:t>
                                </m:r>
                              </m:fName>
                              <m:e>
                                <m:r>
                                  <a:rPr lang="cs-CZ" b="1" i="1" smtClean="0">
                                    <a:solidFill>
                                      <a:srgbClr val="000000"/>
                                    </a:solidFill>
                                    <a:latin typeface="Cambria Math"/>
                                    <a:ea typeface="Cambria Math"/>
                                  </a:rPr>
                                  <m:t>𝟕𝟓</m:t>
                                </m:r>
                                <m:r>
                                  <a:rPr lang="cs-CZ" b="1" i="1" smtClean="0">
                                    <a:solidFill>
                                      <a:srgbClr val="000000"/>
                                    </a:solidFill>
                                    <a:latin typeface="Cambria Math"/>
                                    <a:ea typeface="Cambria Math"/>
                                  </a:rPr>
                                  <m:t>°</m:t>
                                </m:r>
                              </m:e>
                            </m:func>
                          </m:e>
                        </m:func>
                      </m:e>
                    </m:d>
                    <m:r>
                      <a:rPr lang="cs-CZ" b="1" i="1" smtClean="0">
                        <a:solidFill>
                          <a:srgbClr val="000000"/>
                        </a:solidFill>
                        <a:latin typeface="Cambria Math"/>
                      </a:rPr>
                      <m:t>=</m:t>
                    </m:r>
                  </m:oMath>
                </a14:m>
                <a:r>
                  <a:rPr lang="cs-CZ" b="1" dirty="0" smtClean="0">
                    <a:solidFill>
                      <a:srgbClr val="000000"/>
                    </a:solidFill>
                  </a:rPr>
                  <a:t/>
                </a:r>
                <a:br>
                  <a:rPr lang="cs-CZ" b="1" dirty="0" smtClean="0">
                    <a:solidFill>
                      <a:srgbClr val="000000"/>
                    </a:solidFill>
                  </a:rPr>
                </a:br>
                <a14:m>
                  <m:oMath xmlns:m="http://schemas.openxmlformats.org/officeDocument/2006/math">
                    <m:r>
                      <a:rPr lang="cs-CZ" b="1" i="1" smtClean="0">
                        <a:solidFill>
                          <a:srgbClr val="000000"/>
                        </a:solidFill>
                        <a:latin typeface="Cambria Math"/>
                      </a:rPr>
                      <m:t>𝟎</m:t>
                    </m:r>
                    <m:r>
                      <a:rPr lang="cs-CZ" b="1" i="1" smtClean="0">
                        <a:solidFill>
                          <a:srgbClr val="000000"/>
                        </a:solidFill>
                        <a:latin typeface="Cambria Math"/>
                      </a:rPr>
                      <m:t>,</m:t>
                    </m:r>
                    <m:r>
                      <a:rPr lang="cs-CZ" b="1" i="1" smtClean="0">
                        <a:solidFill>
                          <a:srgbClr val="000000"/>
                        </a:solidFill>
                        <a:latin typeface="Cambria Math"/>
                      </a:rPr>
                      <m:t>𝟐𝟓𝟖</m:t>
                    </m:r>
                    <m:r>
                      <a:rPr lang="cs-CZ" b="1" i="1" smtClean="0">
                        <a:solidFill>
                          <a:srgbClr val="000000"/>
                        </a:solidFill>
                        <a:latin typeface="Cambria Math"/>
                      </a:rPr>
                      <m:t>+</m:t>
                    </m:r>
                    <m:r>
                      <a:rPr lang="cs-CZ" b="1" i="1" smtClean="0">
                        <a:solidFill>
                          <a:srgbClr val="000000"/>
                        </a:solidFill>
                        <a:latin typeface="Cambria Math"/>
                      </a:rPr>
                      <m:t>𝟎𝟗𝟔𝟓</m:t>
                    </m:r>
                    <m:r>
                      <a:rPr lang="cs-CZ" b="1" i="1" smtClean="0">
                        <a:solidFill>
                          <a:srgbClr val="000000"/>
                        </a:solidFill>
                        <a:latin typeface="Cambria Math"/>
                      </a:rPr>
                      <m:t>𝒊</m:t>
                    </m:r>
                  </m:oMath>
                </a14:m>
                <a:endParaRPr lang="cs-CZ" b="1" dirty="0" smtClean="0">
                  <a:solidFill>
                    <a:srgbClr val="000000"/>
                  </a:solidFill>
                </a:endParaRPr>
              </a:p>
              <a:p>
                <a14:m>
                  <m:oMath xmlns:m="http://schemas.openxmlformats.org/officeDocument/2006/math">
                    <m:r>
                      <a:rPr lang="cs-CZ" b="1" i="1">
                        <a:solidFill>
                          <a:srgbClr val="000000"/>
                        </a:solidFill>
                        <a:latin typeface="Cambria Math"/>
                      </a:rPr>
                      <m:t>𝒌</m:t>
                    </m:r>
                    <m:r>
                      <a:rPr lang="cs-CZ" b="1" i="1">
                        <a:solidFill>
                          <a:srgbClr val="000000"/>
                        </a:solidFill>
                        <a:latin typeface="Cambria Math"/>
                      </a:rPr>
                      <m:t>=</m:t>
                    </m:r>
                    <m:r>
                      <a:rPr lang="cs-CZ" b="1" i="1" smtClean="0">
                        <a:solidFill>
                          <a:srgbClr val="000000"/>
                        </a:solidFill>
                        <a:latin typeface="Cambria Math"/>
                      </a:rPr>
                      <m:t>𝟏</m:t>
                    </m:r>
                    <m:r>
                      <a:rPr lang="cs-CZ" b="1" i="1">
                        <a:solidFill>
                          <a:srgbClr val="000000"/>
                        </a:solidFill>
                        <a:latin typeface="Cambria Math"/>
                      </a:rPr>
                      <m:t>: </m:t>
                    </m:r>
                    <m:sSub>
                      <m:sSubPr>
                        <m:ctrlPr>
                          <a:rPr lang="cs-CZ" b="1" i="1">
                            <a:solidFill>
                              <a:srgbClr val="00000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cs-CZ" b="1" i="1">
                            <a:solidFill>
                              <a:srgbClr val="000000"/>
                            </a:solidFill>
                            <a:latin typeface="Cambria Math"/>
                          </a:rPr>
                          <m:t>𝒛</m:t>
                        </m:r>
                      </m:e>
                      <m:sub>
                        <m:r>
                          <a:rPr lang="cs-CZ" b="1" i="1" smtClean="0">
                            <a:solidFill>
                              <a:srgbClr val="000000"/>
                            </a:solidFill>
                            <a:latin typeface="Cambria Math"/>
                          </a:rPr>
                          <m:t>𝟏</m:t>
                        </m:r>
                      </m:sub>
                    </m:sSub>
                    <m:r>
                      <a:rPr lang="cs-CZ" b="1" i="1">
                        <a:solidFill>
                          <a:srgbClr val="000000"/>
                        </a:solidFill>
                        <a:latin typeface="Cambria Math"/>
                      </a:rPr>
                      <m:t>=</m:t>
                    </m:r>
                    <m:r>
                      <a:rPr lang="cs-CZ" b="1" i="1">
                        <a:solidFill>
                          <a:srgbClr val="000000"/>
                        </a:solidFill>
                        <a:latin typeface="Cambria Math"/>
                      </a:rPr>
                      <m:t>𝟏</m:t>
                    </m:r>
                    <m:d>
                      <m:dPr>
                        <m:ctrlPr>
                          <a:rPr lang="cs-CZ" b="1" i="1" smtClean="0">
                            <a:solidFill>
                              <a:srgbClr val="000000"/>
                            </a:solidFill>
                            <a:latin typeface="Cambria Math"/>
                          </a:rPr>
                        </m:ctrlPr>
                      </m:dPr>
                      <m:e>
                        <m:func>
                          <m:funcPr>
                            <m:ctrlPr>
                              <a:rPr lang="cs-CZ" b="1" i="1" smtClean="0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</m:ctrlPr>
                          </m:funcPr>
                          <m:fName>
                            <m:r>
                              <a:rPr lang="cs-CZ" b="1" i="0" smtClean="0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  <m:t>𝐜𝐨𝐬</m:t>
                            </m:r>
                          </m:fName>
                          <m:e>
                            <m:r>
                              <a:rPr lang="cs-CZ" b="1" i="1" smtClean="0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  <m:t>𝟏𝟔𝟓</m:t>
                            </m:r>
                            <m:r>
                              <a:rPr lang="cs-CZ" b="1" i="1" smtClean="0">
                                <a:solidFill>
                                  <a:srgbClr val="000000"/>
                                </a:solidFill>
                                <a:latin typeface="Cambria Math"/>
                                <a:ea typeface="Cambria Math"/>
                              </a:rPr>
                              <m:t>°</m:t>
                            </m:r>
                          </m:e>
                        </m:func>
                        <m:r>
                          <a:rPr lang="cs-CZ" b="1" i="1" smtClean="0">
                            <a:solidFill>
                              <a:srgbClr val="000000"/>
                            </a:solidFill>
                            <a:latin typeface="Cambria Math"/>
                          </a:rPr>
                          <m:t>+</m:t>
                        </m:r>
                        <m:r>
                          <a:rPr lang="cs-CZ" b="1" i="1" smtClean="0">
                            <a:solidFill>
                              <a:srgbClr val="000000"/>
                            </a:solidFill>
                            <a:latin typeface="Cambria Math"/>
                          </a:rPr>
                          <m:t>𝒊</m:t>
                        </m:r>
                        <m:func>
                          <m:funcPr>
                            <m:ctrlPr>
                              <a:rPr lang="cs-CZ" b="1" i="1" smtClean="0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</m:ctrlPr>
                          </m:funcPr>
                          <m:fName>
                            <m:r>
                              <a:rPr lang="cs-CZ" b="1" i="0" smtClean="0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  <m:t>𝐬𝐢𝐧</m:t>
                            </m:r>
                          </m:fName>
                          <m:e>
                            <m:r>
                              <a:rPr lang="cs-CZ" b="1" i="1" smtClean="0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  <m:t>𝟏𝟔𝟓</m:t>
                            </m:r>
                            <m:r>
                              <a:rPr lang="cs-CZ" b="1" i="1" smtClean="0">
                                <a:solidFill>
                                  <a:srgbClr val="000000"/>
                                </a:solidFill>
                                <a:latin typeface="Cambria Math"/>
                                <a:ea typeface="Cambria Math"/>
                              </a:rPr>
                              <m:t>°</m:t>
                            </m:r>
                          </m:e>
                        </m:func>
                      </m:e>
                    </m:d>
                    <m:r>
                      <a:rPr lang="cs-CZ" b="1" i="1">
                        <a:solidFill>
                          <a:srgbClr val="000000"/>
                        </a:solidFill>
                        <a:latin typeface="Cambria Math"/>
                      </a:rPr>
                      <m:t>=</m:t>
                    </m:r>
                  </m:oMath>
                </a14:m>
                <a:r>
                  <a:rPr lang="cs-CZ" b="1" dirty="0">
                    <a:solidFill>
                      <a:srgbClr val="000000"/>
                    </a:solidFill>
                  </a:rPr>
                  <a:t/>
                </a:r>
                <a:br>
                  <a:rPr lang="cs-CZ" b="1" dirty="0">
                    <a:solidFill>
                      <a:srgbClr val="000000"/>
                    </a:solidFill>
                  </a:rPr>
                </a:br>
                <a14:m>
                  <m:oMath xmlns:m="http://schemas.openxmlformats.org/officeDocument/2006/math">
                    <m:r>
                      <a:rPr lang="cs-CZ" b="1" i="0" smtClean="0">
                        <a:solidFill>
                          <a:srgbClr val="000000"/>
                        </a:solidFill>
                        <a:latin typeface="Cambria Math"/>
                      </a:rPr>
                      <m:t>  −</m:t>
                    </m:r>
                    <m:r>
                      <a:rPr lang="cs-CZ" b="1" i="0" smtClean="0">
                        <a:solidFill>
                          <a:srgbClr val="000000"/>
                        </a:solidFill>
                        <a:latin typeface="Cambria Math"/>
                      </a:rPr>
                      <m:t>𝟎</m:t>
                    </m:r>
                    <m:r>
                      <a:rPr lang="cs-CZ" b="1" i="0" smtClean="0">
                        <a:solidFill>
                          <a:srgbClr val="000000"/>
                        </a:solidFill>
                        <a:latin typeface="Cambria Math"/>
                      </a:rPr>
                      <m:t>,</m:t>
                    </m:r>
                    <m:r>
                      <a:rPr lang="cs-CZ" b="1" i="0" smtClean="0">
                        <a:solidFill>
                          <a:srgbClr val="000000"/>
                        </a:solidFill>
                        <a:latin typeface="Cambria Math"/>
                      </a:rPr>
                      <m:t>𝟗𝟔𝟓</m:t>
                    </m:r>
                    <m:r>
                      <a:rPr lang="cs-CZ" b="1" i="1">
                        <a:solidFill>
                          <a:srgbClr val="000000"/>
                        </a:solidFill>
                        <a:latin typeface="Cambria Math"/>
                      </a:rPr>
                      <m:t>+</m:t>
                    </m:r>
                    <m:r>
                      <a:rPr lang="cs-CZ" b="1" i="1" smtClean="0">
                        <a:solidFill>
                          <a:srgbClr val="000000"/>
                        </a:solidFill>
                        <a:latin typeface="Cambria Math"/>
                      </a:rPr>
                      <m:t>𝟎</m:t>
                    </m:r>
                    <m:r>
                      <a:rPr lang="cs-CZ" b="1" i="1" smtClean="0">
                        <a:solidFill>
                          <a:srgbClr val="000000"/>
                        </a:solidFill>
                        <a:latin typeface="Cambria Math"/>
                      </a:rPr>
                      <m:t>,</m:t>
                    </m:r>
                    <m:r>
                      <a:rPr lang="cs-CZ" b="1" i="1" smtClean="0">
                        <a:solidFill>
                          <a:srgbClr val="000000"/>
                        </a:solidFill>
                        <a:latin typeface="Cambria Math"/>
                      </a:rPr>
                      <m:t>𝟐𝟓𝟖</m:t>
                    </m:r>
                    <m:r>
                      <a:rPr lang="cs-CZ" b="1" i="1" smtClean="0">
                        <a:solidFill>
                          <a:srgbClr val="000000"/>
                        </a:solidFill>
                        <a:latin typeface="Cambria Math"/>
                      </a:rPr>
                      <m:t>𝒊</m:t>
                    </m:r>
                  </m:oMath>
                </a14:m>
                <a:endParaRPr lang="cs-CZ" b="1" dirty="0" smtClean="0">
                  <a:solidFill>
                    <a:srgbClr val="000000"/>
                  </a:solidFill>
                </a:endParaRPr>
              </a:p>
              <a:p>
                <a14:m>
                  <m:oMath xmlns:m="http://schemas.openxmlformats.org/officeDocument/2006/math">
                    <m:r>
                      <a:rPr lang="cs-CZ" b="1" i="1">
                        <a:solidFill>
                          <a:srgbClr val="000000"/>
                        </a:solidFill>
                        <a:latin typeface="Cambria Math"/>
                      </a:rPr>
                      <m:t>𝒌</m:t>
                    </m:r>
                    <m:r>
                      <a:rPr lang="cs-CZ" b="1" i="1">
                        <a:solidFill>
                          <a:srgbClr val="000000"/>
                        </a:solidFill>
                        <a:latin typeface="Cambria Math"/>
                      </a:rPr>
                      <m:t>=</m:t>
                    </m:r>
                    <m:r>
                      <a:rPr lang="cs-CZ" b="1" i="1" smtClean="0">
                        <a:solidFill>
                          <a:srgbClr val="000000"/>
                        </a:solidFill>
                        <a:latin typeface="Cambria Math"/>
                      </a:rPr>
                      <m:t>𝟐</m:t>
                    </m:r>
                    <m:r>
                      <a:rPr lang="cs-CZ" b="1" i="1">
                        <a:solidFill>
                          <a:srgbClr val="000000"/>
                        </a:solidFill>
                        <a:latin typeface="Cambria Math"/>
                      </a:rPr>
                      <m:t>: </m:t>
                    </m:r>
                    <m:sSub>
                      <m:sSubPr>
                        <m:ctrlPr>
                          <a:rPr lang="cs-CZ" b="1" i="1">
                            <a:solidFill>
                              <a:srgbClr val="00000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cs-CZ" b="1" i="1">
                            <a:solidFill>
                              <a:srgbClr val="000000"/>
                            </a:solidFill>
                            <a:latin typeface="Cambria Math"/>
                          </a:rPr>
                          <m:t>𝒛</m:t>
                        </m:r>
                      </m:e>
                      <m:sub>
                        <m:r>
                          <a:rPr lang="cs-CZ" b="1" i="1" smtClean="0">
                            <a:solidFill>
                              <a:srgbClr val="000000"/>
                            </a:solidFill>
                            <a:latin typeface="Cambria Math"/>
                          </a:rPr>
                          <m:t>𝟐</m:t>
                        </m:r>
                      </m:sub>
                    </m:sSub>
                    <m:r>
                      <a:rPr lang="cs-CZ" b="1" i="1">
                        <a:solidFill>
                          <a:srgbClr val="000000"/>
                        </a:solidFill>
                        <a:latin typeface="Cambria Math"/>
                      </a:rPr>
                      <m:t>=</m:t>
                    </m:r>
                    <m:r>
                      <a:rPr lang="cs-CZ" b="1" i="1">
                        <a:solidFill>
                          <a:srgbClr val="000000"/>
                        </a:solidFill>
                        <a:latin typeface="Cambria Math"/>
                      </a:rPr>
                      <m:t>𝟏</m:t>
                    </m:r>
                    <m:d>
                      <m:dPr>
                        <m:ctrlPr>
                          <a:rPr lang="cs-CZ" b="1" i="1">
                            <a:solidFill>
                              <a:srgbClr val="000000"/>
                            </a:solidFill>
                            <a:latin typeface="Cambria Math"/>
                          </a:rPr>
                        </m:ctrlPr>
                      </m:dPr>
                      <m:e>
                        <m:func>
                          <m:funcPr>
                            <m:ctrlPr>
                              <a:rPr lang="cs-CZ" b="1" i="1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</m:ctrlPr>
                          </m:funcPr>
                          <m:fName>
                            <m:r>
                              <a:rPr lang="cs-CZ" b="1" i="1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  <m:t>𝒄𝒐𝒔</m:t>
                            </m:r>
                          </m:fName>
                          <m:e>
                            <m:r>
                              <a:rPr lang="cs-CZ" b="1" i="1" smtClean="0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  <m:t>𝟐𝟓𝟓</m:t>
                            </m:r>
                            <m:r>
                              <a:rPr lang="cs-CZ" b="1" i="1">
                                <a:solidFill>
                                  <a:srgbClr val="000000"/>
                                </a:solidFill>
                                <a:latin typeface="Cambria Math"/>
                                <a:ea typeface="Cambria Math"/>
                              </a:rPr>
                              <m:t>°+</m:t>
                            </m:r>
                            <m:r>
                              <a:rPr lang="cs-CZ" b="1" i="1">
                                <a:solidFill>
                                  <a:srgbClr val="000000"/>
                                </a:solidFill>
                                <a:latin typeface="Cambria Math"/>
                                <a:ea typeface="Cambria Math"/>
                              </a:rPr>
                              <m:t>𝒊</m:t>
                            </m:r>
                            <m:func>
                              <m:funcPr>
                                <m:ctrlPr>
                                  <a:rPr lang="cs-CZ" b="1" i="1">
                                    <a:solidFill>
                                      <a:srgbClr val="000000"/>
                                    </a:solidFill>
                                    <a:latin typeface="Cambria Math"/>
                                    <a:ea typeface="Cambria Math"/>
                                  </a:rPr>
                                </m:ctrlPr>
                              </m:funcPr>
                              <m:fName>
                                <m:r>
                                  <a:rPr lang="cs-CZ" b="1" i="1">
                                    <a:solidFill>
                                      <a:srgbClr val="000000"/>
                                    </a:solidFill>
                                    <a:latin typeface="Cambria Math"/>
                                    <a:ea typeface="Cambria Math"/>
                                  </a:rPr>
                                  <m:t>𝒔𝒊𝒏</m:t>
                                </m:r>
                              </m:fName>
                              <m:e>
                                <m:r>
                                  <a:rPr lang="cs-CZ" b="1" i="1" smtClean="0">
                                    <a:solidFill>
                                      <a:srgbClr val="000000"/>
                                    </a:solidFill>
                                    <a:latin typeface="Cambria Math"/>
                                    <a:ea typeface="Cambria Math"/>
                                  </a:rPr>
                                  <m:t>𝟐𝟓𝟓</m:t>
                                </m:r>
                                <m:r>
                                  <a:rPr lang="cs-CZ" b="1" i="1">
                                    <a:solidFill>
                                      <a:srgbClr val="000000"/>
                                    </a:solidFill>
                                    <a:latin typeface="Cambria Math"/>
                                    <a:ea typeface="Cambria Math"/>
                                  </a:rPr>
                                  <m:t>°</m:t>
                                </m:r>
                              </m:e>
                            </m:func>
                          </m:e>
                        </m:func>
                      </m:e>
                    </m:d>
                    <m:r>
                      <a:rPr lang="cs-CZ" b="1" i="1">
                        <a:solidFill>
                          <a:srgbClr val="000000"/>
                        </a:solidFill>
                        <a:latin typeface="Cambria Math"/>
                      </a:rPr>
                      <m:t>=</m:t>
                    </m:r>
                  </m:oMath>
                </a14:m>
                <a:r>
                  <a:rPr lang="cs-CZ" b="1" dirty="0">
                    <a:solidFill>
                      <a:srgbClr val="000000"/>
                    </a:solidFill>
                  </a:rPr>
                  <a:t/>
                </a:r>
                <a:br>
                  <a:rPr lang="cs-CZ" b="1" dirty="0">
                    <a:solidFill>
                      <a:srgbClr val="000000"/>
                    </a:solidFill>
                  </a:rPr>
                </a:br>
                <a:r>
                  <a:rPr lang="cs-CZ" b="1" dirty="0" smtClean="0">
                    <a:solidFill>
                      <a:srgbClr val="000000"/>
                    </a:solidFill>
                  </a:rPr>
                  <a:t>                         -</a:t>
                </a:r>
                <a14:m>
                  <m:oMath xmlns:m="http://schemas.openxmlformats.org/officeDocument/2006/math">
                    <m:r>
                      <a:rPr lang="cs-CZ" b="1" i="1">
                        <a:solidFill>
                          <a:srgbClr val="000000"/>
                        </a:solidFill>
                        <a:latin typeface="Cambria Math"/>
                      </a:rPr>
                      <m:t>𝟎</m:t>
                    </m:r>
                    <m:r>
                      <a:rPr lang="cs-CZ" b="1" i="1">
                        <a:solidFill>
                          <a:srgbClr val="000000"/>
                        </a:solidFill>
                        <a:latin typeface="Cambria Math"/>
                      </a:rPr>
                      <m:t>,</m:t>
                    </m:r>
                    <m:r>
                      <a:rPr lang="cs-CZ" b="1" i="1">
                        <a:solidFill>
                          <a:srgbClr val="000000"/>
                        </a:solidFill>
                        <a:latin typeface="Cambria Math"/>
                      </a:rPr>
                      <m:t>𝟐𝟓𝟖</m:t>
                    </m:r>
                    <m:r>
                      <a:rPr lang="cs-CZ" b="1" i="1" smtClean="0">
                        <a:solidFill>
                          <a:srgbClr val="000000"/>
                        </a:solidFill>
                        <a:latin typeface="Cambria Math"/>
                      </a:rPr>
                      <m:t>−</m:t>
                    </m:r>
                    <m:r>
                      <a:rPr lang="cs-CZ" b="1" i="1">
                        <a:solidFill>
                          <a:srgbClr val="000000"/>
                        </a:solidFill>
                        <a:latin typeface="Cambria Math"/>
                      </a:rPr>
                      <m:t>𝟎</m:t>
                    </m:r>
                    <m:r>
                      <a:rPr lang="cs-CZ" b="1" i="1" smtClean="0">
                        <a:solidFill>
                          <a:srgbClr val="000000"/>
                        </a:solidFill>
                        <a:latin typeface="Cambria Math"/>
                      </a:rPr>
                      <m:t>,</m:t>
                    </m:r>
                    <m:r>
                      <a:rPr lang="cs-CZ" b="1" i="1">
                        <a:solidFill>
                          <a:srgbClr val="000000"/>
                        </a:solidFill>
                        <a:latin typeface="Cambria Math"/>
                      </a:rPr>
                      <m:t>𝟗𝟔𝟓</m:t>
                    </m:r>
                    <m:r>
                      <a:rPr lang="cs-CZ" b="1" i="1">
                        <a:solidFill>
                          <a:srgbClr val="000000"/>
                        </a:solidFill>
                        <a:latin typeface="Cambria Math"/>
                      </a:rPr>
                      <m:t>𝒊</m:t>
                    </m:r>
                  </m:oMath>
                </a14:m>
                <a:endParaRPr lang="cs-CZ" b="1" dirty="0">
                  <a:solidFill>
                    <a:srgbClr val="000000"/>
                  </a:solidFill>
                </a:endParaRPr>
              </a:p>
              <a:p>
                <a14:m>
                  <m:oMath xmlns:m="http://schemas.openxmlformats.org/officeDocument/2006/math">
                    <m:r>
                      <a:rPr lang="cs-CZ" b="1" i="1">
                        <a:solidFill>
                          <a:srgbClr val="000000"/>
                        </a:solidFill>
                        <a:latin typeface="Cambria Math"/>
                      </a:rPr>
                      <m:t>𝒌</m:t>
                    </m:r>
                    <m:r>
                      <a:rPr lang="cs-CZ" b="1" i="1">
                        <a:solidFill>
                          <a:srgbClr val="000000"/>
                        </a:solidFill>
                        <a:latin typeface="Cambria Math"/>
                      </a:rPr>
                      <m:t>=</m:t>
                    </m:r>
                    <m:r>
                      <a:rPr lang="cs-CZ" b="1" i="1" smtClean="0">
                        <a:solidFill>
                          <a:srgbClr val="000000"/>
                        </a:solidFill>
                        <a:latin typeface="Cambria Math"/>
                      </a:rPr>
                      <m:t>𝟑</m:t>
                    </m:r>
                    <m:r>
                      <a:rPr lang="cs-CZ" b="1" i="1">
                        <a:solidFill>
                          <a:srgbClr val="000000"/>
                        </a:solidFill>
                        <a:latin typeface="Cambria Math"/>
                      </a:rPr>
                      <m:t>: </m:t>
                    </m:r>
                    <m:sSub>
                      <m:sSubPr>
                        <m:ctrlPr>
                          <a:rPr lang="cs-CZ" b="1" i="1">
                            <a:solidFill>
                              <a:srgbClr val="00000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cs-CZ" b="1" i="1">
                            <a:solidFill>
                              <a:srgbClr val="000000"/>
                            </a:solidFill>
                            <a:latin typeface="Cambria Math"/>
                          </a:rPr>
                          <m:t>𝒛</m:t>
                        </m:r>
                      </m:e>
                      <m:sub>
                        <m:r>
                          <a:rPr lang="cs-CZ" b="1" i="1" smtClean="0">
                            <a:solidFill>
                              <a:srgbClr val="000000"/>
                            </a:solidFill>
                            <a:latin typeface="Cambria Math"/>
                          </a:rPr>
                          <m:t>𝟑</m:t>
                        </m:r>
                      </m:sub>
                    </m:sSub>
                    <m:r>
                      <a:rPr lang="cs-CZ" b="1" i="1">
                        <a:solidFill>
                          <a:srgbClr val="000000"/>
                        </a:solidFill>
                        <a:latin typeface="Cambria Math"/>
                      </a:rPr>
                      <m:t>=</m:t>
                    </m:r>
                    <m:r>
                      <a:rPr lang="cs-CZ" b="1" i="1">
                        <a:solidFill>
                          <a:srgbClr val="000000"/>
                        </a:solidFill>
                        <a:latin typeface="Cambria Math"/>
                      </a:rPr>
                      <m:t>𝟏</m:t>
                    </m:r>
                    <m:d>
                      <m:dPr>
                        <m:ctrlPr>
                          <a:rPr lang="cs-CZ" b="1" i="1">
                            <a:solidFill>
                              <a:srgbClr val="000000"/>
                            </a:solidFill>
                            <a:latin typeface="Cambria Math"/>
                          </a:rPr>
                        </m:ctrlPr>
                      </m:dPr>
                      <m:e>
                        <m:func>
                          <m:funcPr>
                            <m:ctrlPr>
                              <a:rPr lang="cs-CZ" b="1" i="1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</m:ctrlPr>
                          </m:funcPr>
                          <m:fName>
                            <m:r>
                              <a:rPr lang="cs-CZ" b="1" i="1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  <m:t>𝒄𝒐𝒔</m:t>
                            </m:r>
                          </m:fName>
                          <m:e>
                            <m:r>
                              <a:rPr lang="cs-CZ" b="1" i="1" smtClean="0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  <m:t>𝟑𝟒𝟓</m:t>
                            </m:r>
                            <m:r>
                              <a:rPr lang="cs-CZ" b="1" i="1">
                                <a:solidFill>
                                  <a:srgbClr val="000000"/>
                                </a:solidFill>
                                <a:latin typeface="Cambria Math"/>
                                <a:ea typeface="Cambria Math"/>
                              </a:rPr>
                              <m:t>°+</m:t>
                            </m:r>
                            <m:r>
                              <a:rPr lang="cs-CZ" b="1" i="1">
                                <a:solidFill>
                                  <a:srgbClr val="000000"/>
                                </a:solidFill>
                                <a:latin typeface="Cambria Math"/>
                                <a:ea typeface="Cambria Math"/>
                              </a:rPr>
                              <m:t>𝒊</m:t>
                            </m:r>
                            <m:func>
                              <m:funcPr>
                                <m:ctrlPr>
                                  <a:rPr lang="cs-CZ" b="1" i="1">
                                    <a:solidFill>
                                      <a:srgbClr val="000000"/>
                                    </a:solidFill>
                                    <a:latin typeface="Cambria Math"/>
                                    <a:ea typeface="Cambria Math"/>
                                  </a:rPr>
                                </m:ctrlPr>
                              </m:funcPr>
                              <m:fName>
                                <m:r>
                                  <a:rPr lang="cs-CZ" b="1" i="1">
                                    <a:solidFill>
                                      <a:srgbClr val="000000"/>
                                    </a:solidFill>
                                    <a:latin typeface="Cambria Math"/>
                                    <a:ea typeface="Cambria Math"/>
                                  </a:rPr>
                                  <m:t>𝒔𝒊𝒏</m:t>
                                </m:r>
                              </m:fName>
                              <m:e>
                                <m:r>
                                  <a:rPr lang="cs-CZ" b="1" i="1" smtClean="0">
                                    <a:solidFill>
                                      <a:srgbClr val="000000"/>
                                    </a:solidFill>
                                    <a:latin typeface="Cambria Math"/>
                                    <a:ea typeface="Cambria Math"/>
                                  </a:rPr>
                                  <m:t>𝟑𝟒𝟓</m:t>
                                </m:r>
                                <m:r>
                                  <a:rPr lang="cs-CZ" b="1" i="1">
                                    <a:solidFill>
                                      <a:srgbClr val="000000"/>
                                    </a:solidFill>
                                    <a:latin typeface="Cambria Math"/>
                                    <a:ea typeface="Cambria Math"/>
                                  </a:rPr>
                                  <m:t>°</m:t>
                                </m:r>
                              </m:e>
                            </m:func>
                          </m:e>
                        </m:func>
                      </m:e>
                    </m:d>
                    <m:r>
                      <a:rPr lang="cs-CZ" b="1" i="1">
                        <a:solidFill>
                          <a:srgbClr val="000000"/>
                        </a:solidFill>
                        <a:latin typeface="Cambria Math"/>
                      </a:rPr>
                      <m:t>=</m:t>
                    </m:r>
                  </m:oMath>
                </a14:m>
                <a:r>
                  <a:rPr lang="cs-CZ" b="1" dirty="0">
                    <a:solidFill>
                      <a:srgbClr val="000000"/>
                    </a:solidFill>
                  </a:rPr>
                  <a:t/>
                </a:r>
                <a:br>
                  <a:rPr lang="cs-CZ" b="1" dirty="0">
                    <a:solidFill>
                      <a:srgbClr val="000000"/>
                    </a:solidFill>
                  </a:rPr>
                </a:br>
                <a14:m>
                  <m:oMath xmlns:m="http://schemas.openxmlformats.org/officeDocument/2006/math">
                    <m:r>
                      <a:rPr lang="cs-CZ" b="1" i="1">
                        <a:solidFill>
                          <a:srgbClr val="000000"/>
                        </a:solidFill>
                        <a:latin typeface="Cambria Math"/>
                      </a:rPr>
                      <m:t>𝟎</m:t>
                    </m:r>
                    <m:r>
                      <a:rPr lang="cs-CZ" b="1" i="1">
                        <a:solidFill>
                          <a:srgbClr val="000000"/>
                        </a:solidFill>
                        <a:latin typeface="Cambria Math"/>
                      </a:rPr>
                      <m:t>,</m:t>
                    </m:r>
                    <m:r>
                      <a:rPr lang="cs-CZ" b="1" i="1" smtClean="0">
                        <a:solidFill>
                          <a:srgbClr val="000000"/>
                        </a:solidFill>
                        <a:latin typeface="Cambria Math"/>
                      </a:rPr>
                      <m:t>𝟗𝟔𝟓</m:t>
                    </m:r>
                    <m:r>
                      <a:rPr lang="cs-CZ" b="1" i="1" smtClean="0">
                        <a:solidFill>
                          <a:srgbClr val="000000"/>
                        </a:solidFill>
                        <a:latin typeface="Cambria Math"/>
                      </a:rPr>
                      <m:t>−</m:t>
                    </m:r>
                    <m:r>
                      <a:rPr lang="cs-CZ" b="1" i="1">
                        <a:solidFill>
                          <a:srgbClr val="000000"/>
                        </a:solidFill>
                        <a:latin typeface="Cambria Math"/>
                      </a:rPr>
                      <m:t>𝟎</m:t>
                    </m:r>
                    <m:r>
                      <a:rPr lang="cs-CZ" b="1" i="1" smtClean="0">
                        <a:solidFill>
                          <a:srgbClr val="000000"/>
                        </a:solidFill>
                        <a:latin typeface="Cambria Math"/>
                      </a:rPr>
                      <m:t>,</m:t>
                    </m:r>
                    <m:r>
                      <a:rPr lang="cs-CZ" b="1" i="1" smtClean="0">
                        <a:solidFill>
                          <a:srgbClr val="000000"/>
                        </a:solidFill>
                        <a:latin typeface="Cambria Math"/>
                      </a:rPr>
                      <m:t>𝟐𝟓𝟖</m:t>
                    </m:r>
                    <m:r>
                      <a:rPr lang="cs-CZ" b="1" i="1">
                        <a:solidFill>
                          <a:srgbClr val="000000"/>
                        </a:solidFill>
                        <a:latin typeface="Cambria Math"/>
                      </a:rPr>
                      <m:t>𝒊</m:t>
                    </m:r>
                  </m:oMath>
                </a14:m>
                <a:endParaRPr lang="cs-CZ" b="1" dirty="0">
                  <a:solidFill>
                    <a:srgbClr val="000000"/>
                  </a:solidFill>
                </a:endParaRPr>
              </a:p>
              <a:p>
                <a:endParaRPr lang="cs-CZ" dirty="0">
                  <a:solidFill>
                    <a:srgbClr val="000000"/>
                  </a:solidFill>
                </a:endParaRPr>
              </a:p>
              <a:p>
                <a:endParaRPr lang="cs-CZ" dirty="0">
                  <a:solidFill>
                    <a:srgbClr val="000000"/>
                  </a:solidFill>
                </a:endParaRPr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10812394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Příklad 3</a:t>
            </a:r>
            <a:endParaRPr lang="cs-CZ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cs-CZ" sz="2800" b="1" dirty="0" smtClean="0">
                    <a:solidFill>
                      <a:schemeClr val="tx1"/>
                    </a:solidFill>
                  </a:rPr>
                  <a:t>Délka strany čtverce je vzdálenost dvou</a:t>
                </a:r>
                <a:br>
                  <a:rPr lang="cs-CZ" sz="2800" b="1" dirty="0" smtClean="0">
                    <a:solidFill>
                      <a:schemeClr val="tx1"/>
                    </a:solidFill>
                  </a:rPr>
                </a:br>
                <a:r>
                  <a:rPr lang="cs-CZ" sz="2800" b="1" dirty="0" smtClean="0">
                    <a:solidFill>
                      <a:schemeClr val="tx1"/>
                    </a:solidFill>
                  </a:rPr>
                  <a:t>sousedních obrazů:</a:t>
                </a:r>
              </a:p>
              <a:p>
                <a14:m>
                  <m:oMath xmlns:m="http://schemas.openxmlformats.org/officeDocument/2006/math">
                    <m:r>
                      <a:rPr lang="cs-CZ" sz="2800" b="1" i="1" smtClean="0">
                        <a:solidFill>
                          <a:schemeClr val="tx1"/>
                        </a:solidFill>
                        <a:latin typeface="Cambria Math"/>
                      </a:rPr>
                      <m:t>𝒂</m:t>
                    </m:r>
                    <m:r>
                      <a:rPr lang="cs-CZ" sz="2800" b="1" i="1" smtClean="0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rad>
                      <m:radPr>
                        <m:degHide m:val="on"/>
                        <m:ctrlPr>
                          <a:rPr lang="cs-CZ" sz="28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cs-CZ" sz="2800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cs-CZ" sz="2800" b="1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</m:ctrlPr>
                              </m:dPr>
                              <m:e>
                                <m:r>
                                  <a:rPr lang="cs-CZ" sz="2800" b="1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𝟎</m:t>
                                </m:r>
                                <m:r>
                                  <a:rPr lang="cs-CZ" sz="2800" b="1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,</m:t>
                                </m:r>
                                <m:r>
                                  <a:rPr lang="cs-CZ" sz="2800" b="1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𝟐𝟓𝟖</m:t>
                                </m:r>
                                <m:r>
                                  <a:rPr lang="cs-CZ" sz="2800" b="1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−(−</m:t>
                                </m:r>
                                <m:r>
                                  <a:rPr lang="cs-CZ" sz="2800" b="1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𝟎</m:t>
                                </m:r>
                                <m:r>
                                  <a:rPr lang="cs-CZ" sz="2800" b="1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,</m:t>
                                </m:r>
                                <m:r>
                                  <a:rPr lang="cs-CZ" sz="2800" b="1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𝟗𝟔𝟓</m:t>
                                </m:r>
                                <m:r>
                                  <a:rPr lang="cs-CZ" sz="2800" b="1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)</m:t>
                                </m:r>
                              </m:e>
                            </m:d>
                          </m:e>
                          <m:sup>
                            <m:r>
                              <a:rPr lang="cs-CZ" sz="2800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𝟐</m:t>
                            </m:r>
                          </m:sup>
                        </m:sSup>
                        <m:r>
                          <a:rPr lang="cs-CZ" sz="28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+</m:t>
                        </m:r>
                        <m:sSup>
                          <m:sSupPr>
                            <m:ctrlPr>
                              <a:rPr lang="cs-CZ" sz="2800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cs-CZ" sz="2800" b="1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</m:ctrlPr>
                              </m:dPr>
                              <m:e>
                                <m:r>
                                  <a:rPr lang="cs-CZ" sz="2800" b="1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𝟎</m:t>
                                </m:r>
                                <m:r>
                                  <a:rPr lang="cs-CZ" sz="2800" b="1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,</m:t>
                                </m:r>
                                <m:r>
                                  <a:rPr lang="cs-CZ" sz="2800" b="1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𝟗𝟔𝟓</m:t>
                                </m:r>
                                <m:r>
                                  <a:rPr lang="cs-CZ" sz="2800" b="1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−</m:t>
                                </m:r>
                                <m:r>
                                  <a:rPr lang="cs-CZ" sz="2800" b="1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𝟎</m:t>
                                </m:r>
                                <m:r>
                                  <a:rPr lang="cs-CZ" sz="2800" b="1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,</m:t>
                                </m:r>
                                <m:r>
                                  <a:rPr lang="cs-CZ" sz="2800" b="1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𝟐𝟓𝟖</m:t>
                                </m:r>
                              </m:e>
                            </m:d>
                          </m:e>
                          <m:sup>
                            <m:r>
                              <a:rPr lang="cs-CZ" sz="2800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𝟐</m:t>
                            </m:r>
                          </m:sup>
                        </m:sSup>
                      </m:e>
                    </m:rad>
                    <m:r>
                      <a:rPr lang="cs-CZ" sz="2800" b="1" i="1" smtClean="0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</m:oMath>
                </a14:m>
                <a:r>
                  <a:rPr lang="cs-CZ" sz="2800" b="1" dirty="0" smtClean="0">
                    <a:solidFill>
                      <a:schemeClr val="tx1"/>
                    </a:solidFill>
                  </a:rPr>
                  <a:t/>
                </a:r>
                <a:br>
                  <a:rPr lang="cs-CZ" sz="2800" b="1" dirty="0" smtClean="0">
                    <a:solidFill>
                      <a:schemeClr val="tx1"/>
                    </a:solidFill>
                  </a:rPr>
                </a:b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cs-CZ" sz="28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cs-CZ" sz="2800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cs-CZ" sz="2800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𝟏</m:t>
                            </m:r>
                            <m:r>
                              <a:rPr lang="cs-CZ" sz="2800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,</m:t>
                            </m:r>
                            <m:r>
                              <a:rPr lang="cs-CZ" sz="2800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𝟐𝟐𝟑</m:t>
                            </m:r>
                          </m:e>
                          <m:sup>
                            <m:r>
                              <a:rPr lang="cs-CZ" sz="2800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𝟐</m:t>
                            </m:r>
                          </m:sup>
                        </m:sSup>
                        <m:r>
                          <a:rPr lang="cs-CZ" sz="28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+</m:t>
                        </m:r>
                        <m:sSup>
                          <m:sSupPr>
                            <m:ctrlPr>
                              <a:rPr lang="cs-CZ" sz="2800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cs-CZ" sz="2800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𝟎</m:t>
                            </m:r>
                            <m:r>
                              <a:rPr lang="cs-CZ" sz="2800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,</m:t>
                            </m:r>
                            <m:r>
                              <a:rPr lang="cs-CZ" sz="2800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𝟕𝟎𝟕</m:t>
                            </m:r>
                          </m:e>
                          <m:sup>
                            <m:r>
                              <a:rPr lang="cs-CZ" sz="2800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𝟐</m:t>
                            </m:r>
                          </m:sup>
                        </m:sSup>
                      </m:e>
                    </m:rad>
                    <m:r>
                      <a:rPr lang="cs-CZ" sz="2800" b="1" i="1" smtClean="0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rad>
                      <m:radPr>
                        <m:degHide m:val="on"/>
                        <m:ctrlPr>
                          <a:rPr lang="cs-CZ" sz="28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cs-CZ" sz="28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𝟏</m:t>
                        </m:r>
                        <m:r>
                          <a:rPr lang="cs-CZ" sz="28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,</m:t>
                        </m:r>
                        <m:r>
                          <a:rPr lang="cs-CZ" sz="28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𝟗𝟗𝟓</m:t>
                        </m:r>
                      </m:e>
                    </m:rad>
                    <m:r>
                      <a:rPr lang="cs-CZ" sz="2800" b="1" i="1" smtClean="0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r>
                      <a:rPr lang="cs-CZ" sz="2800" b="1" i="1" smtClean="0">
                        <a:solidFill>
                          <a:schemeClr val="tx1"/>
                        </a:solidFill>
                        <a:latin typeface="Cambria Math"/>
                      </a:rPr>
                      <m:t>𝟏</m:t>
                    </m:r>
                    <m:r>
                      <a:rPr lang="cs-CZ" sz="2800" b="1" i="1" smtClean="0">
                        <a:solidFill>
                          <a:schemeClr val="tx1"/>
                        </a:solidFill>
                        <a:latin typeface="Cambria Math"/>
                      </a:rPr>
                      <m:t>,</m:t>
                    </m:r>
                    <m:r>
                      <a:rPr lang="cs-CZ" sz="2800" b="1" i="1" smtClean="0">
                        <a:solidFill>
                          <a:schemeClr val="tx1"/>
                        </a:solidFill>
                        <a:latin typeface="Cambria Math"/>
                      </a:rPr>
                      <m:t>𝟒𝟏</m:t>
                    </m:r>
                  </m:oMath>
                </a14:m>
                <a:endParaRPr lang="cs-CZ" sz="2800" b="1" dirty="0" smtClean="0">
                  <a:solidFill>
                    <a:schemeClr val="tx1"/>
                  </a:solidFill>
                </a:endParaRPr>
              </a:p>
              <a:p>
                <a:r>
                  <a:rPr lang="cs-CZ" sz="2800" b="1" dirty="0" smtClean="0">
                    <a:solidFill>
                      <a:schemeClr val="tx1"/>
                    </a:solidFill>
                  </a:rPr>
                  <a:t>Obsah čtverce je tedy</a:t>
                </a:r>
              </a:p>
              <a:p>
                <a14:m>
                  <m:oMath xmlns:m="http://schemas.openxmlformats.org/officeDocument/2006/math">
                    <m:r>
                      <a:rPr lang="cs-CZ" sz="2800" b="1" i="1" smtClean="0">
                        <a:solidFill>
                          <a:schemeClr val="tx1"/>
                        </a:solidFill>
                        <a:latin typeface="Cambria Math"/>
                      </a:rPr>
                      <m:t>𝑺</m:t>
                    </m:r>
                    <m:r>
                      <a:rPr lang="cs-CZ" sz="2800" b="1" i="1" smtClean="0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cs-CZ" sz="28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cs-CZ" sz="28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𝒂</m:t>
                        </m:r>
                      </m:e>
                      <m:sup>
                        <m:r>
                          <a:rPr lang="cs-CZ" sz="28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𝟐</m:t>
                        </m:r>
                      </m:sup>
                    </m:sSup>
                    <m:r>
                      <a:rPr lang="cs-CZ" sz="2800" b="1" i="1" smtClean="0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cs-CZ" sz="28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cs-CZ" sz="28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𝟏</m:t>
                        </m:r>
                        <m:r>
                          <a:rPr lang="cs-CZ" sz="28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,</m:t>
                        </m:r>
                        <m:r>
                          <a:rPr lang="cs-CZ" sz="28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𝟒𝟏</m:t>
                        </m:r>
                      </m:e>
                      <m:sup>
                        <m:r>
                          <a:rPr lang="cs-CZ" sz="28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𝟐</m:t>
                        </m:r>
                      </m:sup>
                    </m:sSup>
                    <m:r>
                      <a:rPr lang="cs-CZ" sz="2800" b="1" i="1" smtClean="0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r>
                      <a:rPr lang="cs-CZ" sz="2800" b="1" i="1" smtClean="0">
                        <a:solidFill>
                          <a:schemeClr val="tx1"/>
                        </a:solidFill>
                        <a:latin typeface="Cambria Math"/>
                      </a:rPr>
                      <m:t>𝟐</m:t>
                    </m:r>
                    <m:r>
                      <a:rPr lang="cs-CZ" sz="2800" b="1" i="1" smtClean="0">
                        <a:solidFill>
                          <a:schemeClr val="tx1"/>
                        </a:solidFill>
                        <a:latin typeface="Cambria Math"/>
                      </a:rPr>
                      <m:t> </m:t>
                    </m:r>
                    <m:sSup>
                      <m:sSupPr>
                        <m:ctrlPr>
                          <a:rPr lang="cs-CZ" sz="28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cs-CZ" sz="28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𝒋</m:t>
                        </m:r>
                      </m:e>
                      <m:sup>
                        <m:r>
                          <a:rPr lang="cs-CZ" sz="28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𝟐</m:t>
                        </m:r>
                      </m:sup>
                    </m:sSup>
                  </m:oMath>
                </a14:m>
                <a:endParaRPr lang="cs-CZ" sz="2800" b="1" dirty="0" smtClean="0">
                  <a:solidFill>
                    <a:schemeClr val="tx1"/>
                  </a:solidFill>
                </a:endParaRPr>
              </a:p>
              <a:p>
                <a:r>
                  <a:rPr lang="cs-CZ" sz="2800" b="1" dirty="0" smtClean="0">
                    <a:solidFill>
                      <a:schemeClr val="tx1"/>
                    </a:solidFill>
                  </a:rPr>
                  <a:t>( před výpočtem strany načrtněte obrázek )</a:t>
                </a:r>
              </a:p>
              <a:p>
                <a:pPr marL="0" indent="0">
                  <a:buNone/>
                </a:pPr>
                <a:endParaRPr lang="cs-CZ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/>
                <a:stretch>
                  <a:fillRect l="-1259" t="-1148" b="-255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70508603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Příklad 4</a:t>
            </a:r>
            <a:endParaRPr lang="cs-CZ" b="1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cs-CZ" b="1" dirty="0" smtClean="0">
                    <a:solidFill>
                      <a:schemeClr val="tx1"/>
                    </a:solidFill>
                  </a:rPr>
                  <a:t>Řešte v C: 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cs-CZ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cs-CZ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𝒙</m:t>
                            </m:r>
                            <m:r>
                              <a:rPr lang="cs-CZ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−</m:t>
                            </m:r>
                            <m:r>
                              <a:rPr lang="cs-CZ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𝟒</m:t>
                            </m:r>
                          </m:e>
                        </m:d>
                      </m:e>
                      <m:sup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𝟔</m:t>
                        </m:r>
                      </m:sup>
                    </m:sSup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𝟔𝟒</m:t>
                    </m:r>
                  </m:oMath>
                </a14:m>
                <a:endParaRPr lang="cs-CZ" b="1" dirty="0" smtClean="0">
                  <a:solidFill>
                    <a:schemeClr val="tx1"/>
                  </a:solidFill>
                </a:endParaRPr>
              </a:p>
              <a:p>
                <a:r>
                  <a:rPr lang="cs-CZ" b="1" dirty="0" smtClean="0">
                    <a:solidFill>
                      <a:schemeClr val="tx1"/>
                    </a:solidFill>
                  </a:rPr>
                  <a:t>Substituce </a:t>
                </a:r>
                <a14:m>
                  <m:oMath xmlns:m="http://schemas.openxmlformats.org/officeDocument/2006/math"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𝒛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𝒙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−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𝟒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 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𝒏𝒆𝒃𝒐𝒍𝒊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 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𝒙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𝒛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+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𝟒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 ‼!</m:t>
                    </m:r>
                  </m:oMath>
                </a14:m>
                <a:endParaRPr lang="cs-CZ" b="1" dirty="0" smtClean="0">
                  <a:solidFill>
                    <a:schemeClr val="tx1"/>
                  </a:solidFill>
                </a:endParaRPr>
              </a:p>
              <a:p>
                <a14:m>
                  <m:oMath xmlns:m="http://schemas.openxmlformats.org/officeDocument/2006/math"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𝒂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𝟔𝟒</m:t>
                    </m:r>
                    <m:d>
                      <m:dPr>
                        <m:begChr m:val="["/>
                        <m:endChr m:val="]"/>
                        <m:ctrlP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dPr>
                      <m:e>
                        <m:func>
                          <m:funcPr>
                            <m:ctrlPr>
                              <a:rPr lang="cs-CZ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funcPr>
                          <m:fName>
                            <m:r>
                              <a:rPr lang="cs-CZ" b="1" i="0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𝐜𝐨𝐬</m:t>
                            </m:r>
                          </m:fName>
                          <m:e>
                            <m:d>
                              <m:dPr>
                                <m:ctrlPr>
                                  <a:rPr lang="cs-CZ" b="1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</m:ctrlPr>
                              </m:dPr>
                              <m:e>
                                <m:r>
                                  <a:rPr lang="cs-CZ" b="1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𝟎</m:t>
                                </m:r>
                                <m:r>
                                  <a:rPr lang="cs-CZ" b="1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+</m:t>
                                </m:r>
                                <m:r>
                                  <a:rPr lang="cs-CZ" b="1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𝟐</m:t>
                                </m:r>
                                <m:r>
                                  <a:rPr lang="cs-CZ" b="1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𝒌</m:t>
                                </m:r>
                                <m:r>
                                  <a:rPr lang="cs-CZ" b="1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  <a:ea typeface="Cambria Math"/>
                                  </a:rPr>
                                  <m:t>𝝅</m:t>
                                </m:r>
                              </m:e>
                            </m:d>
                            <m:r>
                              <a:rPr lang="cs-CZ" b="1" i="1" smtClean="0">
                                <a:solidFill>
                                  <a:schemeClr val="tx1"/>
                                </a:solidFill>
                                <a:latin typeface="Cambria Math"/>
                                <a:ea typeface="Cambria Math"/>
                              </a:rPr>
                              <m:t>+</m:t>
                            </m:r>
                            <m:r>
                              <a:rPr lang="cs-CZ" b="1" i="1" smtClean="0">
                                <a:solidFill>
                                  <a:schemeClr val="tx1"/>
                                </a:solidFill>
                                <a:latin typeface="Cambria Math"/>
                                <a:ea typeface="Cambria Math"/>
                              </a:rPr>
                              <m:t>𝒊</m:t>
                            </m:r>
                            <m:func>
                              <m:funcPr>
                                <m:ctrlPr>
                                  <a:rPr lang="cs-CZ" b="1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  <a:ea typeface="Cambria Math"/>
                                  </a:rPr>
                                </m:ctrlPr>
                              </m:funcPr>
                              <m:fName>
                                <m:r>
                                  <a:rPr lang="cs-CZ" b="1" i="0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  <a:ea typeface="Cambria Math"/>
                                  </a:rPr>
                                  <m:t>𝐬𝐢𝐧</m:t>
                                </m:r>
                              </m:fName>
                              <m:e>
                                <m:d>
                                  <m:dPr>
                                    <m:ctrlPr>
                                      <a:rPr lang="cs-CZ" b="1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  <a:ea typeface="Cambria Math"/>
                                      </a:rPr>
                                    </m:ctrlPr>
                                  </m:dPr>
                                  <m:e>
                                    <m:r>
                                      <a:rPr lang="cs-CZ" b="1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  <a:ea typeface="Cambria Math"/>
                                      </a:rPr>
                                      <m:t>𝟎</m:t>
                                    </m:r>
                                    <m:r>
                                      <a:rPr lang="cs-CZ" b="1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  <a:ea typeface="Cambria Math"/>
                                      </a:rPr>
                                      <m:t>+</m:t>
                                    </m:r>
                                    <m:r>
                                      <a:rPr lang="cs-CZ" b="1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  <a:ea typeface="Cambria Math"/>
                                      </a:rPr>
                                      <m:t>𝟐</m:t>
                                    </m:r>
                                    <m:r>
                                      <a:rPr lang="cs-CZ" b="1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  <a:ea typeface="Cambria Math"/>
                                      </a:rPr>
                                      <m:t>𝒌</m:t>
                                    </m:r>
                                    <m:r>
                                      <a:rPr lang="cs-CZ" b="1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  <a:ea typeface="Cambria Math"/>
                                      </a:rPr>
                                      <m:t>𝝅</m:t>
                                    </m:r>
                                  </m:e>
                                </m:d>
                              </m:e>
                            </m:func>
                          </m:e>
                        </m:func>
                      </m:e>
                    </m:d>
                  </m:oMath>
                </a14:m>
                <a:endParaRPr lang="cs-CZ" b="1" dirty="0" smtClean="0">
                  <a:solidFill>
                    <a:schemeClr val="tx1"/>
                  </a:solidFill>
                </a:endParaRP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𝒛</m:t>
                        </m:r>
                      </m:e>
                      <m:sub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𝒌</m:t>
                        </m:r>
                      </m:sub>
                    </m:sSub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rad>
                      <m:radPr>
                        <m:ctrlP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radPr>
                      <m:deg>
                        <m:r>
                          <m:rPr>
                            <m:brk m:alnAt="7"/>
                          </m:rP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𝟔</m:t>
                        </m:r>
                      </m:deg>
                      <m:e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𝟔𝟒</m:t>
                        </m:r>
                      </m:e>
                    </m:rad>
                  </m:oMath>
                </a14:m>
                <a:r>
                  <a:rPr lang="cs-CZ" b="1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cs-CZ" b="1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dPr>
                      <m:e>
                        <m:func>
                          <m:funcPr>
                            <m:ctrlPr>
                              <a:rPr lang="cs-CZ" b="1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funcPr>
                          <m:fName>
                            <m:r>
                              <a:rPr lang="cs-CZ" b="1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𝒄𝒐𝒔</m:t>
                            </m:r>
                          </m:fName>
                          <m:e>
                            <m:f>
                              <m:fPr>
                                <m:ctrlPr>
                                  <a:rPr lang="cs-CZ" b="1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</m:ctrlPr>
                              </m:fPr>
                              <m:num>
                                <m:r>
                                  <a:rPr lang="cs-CZ" b="1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𝟎</m:t>
                                </m:r>
                                <m:r>
                                  <a:rPr lang="cs-CZ" b="1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+</m:t>
                                </m:r>
                                <m:r>
                                  <a:rPr lang="cs-CZ" b="1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𝟐</m:t>
                                </m:r>
                                <m:r>
                                  <a:rPr lang="cs-CZ" b="1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𝒌</m:t>
                                </m:r>
                                <m:r>
                                  <a:rPr lang="cs-CZ" b="1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  <a:ea typeface="Cambria Math"/>
                                  </a:rPr>
                                  <m:t>𝝅</m:t>
                                </m:r>
                              </m:num>
                              <m:den>
                                <m:r>
                                  <a:rPr lang="cs-CZ" b="1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𝟔</m:t>
                                </m:r>
                              </m:den>
                            </m:f>
                            <m:r>
                              <a:rPr lang="cs-CZ" b="1" i="1">
                                <a:solidFill>
                                  <a:schemeClr val="tx1"/>
                                </a:solidFill>
                                <a:latin typeface="Cambria Math"/>
                                <a:ea typeface="Cambria Math"/>
                              </a:rPr>
                              <m:t>+</m:t>
                            </m:r>
                            <m:r>
                              <a:rPr lang="cs-CZ" b="1" i="1">
                                <a:solidFill>
                                  <a:schemeClr val="tx1"/>
                                </a:solidFill>
                                <a:latin typeface="Cambria Math"/>
                                <a:ea typeface="Cambria Math"/>
                              </a:rPr>
                              <m:t>𝒊</m:t>
                            </m:r>
                            <m:func>
                              <m:funcPr>
                                <m:ctrlPr>
                                  <a:rPr lang="cs-CZ" b="1" i="1">
                                    <a:solidFill>
                                      <a:schemeClr val="tx1"/>
                                    </a:solidFill>
                                    <a:latin typeface="Cambria Math"/>
                                    <a:ea typeface="Cambria Math"/>
                                  </a:rPr>
                                </m:ctrlPr>
                              </m:funcPr>
                              <m:fName>
                                <m:r>
                                  <a:rPr lang="cs-CZ" b="1" i="1">
                                    <a:solidFill>
                                      <a:schemeClr val="tx1"/>
                                    </a:solidFill>
                                    <a:latin typeface="Cambria Math"/>
                                    <a:ea typeface="Cambria Math"/>
                                  </a:rPr>
                                  <m:t>𝒔𝒊𝒏</m:t>
                                </m:r>
                              </m:fName>
                              <m:e>
                                <m:f>
                                  <m:fPr>
                                    <m:ctrlPr>
                                      <a:rPr lang="cs-CZ" b="1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  <a:ea typeface="Cambria Math"/>
                                      </a:rPr>
                                    </m:ctrlPr>
                                  </m:fPr>
                                  <m:num>
                                    <m:r>
                                      <a:rPr lang="cs-CZ" b="1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  <a:ea typeface="Cambria Math"/>
                                      </a:rPr>
                                      <m:t>𝟎</m:t>
                                    </m:r>
                                    <m:r>
                                      <a:rPr lang="cs-CZ" b="1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  <a:ea typeface="Cambria Math"/>
                                      </a:rPr>
                                      <m:t>+</m:t>
                                    </m:r>
                                    <m:r>
                                      <a:rPr lang="cs-CZ" b="1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  <a:ea typeface="Cambria Math"/>
                                      </a:rPr>
                                      <m:t>𝟐</m:t>
                                    </m:r>
                                    <m:r>
                                      <a:rPr lang="cs-CZ" b="1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  <a:ea typeface="Cambria Math"/>
                                      </a:rPr>
                                      <m:t>𝒌</m:t>
                                    </m:r>
                                    <m:r>
                                      <a:rPr lang="cs-CZ" b="1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  <a:ea typeface="Cambria Math"/>
                                      </a:rPr>
                                      <m:t>𝝅</m:t>
                                    </m:r>
                                  </m:num>
                                  <m:den>
                                    <m:r>
                                      <a:rPr lang="cs-CZ" b="1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  <a:ea typeface="Cambria Math"/>
                                      </a:rPr>
                                      <m:t>𝟔</m:t>
                                    </m:r>
                                  </m:den>
                                </m:f>
                              </m:e>
                            </m:func>
                          </m:e>
                        </m:func>
                      </m:e>
                    </m:d>
                  </m:oMath>
                </a14:m>
                <a:endParaRPr lang="cs-CZ" b="1" dirty="0" smtClean="0">
                  <a:solidFill>
                    <a:schemeClr val="tx1"/>
                  </a:solidFill>
                </a:endParaRPr>
              </a:p>
              <a:p>
                <a:r>
                  <a:rPr lang="cs-CZ" b="1" dirty="0" smtClean="0">
                    <a:solidFill>
                      <a:schemeClr val="tx1"/>
                    </a:solidFill>
                  </a:rPr>
                  <a:t>Klasický postup k=0,1,2…,5 pak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𝒛</m:t>
                        </m:r>
                      </m:e>
                      <m:sub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𝟎</m:t>
                        </m:r>
                      </m:sub>
                    </m:sSub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𝟐</m:t>
                    </m:r>
                    <m:d>
                      <m:dPr>
                        <m:ctrlP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𝟏</m:t>
                        </m:r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+</m:t>
                        </m:r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𝟎</m:t>
                        </m:r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𝒊</m:t>
                        </m:r>
                      </m:e>
                    </m:d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𝟐</m:t>
                    </m:r>
                  </m:oMath>
                </a14:m>
                <a:endParaRPr lang="cs-CZ" b="1" dirty="0" smtClean="0">
                  <a:solidFill>
                    <a:schemeClr val="tx1"/>
                  </a:solidFill>
                </a:endParaRPr>
              </a:p>
              <a:p>
                <a:endParaRPr lang="cs-CZ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/>
                <a:stretch>
                  <a:fillRect l="-1630" t="-1276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59030742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Příklad 4</a:t>
            </a:r>
            <a:endParaRPr lang="cs-CZ" b="1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𝒛</m:t>
                        </m:r>
                      </m:e>
                      <m:sub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𝟏</m:t>
                        </m:r>
                      </m:sub>
                    </m:sSub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𝟐</m:t>
                    </m:r>
                    <m:d>
                      <m:dPr>
                        <m:ctrlP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cs-CZ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cs-CZ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𝟏</m:t>
                            </m:r>
                          </m:num>
                          <m:den>
                            <m:r>
                              <a:rPr lang="cs-CZ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𝟐</m:t>
                            </m:r>
                          </m:den>
                        </m:f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+</m:t>
                        </m:r>
                        <m:f>
                          <m:fPr>
                            <m:ctrlPr>
                              <a:rPr lang="cs-CZ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fPr>
                          <m:num>
                            <m:rad>
                              <m:radPr>
                                <m:degHide m:val="on"/>
                                <m:ctrlPr>
                                  <a:rPr lang="cs-CZ" b="1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cs-CZ" b="1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𝟑</m:t>
                                </m:r>
                              </m:e>
                            </m:rad>
                          </m:num>
                          <m:den>
                            <m:r>
                              <a:rPr lang="cs-CZ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𝟐</m:t>
                            </m:r>
                          </m:den>
                        </m:f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𝒊</m:t>
                        </m:r>
                      </m:e>
                    </m:d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𝟏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+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𝒊</m:t>
                    </m:r>
                    <m:rad>
                      <m:radPr>
                        <m:degHide m:val="on"/>
                        <m:ctrlP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𝟑</m:t>
                        </m:r>
                      </m:e>
                    </m:rad>
                  </m:oMath>
                </a14:m>
                <a:endParaRPr lang="cs-CZ" b="1" dirty="0" smtClean="0">
                  <a:solidFill>
                    <a:schemeClr val="tx1"/>
                  </a:solidFill>
                </a:endParaRPr>
              </a:p>
              <a:p>
                <a:r>
                  <a:rPr lang="cs-CZ" b="1" dirty="0" smtClean="0">
                    <a:solidFill>
                      <a:schemeClr val="tx1"/>
                    </a:solidFill>
                  </a:rPr>
                  <a:t>…..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cs-CZ" b="1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cs-CZ" b="1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𝒛</m:t>
                        </m:r>
                      </m:e>
                      <m:sub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𝟓</m:t>
                        </m:r>
                      </m:sub>
                    </m:sSub>
                    <m:r>
                      <a:rPr lang="cs-CZ" b="1" i="1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r>
                      <a:rPr lang="cs-CZ" b="1" i="1">
                        <a:solidFill>
                          <a:schemeClr val="tx1"/>
                        </a:solidFill>
                        <a:latin typeface="Cambria Math"/>
                      </a:rPr>
                      <m:t>𝟐</m:t>
                    </m:r>
                    <m:d>
                      <m:dPr>
                        <m:ctrlPr>
                          <a:rPr lang="cs-CZ" b="1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cs-CZ" b="1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cs-CZ" b="1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𝟏</m:t>
                            </m:r>
                          </m:num>
                          <m:den>
                            <m:r>
                              <a:rPr lang="cs-CZ" b="1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𝟐</m:t>
                            </m:r>
                          </m:den>
                        </m:f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−</m:t>
                        </m:r>
                        <m:f>
                          <m:fPr>
                            <m:ctrlPr>
                              <a:rPr lang="cs-CZ" b="1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fPr>
                          <m:num>
                            <m:rad>
                              <m:radPr>
                                <m:degHide m:val="on"/>
                                <m:ctrlPr>
                                  <a:rPr lang="cs-CZ" b="1" i="1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cs-CZ" b="1" i="1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𝟑</m:t>
                                </m:r>
                              </m:e>
                            </m:rad>
                          </m:num>
                          <m:den>
                            <m:r>
                              <a:rPr lang="cs-CZ" b="1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𝟐</m:t>
                            </m:r>
                          </m:den>
                        </m:f>
                        <m:r>
                          <a:rPr lang="cs-CZ" b="1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𝒊</m:t>
                        </m:r>
                      </m:e>
                    </m:d>
                    <m:r>
                      <a:rPr lang="cs-CZ" b="1" i="1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r>
                      <a:rPr lang="cs-CZ" b="1" i="1">
                        <a:solidFill>
                          <a:schemeClr val="tx1"/>
                        </a:solidFill>
                        <a:latin typeface="Cambria Math"/>
                      </a:rPr>
                      <m:t>𝟏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−</m:t>
                    </m:r>
                    <m:r>
                      <a:rPr lang="cs-CZ" b="1" i="1">
                        <a:solidFill>
                          <a:schemeClr val="tx1"/>
                        </a:solidFill>
                        <a:latin typeface="Cambria Math"/>
                      </a:rPr>
                      <m:t>𝒊</m:t>
                    </m:r>
                    <m:rad>
                      <m:radPr>
                        <m:degHide m:val="on"/>
                        <m:ctrlPr>
                          <a:rPr lang="cs-CZ" b="1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cs-CZ" b="1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𝟑</m:t>
                        </m:r>
                      </m:e>
                    </m:rad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 </m:t>
                    </m:r>
                  </m:oMath>
                </a14:m>
                <a:endParaRPr lang="cs-CZ" b="1" dirty="0" smtClean="0">
                  <a:solidFill>
                    <a:schemeClr val="tx1"/>
                  </a:solidFill>
                </a:endParaRPr>
              </a:p>
              <a:p>
                <a:r>
                  <a:rPr lang="cs-CZ" b="1" dirty="0" smtClean="0">
                    <a:solidFill>
                      <a:schemeClr val="tx1"/>
                    </a:solidFill>
                  </a:rPr>
                  <a:t>Vrátíme se k původní proměnné x: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𝒙</m:t>
                        </m:r>
                      </m:e>
                      <m:sub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𝟎</m:t>
                        </m:r>
                      </m:sub>
                    </m:sSub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𝟔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  ;…… </m:t>
                    </m:r>
                    <m:sSub>
                      <m:sSubPr>
                        <m:ctrlP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𝒙</m:t>
                        </m:r>
                      </m:e>
                      <m:sub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𝟓</m:t>
                        </m:r>
                      </m:sub>
                    </m:sSub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𝟓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−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𝒊</m:t>
                    </m:r>
                    <m:rad>
                      <m:radPr>
                        <m:degHide m:val="on"/>
                        <m:ctrlP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𝟑</m:t>
                        </m:r>
                      </m:e>
                    </m:rad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 </m:t>
                    </m:r>
                  </m:oMath>
                </a14:m>
                <a:endParaRPr lang="cs-CZ" b="1" dirty="0" smtClean="0">
                  <a:solidFill>
                    <a:schemeClr val="tx1"/>
                  </a:solidFill>
                </a:endParaRPr>
              </a:p>
              <a:p>
                <a:r>
                  <a:rPr lang="cs-CZ" b="1" dirty="0" smtClean="0">
                    <a:solidFill>
                      <a:schemeClr val="tx1"/>
                    </a:solidFill>
                  </a:rPr>
                  <a:t>(nakreslete obrázek a všimněte si posunutí…)</a:t>
                </a:r>
              </a:p>
              <a:p>
                <a:endParaRPr lang="cs-CZ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/>
                <a:stretch>
                  <a:fillRect l="-1630" r="-593" b="-7908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38355167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Příklad 5</a:t>
            </a:r>
            <a:endParaRPr lang="cs-CZ" b="1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cs-CZ" b="1" dirty="0" smtClean="0">
                    <a:solidFill>
                      <a:schemeClr val="tx1"/>
                    </a:solidFill>
                  </a:rPr>
                  <a:t>Rovnici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𝒛</m:t>
                        </m:r>
                      </m:e>
                      <m:sup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𝟐</m:t>
                        </m:r>
                      </m:sup>
                    </m:sSup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𝟏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+</m:t>
                    </m:r>
                    <m:rad>
                      <m:radPr>
                        <m:degHide m:val="on"/>
                        <m:ctrlP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𝟑</m:t>
                        </m:r>
                      </m:e>
                    </m:rad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𝒊</m:t>
                    </m:r>
                  </m:oMath>
                </a14:m>
                <a:r>
                  <a:rPr lang="cs-CZ" b="1" dirty="0" smtClean="0">
                    <a:solidFill>
                      <a:schemeClr val="tx1"/>
                    </a:solidFill>
                  </a:rPr>
                  <a:t> řešte</a:t>
                </a:r>
                <a:br>
                  <a:rPr lang="cs-CZ" b="1" dirty="0" smtClean="0">
                    <a:solidFill>
                      <a:schemeClr val="tx1"/>
                    </a:solidFill>
                  </a:rPr>
                </a:br>
                <a:r>
                  <a:rPr lang="cs-CZ" b="1" dirty="0" smtClean="0">
                    <a:solidFill>
                      <a:schemeClr val="tx1"/>
                    </a:solidFill>
                  </a:rPr>
                  <a:t>a) jako kvadratickou</a:t>
                </a:r>
                <a:br>
                  <a:rPr lang="cs-CZ" b="1" dirty="0" smtClean="0">
                    <a:solidFill>
                      <a:schemeClr val="tx1"/>
                    </a:solidFill>
                  </a:rPr>
                </a:br>
                <a:r>
                  <a:rPr lang="cs-CZ" b="1" dirty="0" smtClean="0">
                    <a:solidFill>
                      <a:schemeClr val="tx1"/>
                    </a:solidFill>
                  </a:rPr>
                  <a:t>b) jako binomickou</a:t>
                </a:r>
              </a:p>
              <a:p>
                <a:r>
                  <a:rPr lang="cs-CZ" b="1" dirty="0" smtClean="0">
                    <a:solidFill>
                      <a:schemeClr val="tx1"/>
                    </a:solidFill>
                  </a:rPr>
                  <a:t>…</a:t>
                </a:r>
              </a:p>
              <a:p>
                <a:r>
                  <a:rPr lang="cs-CZ" b="1" dirty="0" smtClean="0">
                    <a:solidFill>
                      <a:schemeClr val="tx1"/>
                    </a:solidFill>
                  </a:rPr>
                  <a:t>Kontrola kořenů: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𝒛</m:t>
                        </m:r>
                      </m:e>
                      <m:sub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𝟎</m:t>
                        </m:r>
                      </m:sub>
                    </m:sSub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cs-CZ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cs-CZ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𝟔</m:t>
                            </m:r>
                          </m:e>
                        </m:rad>
                      </m:num>
                      <m:den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𝟐</m:t>
                        </m:r>
                      </m:den>
                    </m:f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+</m:t>
                    </m:r>
                    <m:f>
                      <m:fPr>
                        <m:ctrlP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cs-CZ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cs-CZ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𝟐</m:t>
                            </m:r>
                          </m:e>
                        </m:rad>
                      </m:num>
                      <m:den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𝟐</m:t>
                        </m:r>
                      </m:den>
                    </m:f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𝒊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 ;</m:t>
                    </m:r>
                    <m:sSub>
                      <m:sSubPr>
                        <m:ctrlPr>
                          <a:rPr lang="cs-CZ" b="1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cs-CZ" b="1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𝒛</m:t>
                        </m:r>
                      </m:e>
                      <m:sub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𝟏</m:t>
                        </m:r>
                      </m:sub>
                    </m:sSub>
                    <m:r>
                      <a:rPr lang="cs-CZ" b="1" i="1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−</m:t>
                    </m:r>
                    <m:f>
                      <m:fPr>
                        <m:ctrlPr>
                          <a:rPr lang="cs-CZ" b="1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cs-CZ" b="1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cs-CZ" b="1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𝟔</m:t>
                            </m:r>
                          </m:e>
                        </m:rad>
                      </m:num>
                      <m:den>
                        <m:r>
                          <a:rPr lang="cs-CZ" b="1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𝟐</m:t>
                        </m:r>
                      </m:den>
                    </m:f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−</m:t>
                    </m:r>
                    <m:f>
                      <m:fPr>
                        <m:ctrlPr>
                          <a:rPr lang="cs-CZ" b="1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cs-CZ" b="1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cs-CZ" b="1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𝟐</m:t>
                            </m:r>
                          </m:e>
                        </m:rad>
                      </m:num>
                      <m:den>
                        <m:r>
                          <a:rPr lang="cs-CZ" b="1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𝟐</m:t>
                        </m:r>
                      </m:den>
                    </m:f>
                    <m:r>
                      <a:rPr lang="cs-CZ" b="1" i="1">
                        <a:solidFill>
                          <a:schemeClr val="tx1"/>
                        </a:solidFill>
                        <a:latin typeface="Cambria Math"/>
                      </a:rPr>
                      <m:t>𝒊</m:t>
                    </m:r>
                  </m:oMath>
                </a14:m>
                <a:endParaRPr lang="cs-CZ" b="1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/>
                <a:stretch>
                  <a:fillRect l="-1630" t="-638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21332789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b="1" dirty="0" smtClean="0">
              <a:solidFill>
                <a:schemeClr val="tx1"/>
              </a:solidFill>
            </a:endParaRPr>
          </a:p>
          <a:p>
            <a:endParaRPr lang="cs-CZ" b="1" dirty="0">
              <a:solidFill>
                <a:schemeClr val="tx1"/>
              </a:solidFill>
            </a:endParaRPr>
          </a:p>
          <a:p>
            <a:endParaRPr lang="cs-CZ" b="1" dirty="0" smtClean="0">
              <a:solidFill>
                <a:schemeClr val="tx1"/>
              </a:solidFill>
            </a:endParaRPr>
          </a:p>
          <a:p>
            <a:r>
              <a:rPr lang="cs-CZ" b="1" dirty="0" smtClean="0">
                <a:solidFill>
                  <a:schemeClr val="tx1"/>
                </a:solidFill>
              </a:rPr>
              <a:t>Děkuji za pozornost</a:t>
            </a:r>
          </a:p>
          <a:p>
            <a:r>
              <a:rPr lang="cs-CZ" b="1" dirty="0" smtClean="0">
                <a:solidFill>
                  <a:schemeClr val="tx1"/>
                </a:solidFill>
              </a:rPr>
              <a:t>Autor DUM: Mgr. Jan </a:t>
            </a:r>
            <a:r>
              <a:rPr lang="cs-CZ" b="1" dirty="0" err="1" smtClean="0">
                <a:solidFill>
                  <a:schemeClr val="tx1"/>
                </a:solidFill>
              </a:rPr>
              <a:t>Bajnar</a:t>
            </a:r>
            <a:endParaRPr lang="cs-CZ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8343780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Příklad 1</a:t>
            </a:r>
            <a:endParaRPr lang="cs-CZ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cs-CZ" b="1" dirty="0" smtClean="0">
                    <a:solidFill>
                      <a:schemeClr val="tx1"/>
                    </a:solidFill>
                  </a:rPr>
                  <a:t>Vytvoř  binomickou rovnici, jejíž kořeny</a:t>
                </a:r>
                <a:br>
                  <a:rPr lang="cs-CZ" b="1" dirty="0" smtClean="0">
                    <a:solidFill>
                      <a:schemeClr val="tx1"/>
                    </a:solidFill>
                  </a:rPr>
                </a:br>
                <a:r>
                  <a:rPr lang="cs-CZ" b="1" dirty="0" smtClean="0">
                    <a:solidFill>
                      <a:schemeClr val="tx1"/>
                    </a:solidFill>
                  </a:rPr>
                  <a:t>budou obrazy pravidelného </a:t>
                </a:r>
                <a:r>
                  <a:rPr lang="cs-CZ" b="1" dirty="0" err="1" smtClean="0">
                    <a:solidFill>
                      <a:schemeClr val="tx1"/>
                    </a:solidFill>
                  </a:rPr>
                  <a:t>šestiúhelníka</a:t>
                </a:r>
                <a:r>
                  <a:rPr lang="cs-CZ" b="1" dirty="0" smtClean="0">
                    <a:solidFill>
                      <a:schemeClr val="tx1"/>
                    </a:solidFill>
                  </a:rPr>
                  <a:t>,</a:t>
                </a:r>
                <a:br>
                  <a:rPr lang="cs-CZ" b="1" dirty="0" smtClean="0">
                    <a:solidFill>
                      <a:schemeClr val="tx1"/>
                    </a:solidFill>
                  </a:rPr>
                </a:br>
                <a:r>
                  <a:rPr lang="cs-CZ" b="1" dirty="0" smtClean="0">
                    <a:solidFill>
                      <a:schemeClr val="tx1"/>
                    </a:solidFill>
                  </a:rPr>
                  <a:t>rovnici vyřeš a šestiúhelník nakresli.</a:t>
                </a:r>
                <a:br>
                  <a:rPr lang="cs-CZ" b="1" dirty="0" smtClean="0">
                    <a:solidFill>
                      <a:schemeClr val="tx1"/>
                    </a:solidFill>
                  </a:rPr>
                </a:br>
                <a:r>
                  <a:rPr lang="cs-CZ" b="1" dirty="0" smtClean="0">
                    <a:solidFill>
                      <a:schemeClr val="tx1"/>
                    </a:solidFill>
                  </a:rPr>
                  <a:t>Například:</a:t>
                </a:r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𝒛</m:t>
                        </m:r>
                      </m:e>
                      <m:sup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𝟔</m:t>
                        </m:r>
                      </m:sup>
                    </m:sSup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−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𝟏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𝟎</m:t>
                    </m:r>
                  </m:oMath>
                </a14:m>
                <a:endParaRPr lang="cs-CZ" b="1" dirty="0" smtClean="0">
                  <a:solidFill>
                    <a:schemeClr val="tx1"/>
                  </a:solidFill>
                </a:endParaRPr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𝒛</m:t>
                        </m:r>
                      </m:e>
                      <m:sup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𝟔</m:t>
                        </m:r>
                      </m:sup>
                    </m:sSup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𝟏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d>
                      <m:dPr>
                        <m:begChr m:val="|"/>
                        <m:endChr m:val="|"/>
                        <m:ctrlP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𝟏</m:t>
                        </m:r>
                      </m:e>
                    </m:d>
                    <m:d>
                      <m:dPr>
                        <m:ctrlP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dPr>
                      <m:e>
                        <m:func>
                          <m:funcPr>
                            <m:ctrlPr>
                              <a:rPr lang="cs-CZ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funcPr>
                          <m:fName>
                            <m:r>
                              <a:rPr lang="cs-CZ" b="1" i="0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𝐜𝐨𝐬</m:t>
                            </m:r>
                          </m:fName>
                          <m:e>
                            <m:r>
                              <a:rPr lang="cs-CZ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𝟎</m:t>
                            </m:r>
                            <m:r>
                              <a:rPr lang="cs-CZ" b="1" i="1" smtClean="0">
                                <a:solidFill>
                                  <a:schemeClr val="tx1"/>
                                </a:solidFill>
                                <a:latin typeface="Cambria Math"/>
                                <a:ea typeface="Cambria Math"/>
                              </a:rPr>
                              <m:t>°+</m:t>
                            </m:r>
                            <m:r>
                              <a:rPr lang="cs-CZ" b="1" i="1" smtClean="0">
                                <a:solidFill>
                                  <a:schemeClr val="tx1"/>
                                </a:solidFill>
                                <a:latin typeface="Cambria Math"/>
                                <a:ea typeface="Cambria Math"/>
                              </a:rPr>
                              <m:t>𝒊</m:t>
                            </m:r>
                            <m:func>
                              <m:funcPr>
                                <m:ctrlPr>
                                  <a:rPr lang="cs-CZ" b="1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  <a:ea typeface="Cambria Math"/>
                                  </a:rPr>
                                </m:ctrlPr>
                              </m:funcPr>
                              <m:fName>
                                <m:r>
                                  <a:rPr lang="cs-CZ" b="1" i="0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  <a:ea typeface="Cambria Math"/>
                                  </a:rPr>
                                  <m:t>𝐬𝐢𝐧</m:t>
                                </m:r>
                              </m:fName>
                              <m:e>
                                <m:r>
                                  <a:rPr lang="cs-CZ" b="1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  <a:ea typeface="Cambria Math"/>
                                  </a:rPr>
                                  <m:t>𝟎</m:t>
                                </m:r>
                                <m:r>
                                  <a:rPr lang="cs-CZ" b="1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  <a:ea typeface="Cambria Math"/>
                                  </a:rPr>
                                  <m:t>°</m:t>
                                </m:r>
                              </m:e>
                            </m:func>
                          </m:e>
                        </m:func>
                      </m:e>
                    </m:d>
                  </m:oMath>
                </a14:m>
                <a:endParaRPr lang="cs-CZ" b="1" dirty="0" smtClean="0">
                  <a:solidFill>
                    <a:schemeClr val="tx1"/>
                  </a:solidFill>
                </a:endParaRP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𝒛</m:t>
                        </m:r>
                      </m:e>
                      <m:sub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𝒌</m:t>
                        </m:r>
                      </m:sub>
                    </m:sSub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rad>
                      <m:radPr>
                        <m:ctrlP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radPr>
                      <m:deg>
                        <m:r>
                          <m:rPr>
                            <m:brk m:alnAt="7"/>
                          </m:rP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𝟔</m:t>
                        </m:r>
                      </m:deg>
                      <m:e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𝟏</m:t>
                        </m:r>
                      </m:e>
                    </m:rad>
                    <m:d>
                      <m:dPr>
                        <m:ctrlP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dPr>
                      <m:e>
                        <m:func>
                          <m:funcPr>
                            <m:ctrlPr>
                              <a:rPr lang="cs-CZ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funcPr>
                          <m:fName>
                            <m:r>
                              <a:rPr lang="cs-CZ" b="1" i="0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𝐜𝐨𝐬</m:t>
                            </m:r>
                          </m:fName>
                          <m:e>
                            <m:f>
                              <m:fPr>
                                <m:ctrlPr>
                                  <a:rPr lang="cs-CZ" b="1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</m:ctrlPr>
                              </m:fPr>
                              <m:num>
                                <m:r>
                                  <a:rPr lang="cs-CZ" b="1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𝟎</m:t>
                                </m:r>
                                <m:r>
                                  <a:rPr lang="cs-CZ" b="1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  <a:ea typeface="Cambria Math"/>
                                  </a:rPr>
                                  <m:t>°+</m:t>
                                </m:r>
                                <m:r>
                                  <a:rPr lang="cs-CZ" b="1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  <a:ea typeface="Cambria Math"/>
                                  </a:rPr>
                                  <m:t>𝒌</m:t>
                                </m:r>
                                <m:r>
                                  <a:rPr lang="cs-CZ" b="1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  <a:ea typeface="Cambria Math"/>
                                  </a:rPr>
                                  <m:t>.</m:t>
                                </m:r>
                                <m:r>
                                  <a:rPr lang="cs-CZ" b="1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  <a:ea typeface="Cambria Math"/>
                                  </a:rPr>
                                  <m:t>𝟑𝟔𝟎</m:t>
                                </m:r>
                                <m:r>
                                  <a:rPr lang="cs-CZ" b="1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  <a:ea typeface="Cambria Math"/>
                                  </a:rPr>
                                  <m:t>°</m:t>
                                </m:r>
                              </m:num>
                              <m:den>
                                <m:r>
                                  <a:rPr lang="cs-CZ" b="1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𝟔</m:t>
                                </m:r>
                              </m:den>
                            </m:f>
                            <m:r>
                              <a:rPr lang="cs-CZ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+</m:t>
                            </m:r>
                            <m:r>
                              <a:rPr lang="cs-CZ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𝒊</m:t>
                            </m:r>
                            <m:func>
                              <m:funcPr>
                                <m:ctrlPr>
                                  <a:rPr lang="cs-CZ" b="1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</m:ctrlPr>
                              </m:funcPr>
                              <m:fName>
                                <m:r>
                                  <a:rPr lang="cs-CZ" b="1" i="0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𝐬𝐢𝐧</m:t>
                                </m:r>
                              </m:fName>
                              <m:e>
                                <m:f>
                                  <m:fPr>
                                    <m:ctrlPr>
                                      <a:rPr lang="cs-CZ" b="1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r>
                                      <a:rPr lang="cs-CZ" b="1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𝟎</m:t>
                                    </m:r>
                                    <m:r>
                                      <a:rPr lang="cs-CZ" b="1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  <a:ea typeface="Cambria Math"/>
                                      </a:rPr>
                                      <m:t>°+</m:t>
                                    </m:r>
                                    <m:r>
                                      <a:rPr lang="cs-CZ" b="1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  <a:ea typeface="Cambria Math"/>
                                      </a:rPr>
                                      <m:t>𝒌</m:t>
                                    </m:r>
                                    <m:r>
                                      <a:rPr lang="cs-CZ" b="1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  <a:ea typeface="Cambria Math"/>
                                      </a:rPr>
                                      <m:t>.</m:t>
                                    </m:r>
                                    <m:r>
                                      <a:rPr lang="cs-CZ" b="1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  <a:ea typeface="Cambria Math"/>
                                      </a:rPr>
                                      <m:t>𝟑𝟔𝟎</m:t>
                                    </m:r>
                                    <m:r>
                                      <a:rPr lang="cs-CZ" b="1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  <a:ea typeface="Cambria Math"/>
                                      </a:rPr>
                                      <m:t>°</m:t>
                                    </m:r>
                                  </m:num>
                                  <m:den>
                                    <m:r>
                                      <a:rPr lang="cs-CZ" b="1" i="1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𝟔</m:t>
                                    </m:r>
                                  </m:den>
                                </m:f>
                              </m:e>
                            </m:func>
                          </m:e>
                        </m:func>
                      </m:e>
                    </m:d>
                  </m:oMath>
                </a14:m>
                <a:endParaRPr lang="cs-CZ" b="1" dirty="0" smtClean="0">
                  <a:solidFill>
                    <a:schemeClr val="tx1"/>
                  </a:solidFill>
                </a:endParaRPr>
              </a:p>
              <a:p>
                <a:endParaRPr lang="cs-CZ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/>
                <a:stretch>
                  <a:fillRect l="-1630" t="-1658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91084349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Příklad 1</a:t>
            </a:r>
            <a:endParaRPr lang="cs-CZ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𝒌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𝟎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: </m:t>
                    </m:r>
                    <m:sSub>
                      <m:sSubPr>
                        <m:ctrlP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𝒛</m:t>
                        </m:r>
                      </m:e>
                      <m:sub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𝟎</m:t>
                        </m:r>
                      </m:sub>
                    </m:sSub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𝟏</m:t>
                    </m:r>
                    <m:d>
                      <m:dPr>
                        <m:ctrlP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dPr>
                      <m:e>
                        <m:func>
                          <m:funcPr>
                            <m:ctrlPr>
                              <a:rPr lang="cs-CZ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funcPr>
                          <m:fName>
                            <m:r>
                              <a:rPr lang="cs-CZ" b="1" i="0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𝐜𝐨𝐬</m:t>
                            </m:r>
                          </m:fName>
                          <m:e>
                            <m:r>
                              <a:rPr lang="cs-CZ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𝟎</m:t>
                            </m:r>
                            <m:r>
                              <a:rPr lang="cs-CZ" b="1" i="1" smtClean="0">
                                <a:solidFill>
                                  <a:schemeClr val="tx1"/>
                                </a:solidFill>
                                <a:latin typeface="Cambria Math"/>
                                <a:ea typeface="Cambria Math"/>
                              </a:rPr>
                              <m:t>°+</m:t>
                            </m:r>
                            <m:r>
                              <a:rPr lang="cs-CZ" b="1" i="1" smtClean="0">
                                <a:solidFill>
                                  <a:schemeClr val="tx1"/>
                                </a:solidFill>
                                <a:latin typeface="Cambria Math"/>
                                <a:ea typeface="Cambria Math"/>
                              </a:rPr>
                              <m:t>𝒊</m:t>
                            </m:r>
                            <m:func>
                              <m:funcPr>
                                <m:ctrlPr>
                                  <a:rPr lang="cs-CZ" b="1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  <a:ea typeface="Cambria Math"/>
                                  </a:rPr>
                                </m:ctrlPr>
                              </m:funcPr>
                              <m:fName>
                                <m:r>
                                  <a:rPr lang="cs-CZ" b="1" i="0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  <a:ea typeface="Cambria Math"/>
                                  </a:rPr>
                                  <m:t>𝐬𝐢𝐧</m:t>
                                </m:r>
                              </m:fName>
                              <m:e>
                                <m:r>
                                  <a:rPr lang="cs-CZ" b="1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  <a:ea typeface="Cambria Math"/>
                                  </a:rPr>
                                  <m:t>𝟎</m:t>
                                </m:r>
                                <m:r>
                                  <a:rPr lang="cs-CZ" b="1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  <a:ea typeface="Cambria Math"/>
                                  </a:rPr>
                                  <m:t>°</m:t>
                                </m:r>
                              </m:e>
                            </m:func>
                          </m:e>
                        </m:func>
                      </m:e>
                    </m:d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𝟏</m:t>
                    </m:r>
                  </m:oMath>
                </a14:m>
                <a:endParaRPr lang="cs-CZ" b="1" dirty="0" smtClean="0">
                  <a:solidFill>
                    <a:schemeClr val="tx1"/>
                  </a:solidFill>
                </a:endParaRPr>
              </a:p>
              <a:p>
                <a14:m>
                  <m:oMath xmlns:m="http://schemas.openxmlformats.org/officeDocument/2006/math">
                    <m:r>
                      <a:rPr lang="cs-CZ" b="1" i="1">
                        <a:solidFill>
                          <a:schemeClr val="tx1"/>
                        </a:solidFill>
                        <a:latin typeface="Cambria Math"/>
                      </a:rPr>
                      <m:t>𝒌</m:t>
                    </m:r>
                    <m:r>
                      <a:rPr lang="cs-CZ" b="1" i="1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𝟏</m:t>
                    </m:r>
                    <m:r>
                      <a:rPr lang="cs-CZ" b="1" i="1">
                        <a:solidFill>
                          <a:schemeClr val="tx1"/>
                        </a:solidFill>
                        <a:latin typeface="Cambria Math"/>
                      </a:rPr>
                      <m:t>: </m:t>
                    </m:r>
                    <m:sSub>
                      <m:sSubPr>
                        <m:ctrlPr>
                          <a:rPr lang="cs-CZ" b="1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cs-CZ" b="1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𝒛</m:t>
                        </m:r>
                      </m:e>
                      <m:sub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𝟏</m:t>
                        </m:r>
                      </m:sub>
                    </m:sSub>
                    <m:r>
                      <a:rPr lang="cs-CZ" b="1" i="1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r>
                      <a:rPr lang="cs-CZ" b="1" i="1">
                        <a:solidFill>
                          <a:schemeClr val="tx1"/>
                        </a:solidFill>
                        <a:latin typeface="Cambria Math"/>
                      </a:rPr>
                      <m:t>𝟏</m:t>
                    </m:r>
                    <m:d>
                      <m:dPr>
                        <m:ctrlPr>
                          <a:rPr lang="cs-CZ" b="1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dPr>
                      <m:e>
                        <m:func>
                          <m:funcPr>
                            <m:ctrlPr>
                              <a:rPr lang="cs-CZ" b="1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funcPr>
                          <m:fName>
                            <m:r>
                              <a:rPr lang="cs-CZ" b="1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𝒄𝒐𝒔</m:t>
                            </m:r>
                          </m:fName>
                          <m:e>
                            <m:r>
                              <a:rPr lang="cs-CZ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𝟔</m:t>
                            </m:r>
                            <m:r>
                              <a:rPr lang="cs-CZ" b="1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𝟎</m:t>
                            </m:r>
                            <m:r>
                              <a:rPr lang="cs-CZ" b="1" i="1">
                                <a:solidFill>
                                  <a:schemeClr val="tx1"/>
                                </a:solidFill>
                                <a:latin typeface="Cambria Math"/>
                                <a:ea typeface="Cambria Math"/>
                              </a:rPr>
                              <m:t>°+</m:t>
                            </m:r>
                            <m:r>
                              <a:rPr lang="cs-CZ" b="1" i="1">
                                <a:solidFill>
                                  <a:schemeClr val="tx1"/>
                                </a:solidFill>
                                <a:latin typeface="Cambria Math"/>
                                <a:ea typeface="Cambria Math"/>
                              </a:rPr>
                              <m:t>𝒊</m:t>
                            </m:r>
                            <m:func>
                              <m:funcPr>
                                <m:ctrlPr>
                                  <a:rPr lang="cs-CZ" b="1" i="1">
                                    <a:solidFill>
                                      <a:schemeClr val="tx1"/>
                                    </a:solidFill>
                                    <a:latin typeface="Cambria Math"/>
                                    <a:ea typeface="Cambria Math"/>
                                  </a:rPr>
                                </m:ctrlPr>
                              </m:funcPr>
                              <m:fName>
                                <m:r>
                                  <a:rPr lang="cs-CZ" b="1" i="1">
                                    <a:solidFill>
                                      <a:schemeClr val="tx1"/>
                                    </a:solidFill>
                                    <a:latin typeface="Cambria Math"/>
                                    <a:ea typeface="Cambria Math"/>
                                  </a:rPr>
                                  <m:t>𝒔𝒊𝒏</m:t>
                                </m:r>
                              </m:fName>
                              <m:e>
                                <m:r>
                                  <a:rPr lang="cs-CZ" b="1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  <a:ea typeface="Cambria Math"/>
                                  </a:rPr>
                                  <m:t>𝟔</m:t>
                                </m:r>
                                <m:r>
                                  <a:rPr lang="cs-CZ" b="1" i="1">
                                    <a:solidFill>
                                      <a:schemeClr val="tx1"/>
                                    </a:solidFill>
                                    <a:latin typeface="Cambria Math"/>
                                    <a:ea typeface="Cambria Math"/>
                                  </a:rPr>
                                  <m:t>𝟎</m:t>
                                </m:r>
                                <m:r>
                                  <a:rPr lang="cs-CZ" b="1" i="1">
                                    <a:solidFill>
                                      <a:schemeClr val="tx1"/>
                                    </a:solidFill>
                                    <a:latin typeface="Cambria Math"/>
                                    <a:ea typeface="Cambria Math"/>
                                  </a:rPr>
                                  <m:t>°</m:t>
                                </m:r>
                              </m:e>
                            </m:func>
                          </m:e>
                        </m:func>
                      </m:e>
                    </m:d>
                  </m:oMath>
                </a14:m>
                <a:r>
                  <a:rPr lang="cs-CZ" b="1" i="1" dirty="0" smtClean="0">
                    <a:solidFill>
                      <a:schemeClr val="tx1"/>
                    </a:solidFill>
                    <a:latin typeface="Cambria Math"/>
                    <a:ea typeface="Cambria Math"/>
                  </a:rPr>
                  <a:t>=</a:t>
                </a:r>
              </a:p>
              <a:p>
                <a:r>
                  <a:rPr lang="cs-CZ" b="1" dirty="0" smtClean="0">
                    <a:solidFill>
                      <a:schemeClr val="tx1"/>
                    </a:solidFill>
                  </a:rPr>
                  <a:t>                </a:t>
                </a:r>
                <a14:m>
                  <m:oMath xmlns:m="http://schemas.openxmlformats.org/officeDocument/2006/math"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    </m:t>
                    </m:r>
                    <m:r>
                      <a:rPr lang="cs-CZ" b="1" i="1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𝟏</m:t>
                        </m:r>
                      </m:num>
                      <m:den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𝟐</m:t>
                        </m:r>
                      </m:den>
                    </m:f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+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𝒊</m:t>
                    </m:r>
                    <m:f>
                      <m:fPr>
                        <m:ctrlP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cs-CZ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cs-CZ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𝟑</m:t>
                            </m:r>
                          </m:e>
                        </m:rad>
                      </m:num>
                      <m:den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𝟐</m:t>
                        </m:r>
                      </m:den>
                    </m:f>
                  </m:oMath>
                </a14:m>
                <a:r>
                  <a:rPr lang="cs-CZ" b="1" dirty="0" smtClean="0">
                    <a:solidFill>
                      <a:schemeClr val="tx1"/>
                    </a:solidFill>
                  </a:rPr>
                  <a:t> </a:t>
                </a:r>
              </a:p>
              <a:p>
                <a14:m>
                  <m:oMath xmlns:m="http://schemas.openxmlformats.org/officeDocument/2006/math">
                    <m:r>
                      <a:rPr lang="cs-CZ" b="1" i="1">
                        <a:solidFill>
                          <a:schemeClr val="tx1"/>
                        </a:solidFill>
                        <a:latin typeface="Cambria Math"/>
                      </a:rPr>
                      <m:t>𝒌</m:t>
                    </m:r>
                    <m:r>
                      <a:rPr lang="cs-CZ" b="1" i="1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𝟐</m:t>
                    </m:r>
                    <m:r>
                      <a:rPr lang="cs-CZ" b="1" i="1">
                        <a:solidFill>
                          <a:schemeClr val="tx1"/>
                        </a:solidFill>
                        <a:latin typeface="Cambria Math"/>
                      </a:rPr>
                      <m:t>: </m:t>
                    </m:r>
                    <m:sSub>
                      <m:sSubPr>
                        <m:ctrlPr>
                          <a:rPr lang="cs-CZ" b="1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cs-CZ" b="1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𝒛</m:t>
                        </m:r>
                      </m:e>
                      <m:sub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𝟐</m:t>
                        </m:r>
                      </m:sub>
                    </m:sSub>
                    <m:r>
                      <a:rPr lang="cs-CZ" b="1" i="1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r>
                      <a:rPr lang="cs-CZ" b="1" i="1">
                        <a:solidFill>
                          <a:schemeClr val="tx1"/>
                        </a:solidFill>
                        <a:latin typeface="Cambria Math"/>
                      </a:rPr>
                      <m:t>𝟏</m:t>
                    </m:r>
                    <m:d>
                      <m:dPr>
                        <m:ctrlPr>
                          <a:rPr lang="cs-CZ" b="1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dPr>
                      <m:e>
                        <m:func>
                          <m:funcPr>
                            <m:ctrlPr>
                              <a:rPr lang="cs-CZ" b="1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funcPr>
                          <m:fName>
                            <m:r>
                              <a:rPr lang="cs-CZ" b="1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𝒄𝒐𝒔</m:t>
                            </m:r>
                          </m:fName>
                          <m:e>
                            <m:r>
                              <a:rPr lang="cs-CZ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𝟏𝟐</m:t>
                            </m:r>
                            <m:r>
                              <a:rPr lang="cs-CZ" b="1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𝟎</m:t>
                            </m:r>
                            <m:r>
                              <a:rPr lang="cs-CZ" b="1" i="1">
                                <a:solidFill>
                                  <a:schemeClr val="tx1"/>
                                </a:solidFill>
                                <a:latin typeface="Cambria Math"/>
                                <a:ea typeface="Cambria Math"/>
                              </a:rPr>
                              <m:t>°+</m:t>
                            </m:r>
                            <m:r>
                              <a:rPr lang="cs-CZ" b="1" i="1">
                                <a:solidFill>
                                  <a:schemeClr val="tx1"/>
                                </a:solidFill>
                                <a:latin typeface="Cambria Math"/>
                                <a:ea typeface="Cambria Math"/>
                              </a:rPr>
                              <m:t>𝒊</m:t>
                            </m:r>
                            <m:func>
                              <m:funcPr>
                                <m:ctrlPr>
                                  <a:rPr lang="cs-CZ" b="1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  <a:ea typeface="Cambria Math"/>
                                  </a:rPr>
                                </m:ctrlPr>
                              </m:funcPr>
                              <m:fName>
                                <m:r>
                                  <a:rPr lang="cs-CZ" b="1" i="0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  <a:ea typeface="Cambria Math"/>
                                  </a:rPr>
                                  <m:t>𝐬𝐢𝐧</m:t>
                                </m:r>
                              </m:fName>
                              <m:e>
                                <m:r>
                                  <a:rPr lang="cs-CZ" b="1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  <a:ea typeface="Cambria Math"/>
                                  </a:rPr>
                                  <m:t>𝟏𝟐𝟎</m:t>
                                </m:r>
                                <m:r>
                                  <a:rPr lang="cs-CZ" b="1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  <a:ea typeface="Cambria Math"/>
                                  </a:rPr>
                                  <m:t>°</m:t>
                                </m:r>
                              </m:e>
                            </m:func>
                          </m:e>
                        </m:func>
                      </m:e>
                    </m:d>
                  </m:oMath>
                </a14:m>
                <a:endParaRPr lang="cs-CZ" b="1" i="1" dirty="0" smtClean="0">
                  <a:solidFill>
                    <a:schemeClr val="tx1"/>
                  </a:solidFill>
                  <a:latin typeface="Cambria Math"/>
                  <a:ea typeface="Cambria Math"/>
                </a:endParaRPr>
              </a:p>
              <a:p>
                <a:r>
                  <a:rPr lang="cs-CZ" b="1" dirty="0" smtClean="0">
                    <a:solidFill>
                      <a:schemeClr val="tx1"/>
                    </a:solidFill>
                    <a:ea typeface="Cambria Math"/>
                  </a:rPr>
                  <a:t>                   </a:t>
                </a:r>
                <a14:m>
                  <m:oMath xmlns:m="http://schemas.openxmlformats.org/officeDocument/2006/math"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=−</m:t>
                    </m:r>
                    <m:f>
                      <m:fPr>
                        <m:ctrlPr>
                          <a:rPr lang="cs-CZ" b="1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cs-CZ" b="1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𝟏</m:t>
                        </m:r>
                      </m:num>
                      <m:den>
                        <m:r>
                          <a:rPr lang="cs-CZ" b="1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𝟐</m:t>
                        </m:r>
                      </m:den>
                    </m:f>
                    <m:r>
                      <a:rPr lang="cs-CZ" b="1" i="1">
                        <a:solidFill>
                          <a:schemeClr val="tx1"/>
                        </a:solidFill>
                        <a:latin typeface="Cambria Math"/>
                      </a:rPr>
                      <m:t>+</m:t>
                    </m:r>
                    <m:r>
                      <a:rPr lang="cs-CZ" b="1" i="1">
                        <a:solidFill>
                          <a:schemeClr val="tx1"/>
                        </a:solidFill>
                        <a:latin typeface="Cambria Math"/>
                      </a:rPr>
                      <m:t>𝒊</m:t>
                    </m:r>
                    <m:f>
                      <m:fPr>
                        <m:ctrlPr>
                          <a:rPr lang="cs-CZ" b="1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cs-CZ" b="1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cs-CZ" b="1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𝟑</m:t>
                            </m:r>
                          </m:e>
                        </m:rad>
                      </m:num>
                      <m:den>
                        <m:r>
                          <a:rPr lang="cs-CZ" b="1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𝟐</m:t>
                        </m:r>
                      </m:den>
                    </m:f>
                  </m:oMath>
                </a14:m>
                <a:r>
                  <a:rPr lang="cs-CZ" b="1" dirty="0">
                    <a:solidFill>
                      <a:schemeClr val="tx1"/>
                    </a:solidFill>
                  </a:rPr>
                  <a:t> </a:t>
                </a:r>
                <a:endParaRPr lang="cs-CZ" b="1" dirty="0" smtClean="0">
                  <a:solidFill>
                    <a:schemeClr val="tx1"/>
                  </a:solidFill>
                </a:endParaRPr>
              </a:p>
              <a:p>
                <a14:m>
                  <m:oMath xmlns:m="http://schemas.openxmlformats.org/officeDocument/2006/math">
                    <m:r>
                      <a:rPr lang="cs-CZ" b="1" i="1">
                        <a:solidFill>
                          <a:schemeClr val="tx1"/>
                        </a:solidFill>
                        <a:latin typeface="Cambria Math"/>
                      </a:rPr>
                      <m:t>𝒌</m:t>
                    </m:r>
                    <m:r>
                      <a:rPr lang="cs-CZ" b="1" i="1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𝟑</m:t>
                    </m:r>
                    <m:r>
                      <a:rPr lang="cs-CZ" b="1" i="1">
                        <a:solidFill>
                          <a:schemeClr val="tx1"/>
                        </a:solidFill>
                        <a:latin typeface="Cambria Math"/>
                      </a:rPr>
                      <m:t>: </m:t>
                    </m:r>
                    <m:sSub>
                      <m:sSubPr>
                        <m:ctrlPr>
                          <a:rPr lang="cs-CZ" b="1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cs-CZ" b="1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𝒛</m:t>
                        </m:r>
                      </m:e>
                      <m:sub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𝟑</m:t>
                        </m:r>
                      </m:sub>
                    </m:sSub>
                    <m:r>
                      <a:rPr lang="cs-CZ" b="1" i="1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r>
                      <a:rPr lang="cs-CZ" b="1" i="1">
                        <a:solidFill>
                          <a:schemeClr val="tx1"/>
                        </a:solidFill>
                        <a:latin typeface="Cambria Math"/>
                      </a:rPr>
                      <m:t>𝟏</m:t>
                    </m:r>
                    <m:d>
                      <m:dPr>
                        <m:ctrlPr>
                          <a:rPr lang="cs-CZ" b="1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dPr>
                      <m:e>
                        <m:func>
                          <m:funcPr>
                            <m:ctrlPr>
                              <a:rPr lang="cs-CZ" b="1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funcPr>
                          <m:fName>
                            <m:r>
                              <a:rPr lang="cs-CZ" b="1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𝒄𝒐𝒔</m:t>
                            </m:r>
                          </m:fName>
                          <m:e>
                            <m:r>
                              <a:rPr lang="cs-CZ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𝟏𝟖</m:t>
                            </m:r>
                            <m:r>
                              <a:rPr lang="cs-CZ" b="1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𝟎</m:t>
                            </m:r>
                            <m:r>
                              <a:rPr lang="cs-CZ" b="1" i="1">
                                <a:solidFill>
                                  <a:schemeClr val="tx1"/>
                                </a:solidFill>
                                <a:latin typeface="Cambria Math"/>
                                <a:ea typeface="Cambria Math"/>
                              </a:rPr>
                              <m:t>°+</m:t>
                            </m:r>
                            <m:r>
                              <a:rPr lang="cs-CZ" b="1" i="1">
                                <a:solidFill>
                                  <a:schemeClr val="tx1"/>
                                </a:solidFill>
                                <a:latin typeface="Cambria Math"/>
                                <a:ea typeface="Cambria Math"/>
                              </a:rPr>
                              <m:t>𝒊</m:t>
                            </m:r>
                            <m:func>
                              <m:funcPr>
                                <m:ctrlPr>
                                  <a:rPr lang="cs-CZ" b="1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  <a:ea typeface="Cambria Math"/>
                                  </a:rPr>
                                </m:ctrlPr>
                              </m:funcPr>
                              <m:fName>
                                <m:r>
                                  <a:rPr lang="cs-CZ" b="1" i="0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  <a:ea typeface="Cambria Math"/>
                                  </a:rPr>
                                  <m:t>𝐬𝐢𝐧</m:t>
                                </m:r>
                              </m:fName>
                              <m:e>
                                <m:r>
                                  <a:rPr lang="cs-CZ" b="1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  <a:ea typeface="Cambria Math"/>
                                  </a:rPr>
                                  <m:t>𝟏𝟖𝟎</m:t>
                                </m:r>
                                <m:r>
                                  <a:rPr lang="cs-CZ" b="1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  <a:ea typeface="Cambria Math"/>
                                  </a:rPr>
                                  <m:t>°</m:t>
                                </m:r>
                              </m:e>
                            </m:func>
                          </m:e>
                        </m:func>
                      </m:e>
                    </m:d>
                    <m:r>
                      <a:rPr lang="cs-CZ" b="1" i="1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−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𝟏</m:t>
                    </m:r>
                  </m:oMath>
                </a14:m>
                <a:endParaRPr lang="cs-CZ" b="1" i="1" dirty="0" smtClean="0">
                  <a:solidFill>
                    <a:schemeClr val="tx1"/>
                  </a:solidFill>
                  <a:latin typeface="Cambria Math"/>
                </a:endParaRPr>
              </a:p>
              <a:p>
                <a:endParaRPr lang="cs-CZ" b="1" dirty="0"/>
              </a:p>
              <a:p>
                <a:endParaRPr lang="cs-CZ" b="1" i="1" dirty="0" smtClean="0">
                  <a:latin typeface="Cambria Math"/>
                  <a:ea typeface="Cambria Math"/>
                </a:endParaRPr>
              </a:p>
              <a:p>
                <a:r>
                  <a:rPr lang="cs-CZ" b="1" dirty="0" smtClean="0"/>
                  <a:t>=</a:t>
                </a:r>
                <a:endParaRPr lang="cs-CZ" b="1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/>
                <a:stretch>
                  <a:fillRect l="-1630" b="-48469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84239366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Příklad 1</a:t>
            </a:r>
            <a:endParaRPr lang="cs-CZ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𝒌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𝟒</m:t>
                    </m:r>
                    <m:r>
                      <a:rPr lang="cs-CZ" b="1" i="1">
                        <a:solidFill>
                          <a:schemeClr val="tx1"/>
                        </a:solidFill>
                        <a:latin typeface="Cambria Math"/>
                      </a:rPr>
                      <m:t>: </m:t>
                    </m:r>
                    <m:sSub>
                      <m:sSubPr>
                        <m:ctrlPr>
                          <a:rPr lang="cs-CZ" b="1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cs-CZ" b="1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𝒛</m:t>
                        </m:r>
                      </m:e>
                      <m:sub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𝟒</m:t>
                        </m:r>
                      </m:sub>
                    </m:sSub>
                    <m:r>
                      <a:rPr lang="cs-CZ" b="1" i="1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r>
                      <a:rPr lang="cs-CZ" b="1" i="1">
                        <a:solidFill>
                          <a:schemeClr val="tx1"/>
                        </a:solidFill>
                        <a:latin typeface="Cambria Math"/>
                      </a:rPr>
                      <m:t>𝟏</m:t>
                    </m:r>
                    <m:d>
                      <m:dPr>
                        <m:ctrlPr>
                          <a:rPr lang="cs-CZ" b="1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dPr>
                      <m:e>
                        <m:func>
                          <m:funcPr>
                            <m:ctrlPr>
                              <a:rPr lang="cs-CZ" b="1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funcPr>
                          <m:fName>
                            <m:r>
                              <a:rPr lang="cs-CZ" b="1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𝒄𝒐𝒔</m:t>
                            </m:r>
                          </m:fName>
                          <m:e>
                            <m:r>
                              <a:rPr lang="cs-CZ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𝟐𝟒𝟎</m:t>
                            </m:r>
                            <m:r>
                              <a:rPr lang="cs-CZ" b="1" i="1">
                                <a:solidFill>
                                  <a:schemeClr val="tx1"/>
                                </a:solidFill>
                                <a:latin typeface="Cambria Math"/>
                                <a:ea typeface="Cambria Math"/>
                              </a:rPr>
                              <m:t>°+</m:t>
                            </m:r>
                            <m:r>
                              <a:rPr lang="cs-CZ" b="1" i="1">
                                <a:solidFill>
                                  <a:schemeClr val="tx1"/>
                                </a:solidFill>
                                <a:latin typeface="Cambria Math"/>
                                <a:ea typeface="Cambria Math"/>
                              </a:rPr>
                              <m:t>𝒊</m:t>
                            </m:r>
                            <m:func>
                              <m:funcPr>
                                <m:ctrlPr>
                                  <a:rPr lang="cs-CZ" b="1" i="1">
                                    <a:solidFill>
                                      <a:schemeClr val="tx1"/>
                                    </a:solidFill>
                                    <a:latin typeface="Cambria Math"/>
                                    <a:ea typeface="Cambria Math"/>
                                  </a:rPr>
                                </m:ctrlPr>
                              </m:funcPr>
                              <m:fName>
                                <m:r>
                                  <a:rPr lang="cs-CZ" b="1">
                                    <a:solidFill>
                                      <a:schemeClr val="tx1"/>
                                    </a:solidFill>
                                    <a:latin typeface="Cambria Math"/>
                                    <a:ea typeface="Cambria Math"/>
                                  </a:rPr>
                                  <m:t>𝐬𝐢𝐧</m:t>
                                </m:r>
                              </m:fName>
                              <m:e>
                                <m:r>
                                  <a:rPr lang="cs-CZ" b="1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  <a:ea typeface="Cambria Math"/>
                                  </a:rPr>
                                  <m:t>𝟐𝟒𝟎</m:t>
                                </m:r>
                                <m:r>
                                  <a:rPr lang="cs-CZ" b="1" i="1">
                                    <a:solidFill>
                                      <a:schemeClr val="tx1"/>
                                    </a:solidFill>
                                    <a:latin typeface="Cambria Math"/>
                                    <a:ea typeface="Cambria Math"/>
                                  </a:rPr>
                                  <m:t>°</m:t>
                                </m:r>
                              </m:e>
                            </m:func>
                          </m:e>
                        </m:func>
                      </m:e>
                    </m:d>
                  </m:oMath>
                </a14:m>
                <a:endParaRPr lang="cs-CZ" b="1" i="1" dirty="0">
                  <a:solidFill>
                    <a:schemeClr val="tx1"/>
                  </a:solidFill>
                  <a:latin typeface="Cambria Math"/>
                  <a:ea typeface="Cambria Math"/>
                </a:endParaRPr>
              </a:p>
              <a:p>
                <a:r>
                  <a:rPr lang="cs-CZ" b="1" dirty="0">
                    <a:solidFill>
                      <a:schemeClr val="tx1"/>
                    </a:solidFill>
                    <a:ea typeface="Cambria Math"/>
                  </a:rPr>
                  <a:t>                   </a:t>
                </a:r>
                <a14:m>
                  <m:oMath xmlns:m="http://schemas.openxmlformats.org/officeDocument/2006/math">
                    <m:r>
                      <a:rPr lang="cs-CZ" b="1" i="1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=−</m:t>
                    </m:r>
                    <m:f>
                      <m:fPr>
                        <m:ctrlPr>
                          <a:rPr lang="cs-CZ" b="1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cs-CZ" b="1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𝟏</m:t>
                        </m:r>
                      </m:num>
                      <m:den>
                        <m:r>
                          <a:rPr lang="cs-CZ" b="1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𝟐</m:t>
                        </m:r>
                      </m:den>
                    </m:f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−</m:t>
                    </m:r>
                    <m:r>
                      <a:rPr lang="cs-CZ" b="1" i="1">
                        <a:solidFill>
                          <a:schemeClr val="tx1"/>
                        </a:solidFill>
                        <a:latin typeface="Cambria Math"/>
                      </a:rPr>
                      <m:t>𝒊</m:t>
                    </m:r>
                    <m:f>
                      <m:fPr>
                        <m:ctrlPr>
                          <a:rPr lang="cs-CZ" b="1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cs-CZ" b="1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cs-CZ" b="1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𝟑</m:t>
                            </m:r>
                          </m:e>
                        </m:rad>
                      </m:num>
                      <m:den>
                        <m:r>
                          <a:rPr lang="cs-CZ" b="1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𝟐</m:t>
                        </m:r>
                      </m:den>
                    </m:f>
                  </m:oMath>
                </a14:m>
                <a:r>
                  <a:rPr lang="cs-CZ" b="1" dirty="0">
                    <a:solidFill>
                      <a:schemeClr val="tx1"/>
                    </a:solidFill>
                  </a:rPr>
                  <a:t> </a:t>
                </a:r>
                <a:endParaRPr lang="cs-CZ" b="1" dirty="0" smtClean="0">
                  <a:solidFill>
                    <a:schemeClr val="tx1"/>
                  </a:solidFill>
                </a:endParaRPr>
              </a:p>
              <a:p>
                <a14:m>
                  <m:oMath xmlns:m="http://schemas.openxmlformats.org/officeDocument/2006/math">
                    <m:r>
                      <a:rPr lang="cs-CZ" b="1" i="1">
                        <a:solidFill>
                          <a:schemeClr val="tx1"/>
                        </a:solidFill>
                        <a:latin typeface="Cambria Math"/>
                      </a:rPr>
                      <m:t>𝒌</m:t>
                    </m:r>
                    <m:r>
                      <a:rPr lang="cs-CZ" b="1" i="1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𝟓</m:t>
                    </m:r>
                    <m:r>
                      <a:rPr lang="cs-CZ" b="1" i="1">
                        <a:solidFill>
                          <a:schemeClr val="tx1"/>
                        </a:solidFill>
                        <a:latin typeface="Cambria Math"/>
                      </a:rPr>
                      <m:t>: </m:t>
                    </m:r>
                    <m:sSub>
                      <m:sSubPr>
                        <m:ctrlPr>
                          <a:rPr lang="cs-CZ" b="1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cs-CZ" b="1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𝒛</m:t>
                        </m:r>
                      </m:e>
                      <m:sub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𝟓</m:t>
                        </m:r>
                      </m:sub>
                    </m:sSub>
                    <m:r>
                      <a:rPr lang="cs-CZ" b="1" i="1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r>
                      <a:rPr lang="cs-CZ" b="1" i="1">
                        <a:solidFill>
                          <a:schemeClr val="tx1"/>
                        </a:solidFill>
                        <a:latin typeface="Cambria Math"/>
                      </a:rPr>
                      <m:t>𝟏</m:t>
                    </m:r>
                    <m:d>
                      <m:dPr>
                        <m:ctrlPr>
                          <a:rPr lang="cs-CZ" b="1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dPr>
                      <m:e>
                        <m:func>
                          <m:funcPr>
                            <m:ctrlPr>
                              <a:rPr lang="cs-CZ" b="1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funcPr>
                          <m:fName>
                            <m:r>
                              <a:rPr lang="cs-CZ" b="1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𝒄𝒐𝒔</m:t>
                            </m:r>
                          </m:fName>
                          <m:e>
                            <m:r>
                              <a:rPr lang="cs-CZ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𝟑𝟎𝟎</m:t>
                            </m:r>
                            <m:r>
                              <a:rPr lang="cs-CZ" b="1" i="1">
                                <a:solidFill>
                                  <a:schemeClr val="tx1"/>
                                </a:solidFill>
                                <a:latin typeface="Cambria Math"/>
                                <a:ea typeface="Cambria Math"/>
                              </a:rPr>
                              <m:t>°+</m:t>
                            </m:r>
                            <m:r>
                              <a:rPr lang="cs-CZ" b="1" i="1">
                                <a:solidFill>
                                  <a:schemeClr val="tx1"/>
                                </a:solidFill>
                                <a:latin typeface="Cambria Math"/>
                                <a:ea typeface="Cambria Math"/>
                              </a:rPr>
                              <m:t>𝒊</m:t>
                            </m:r>
                            <m:func>
                              <m:funcPr>
                                <m:ctrlPr>
                                  <a:rPr lang="cs-CZ" b="1" i="1">
                                    <a:solidFill>
                                      <a:schemeClr val="tx1"/>
                                    </a:solidFill>
                                    <a:latin typeface="Cambria Math"/>
                                    <a:ea typeface="Cambria Math"/>
                                  </a:rPr>
                                </m:ctrlPr>
                              </m:funcPr>
                              <m:fName>
                                <m:r>
                                  <a:rPr lang="cs-CZ" b="1">
                                    <a:solidFill>
                                      <a:schemeClr val="tx1"/>
                                    </a:solidFill>
                                    <a:latin typeface="Cambria Math"/>
                                    <a:ea typeface="Cambria Math"/>
                                  </a:rPr>
                                  <m:t>𝐬𝐢𝐧</m:t>
                                </m:r>
                              </m:fName>
                              <m:e>
                                <m:r>
                                  <a:rPr lang="cs-CZ" b="1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  <a:ea typeface="Cambria Math"/>
                                  </a:rPr>
                                  <m:t>𝟑𝟎𝟎</m:t>
                                </m:r>
                                <m:r>
                                  <a:rPr lang="cs-CZ" b="1" i="1">
                                    <a:solidFill>
                                      <a:schemeClr val="tx1"/>
                                    </a:solidFill>
                                    <a:latin typeface="Cambria Math"/>
                                    <a:ea typeface="Cambria Math"/>
                                  </a:rPr>
                                  <m:t>°</m:t>
                                </m:r>
                              </m:e>
                            </m:func>
                          </m:e>
                        </m:func>
                      </m:e>
                    </m:d>
                  </m:oMath>
                </a14:m>
                <a:endParaRPr lang="cs-CZ" b="1" i="1" dirty="0">
                  <a:solidFill>
                    <a:schemeClr val="tx1"/>
                  </a:solidFill>
                  <a:latin typeface="Cambria Math"/>
                  <a:ea typeface="Cambria Math"/>
                </a:endParaRPr>
              </a:p>
              <a:p>
                <a:r>
                  <a:rPr lang="cs-CZ" b="1" dirty="0">
                    <a:solidFill>
                      <a:schemeClr val="tx1"/>
                    </a:solidFill>
                    <a:ea typeface="Cambria Math"/>
                  </a:rPr>
                  <a:t>                   </a:t>
                </a:r>
                <a14:m>
                  <m:oMath xmlns:m="http://schemas.openxmlformats.org/officeDocument/2006/math">
                    <m:r>
                      <a:rPr lang="cs-CZ" b="1" i="1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=</m:t>
                    </m:r>
                    <m:f>
                      <m:fPr>
                        <m:ctrlPr>
                          <a:rPr lang="cs-CZ" b="1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cs-CZ" b="1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𝟏</m:t>
                        </m:r>
                      </m:num>
                      <m:den>
                        <m:r>
                          <a:rPr lang="cs-CZ" b="1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𝟐</m:t>
                        </m:r>
                      </m:den>
                    </m:f>
                    <m:r>
                      <a:rPr lang="cs-CZ" b="1" i="1">
                        <a:solidFill>
                          <a:schemeClr val="tx1"/>
                        </a:solidFill>
                        <a:latin typeface="Cambria Math"/>
                      </a:rPr>
                      <m:t>−</m:t>
                    </m:r>
                    <m:r>
                      <a:rPr lang="cs-CZ" b="1" i="1">
                        <a:solidFill>
                          <a:schemeClr val="tx1"/>
                        </a:solidFill>
                        <a:latin typeface="Cambria Math"/>
                      </a:rPr>
                      <m:t>𝒊</m:t>
                    </m:r>
                    <m:f>
                      <m:fPr>
                        <m:ctrlPr>
                          <a:rPr lang="cs-CZ" b="1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cs-CZ" b="1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cs-CZ" b="1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𝟑</m:t>
                            </m:r>
                          </m:e>
                        </m:rad>
                      </m:num>
                      <m:den>
                        <m:r>
                          <a:rPr lang="cs-CZ" b="1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𝟐</m:t>
                        </m:r>
                      </m:den>
                    </m:f>
                  </m:oMath>
                </a14:m>
                <a:r>
                  <a:rPr lang="cs-CZ" b="1" dirty="0">
                    <a:solidFill>
                      <a:schemeClr val="tx1"/>
                    </a:solidFill>
                  </a:rPr>
                  <a:t> </a:t>
                </a:r>
                <a:endParaRPr lang="cs-CZ" b="1" dirty="0" smtClean="0">
                  <a:solidFill>
                    <a:schemeClr val="tx1"/>
                  </a:solidFill>
                </a:endParaRPr>
              </a:p>
              <a:p>
                <a:r>
                  <a:rPr lang="cs-CZ" b="1" dirty="0" smtClean="0">
                    <a:solidFill>
                      <a:schemeClr val="tx1"/>
                    </a:solidFill>
                  </a:rPr>
                  <a:t>Obrazy kořenů rovnice leží na kružnici</a:t>
                </a:r>
                <a:br>
                  <a:rPr lang="cs-CZ" b="1" dirty="0" smtClean="0">
                    <a:solidFill>
                      <a:schemeClr val="tx1"/>
                    </a:solidFill>
                  </a:rPr>
                </a:br>
                <a:r>
                  <a:rPr lang="cs-CZ" b="1" dirty="0" smtClean="0">
                    <a:solidFill>
                      <a:schemeClr val="tx1"/>
                    </a:solidFill>
                  </a:rPr>
                  <a:t>s poloměrem r = 1.</a:t>
                </a:r>
                <a:endParaRPr lang="cs-CZ" b="1" dirty="0">
                  <a:solidFill>
                    <a:schemeClr val="tx1"/>
                  </a:solidFill>
                </a:endParaRPr>
              </a:p>
              <a:p>
                <a:endParaRPr lang="cs-CZ" b="1" dirty="0">
                  <a:solidFill>
                    <a:schemeClr val="tx1"/>
                  </a:solidFill>
                </a:endParaRPr>
              </a:p>
              <a:p>
                <a:endParaRPr lang="cs-CZ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/>
                <a:stretch>
                  <a:fillRect l="-163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99143029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Příklad 2</a:t>
            </a:r>
            <a:endParaRPr lang="cs-CZ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endParaRPr lang="cs-CZ" b="1" dirty="0" smtClean="0">
                  <a:solidFill>
                    <a:schemeClr val="tx1"/>
                  </a:solidFill>
                </a:endParaRPr>
              </a:p>
              <a:p>
                <a:r>
                  <a:rPr lang="cs-CZ" b="1" dirty="0" smtClean="0">
                    <a:solidFill>
                      <a:schemeClr val="tx1"/>
                    </a:solidFill>
                  </a:rPr>
                  <a:t>Obrazy kořenů rovnice</a:t>
                </a:r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cs-CZ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cs-CZ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𝒙</m:t>
                            </m:r>
                          </m:e>
                          <m:sup>
                            <m:r>
                              <a:rPr lang="cs-CZ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𝟑</m:t>
                            </m:r>
                          </m:sup>
                        </m:sSup>
                      </m:num>
                      <m:den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𝟑</m:t>
                        </m:r>
                      </m:den>
                    </m:f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−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𝟗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𝒊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𝟎</m:t>
                    </m:r>
                  </m:oMath>
                </a14:m>
                <a:endParaRPr lang="cs-CZ" b="1" dirty="0" smtClean="0">
                  <a:solidFill>
                    <a:schemeClr val="tx1"/>
                  </a:solidFill>
                </a:endParaRPr>
              </a:p>
              <a:p>
                <a:r>
                  <a:rPr lang="cs-CZ" b="1" dirty="0" smtClean="0">
                    <a:solidFill>
                      <a:schemeClr val="tx1"/>
                    </a:solidFill>
                  </a:rPr>
                  <a:t>tvoří vrcholy rovnostranného trojúhelníka.</a:t>
                </a:r>
                <a:br>
                  <a:rPr lang="cs-CZ" b="1" dirty="0" smtClean="0">
                    <a:solidFill>
                      <a:schemeClr val="tx1"/>
                    </a:solidFill>
                  </a:rPr>
                </a:br>
                <a:r>
                  <a:rPr lang="cs-CZ" b="1" dirty="0" smtClean="0">
                    <a:solidFill>
                      <a:schemeClr val="tx1"/>
                    </a:solidFill>
                  </a:rPr>
                  <a:t>Řešte rovnici v C a vypočtěte</a:t>
                </a:r>
                <a:br>
                  <a:rPr lang="cs-CZ" b="1" dirty="0" smtClean="0">
                    <a:solidFill>
                      <a:schemeClr val="tx1"/>
                    </a:solidFill>
                  </a:rPr>
                </a:br>
                <a:r>
                  <a:rPr lang="cs-CZ" b="1" dirty="0" smtClean="0">
                    <a:solidFill>
                      <a:schemeClr val="tx1"/>
                    </a:solidFill>
                  </a:rPr>
                  <a:t>obsah trojúhelníka.</a:t>
                </a:r>
                <a:endParaRPr lang="cs-CZ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/>
                <a:stretch>
                  <a:fillRect l="-163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73959437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Příklad 2</a:t>
            </a:r>
            <a:endParaRPr lang="cs-CZ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cs-CZ" b="1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cs-CZ" b="1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𝒙</m:t>
                            </m:r>
                          </m:e>
                          <m:sup>
                            <m:r>
                              <a:rPr lang="cs-CZ" b="1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𝟑</m:t>
                            </m:r>
                          </m:sup>
                        </m:sSup>
                      </m:num>
                      <m:den>
                        <m:r>
                          <a:rPr lang="cs-CZ" b="1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𝟑</m:t>
                        </m:r>
                      </m:den>
                    </m:f>
                    <m:r>
                      <a:rPr lang="cs-CZ" b="1" i="1">
                        <a:solidFill>
                          <a:schemeClr val="tx1"/>
                        </a:solidFill>
                        <a:latin typeface="Cambria Math"/>
                      </a:rPr>
                      <m:t>−</m:t>
                    </m:r>
                    <m:r>
                      <a:rPr lang="cs-CZ" b="1" i="1">
                        <a:solidFill>
                          <a:schemeClr val="tx1"/>
                        </a:solidFill>
                        <a:latin typeface="Cambria Math"/>
                      </a:rPr>
                      <m:t>𝟗</m:t>
                    </m:r>
                    <m:r>
                      <a:rPr lang="cs-CZ" b="1" i="1">
                        <a:solidFill>
                          <a:schemeClr val="tx1"/>
                        </a:solidFill>
                        <a:latin typeface="Cambria Math"/>
                      </a:rPr>
                      <m:t>𝒊</m:t>
                    </m:r>
                    <m:r>
                      <a:rPr lang="cs-CZ" b="1" i="1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r>
                      <a:rPr lang="cs-CZ" b="1" i="1">
                        <a:solidFill>
                          <a:schemeClr val="tx1"/>
                        </a:solidFill>
                        <a:latin typeface="Cambria Math"/>
                      </a:rPr>
                      <m:t>𝟎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       ;  </m:t>
                    </m:r>
                    <m:sSup>
                      <m:sSupPr>
                        <m:ctrlP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𝒙</m:t>
                        </m:r>
                      </m:e>
                      <m:sup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𝟑</m:t>
                        </m:r>
                      </m:sup>
                    </m:sSup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𝟐𝟕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𝒊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    ;</m:t>
                    </m:r>
                  </m:oMath>
                </a14:m>
                <a:endParaRPr lang="cs-CZ" b="1" i="1" dirty="0" smtClean="0">
                  <a:solidFill>
                    <a:schemeClr val="tx1"/>
                  </a:solidFill>
                  <a:latin typeface="Cambria Math"/>
                </a:endParaRPr>
              </a:p>
              <a:p>
                <a14:m>
                  <m:oMath xmlns:m="http://schemas.openxmlformats.org/officeDocument/2006/math"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𝒂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𝟐𝟕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𝒊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  ;    </m:t>
                    </m:r>
                    <m:d>
                      <m:dPr>
                        <m:begChr m:val="|"/>
                        <m:endChr m:val="|"/>
                        <m:ctrlP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𝒂</m:t>
                        </m:r>
                      </m:e>
                    </m:d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𝟐𝟕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  ;   </m:t>
                    </m:r>
                    <m:func>
                      <m:funcPr>
                        <m:ctrlP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cs-CZ" b="0" i="0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cos</m:t>
                        </m:r>
                      </m:fName>
                      <m:e>
                        <m:r>
                          <a:rPr lang="cs-CZ" b="0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  <m:t>𝝋</m:t>
                        </m:r>
                      </m:e>
                    </m:func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𝟎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;  </m:t>
                    </m:r>
                  </m:oMath>
                </a14:m>
                <a:endParaRPr lang="cs-CZ" b="1" i="1" dirty="0" smtClean="0">
                  <a:solidFill>
                    <a:schemeClr val="tx1"/>
                  </a:solidFill>
                  <a:latin typeface="Cambria Math"/>
                </a:endParaRPr>
              </a:p>
              <a:p>
                <a14:m>
                  <m:oMath xmlns:m="http://schemas.openxmlformats.org/officeDocument/2006/math">
                    <m:func>
                      <m:funcPr>
                        <m:ctrlP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cs-CZ" b="0" i="0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sin</m:t>
                        </m:r>
                      </m:fName>
                      <m:e>
                        <m:r>
                          <a:rPr lang="cs-CZ" b="0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  <m:t>𝜑</m:t>
                        </m:r>
                      </m:e>
                    </m:func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𝟏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 ;     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𝝋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=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𝟗𝟎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° ; </m:t>
                    </m:r>
                  </m:oMath>
                </a14:m>
                <a:endParaRPr lang="cs-CZ" b="1" i="1" dirty="0" smtClean="0">
                  <a:solidFill>
                    <a:schemeClr val="tx1"/>
                  </a:solidFill>
                  <a:latin typeface="Cambria Math"/>
                  <a:ea typeface="Cambria Math"/>
                </a:endParaRPr>
              </a:p>
              <a:p>
                <a14:m>
                  <m:oMath xmlns:m="http://schemas.openxmlformats.org/officeDocument/2006/math"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𝒂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=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𝟐𝟕</m:t>
                    </m:r>
                    <m:d>
                      <m:dPr>
                        <m:ctrlP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</m:ctrlPr>
                      </m:dPr>
                      <m:e>
                        <m:func>
                          <m:funcPr>
                            <m:ctrlPr>
                              <a:rPr lang="cs-CZ" b="1" i="1" smtClean="0">
                                <a:solidFill>
                                  <a:schemeClr val="tx1"/>
                                </a:solidFill>
                                <a:latin typeface="Cambria Math"/>
                                <a:ea typeface="Cambria Math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cs-CZ" b="0" i="0" smtClean="0">
                                <a:solidFill>
                                  <a:schemeClr val="tx1"/>
                                </a:solidFill>
                                <a:latin typeface="Cambria Math"/>
                                <a:ea typeface="Cambria Math"/>
                              </a:rPr>
                              <m:t>cos</m:t>
                            </m:r>
                          </m:fName>
                          <m:e>
                            <m:r>
                              <a:rPr lang="cs-CZ" b="1" i="1" smtClean="0">
                                <a:solidFill>
                                  <a:schemeClr val="tx1"/>
                                </a:solidFill>
                                <a:latin typeface="Cambria Math"/>
                                <a:ea typeface="Cambria Math"/>
                              </a:rPr>
                              <m:t>𝟗𝟎</m:t>
                            </m:r>
                            <m:r>
                              <a:rPr lang="cs-CZ" b="1" i="1" smtClean="0">
                                <a:solidFill>
                                  <a:schemeClr val="tx1"/>
                                </a:solidFill>
                                <a:latin typeface="Cambria Math"/>
                                <a:ea typeface="Cambria Math"/>
                              </a:rPr>
                              <m:t>°+</m:t>
                            </m:r>
                            <m:r>
                              <a:rPr lang="cs-CZ" b="1" i="1" smtClean="0">
                                <a:solidFill>
                                  <a:schemeClr val="tx1"/>
                                </a:solidFill>
                                <a:latin typeface="Cambria Math"/>
                                <a:ea typeface="Cambria Math"/>
                              </a:rPr>
                              <m:t>𝒊</m:t>
                            </m:r>
                            <m:func>
                              <m:funcPr>
                                <m:ctrlPr>
                                  <a:rPr lang="cs-CZ" b="1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  <a:ea typeface="Cambria Math"/>
                                  </a:rPr>
                                </m:ctrlPr>
                              </m:funcPr>
                              <m:fName>
                                <m:r>
                                  <m:rPr>
                                    <m:sty m:val="p"/>
                                  </m:rPr>
                                  <a:rPr lang="cs-CZ" b="0" i="0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  <a:ea typeface="Cambria Math"/>
                                  </a:rPr>
                                  <m:t>sin</m:t>
                                </m:r>
                              </m:fName>
                              <m:e>
                                <m:r>
                                  <a:rPr lang="cs-CZ" b="1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  <a:ea typeface="Cambria Math"/>
                                  </a:rPr>
                                  <m:t>𝟗𝟎</m:t>
                                </m:r>
                                <m:r>
                                  <a:rPr lang="cs-CZ" b="1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  <a:ea typeface="Cambria Math"/>
                                  </a:rPr>
                                  <m:t>°</m:t>
                                </m:r>
                              </m:e>
                            </m:func>
                          </m:e>
                        </m:func>
                      </m:e>
                    </m:d>
                  </m:oMath>
                </a14:m>
                <a:endParaRPr lang="cs-CZ" b="1" dirty="0" smtClean="0">
                  <a:solidFill>
                    <a:schemeClr val="tx1"/>
                  </a:solidFill>
                </a:endParaRPr>
              </a:p>
              <a:p>
                <a14:m>
                  <m:oMath xmlns:m="http://schemas.openxmlformats.org/officeDocument/2006/math"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𝒌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𝟎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:</m:t>
                    </m:r>
                    <m:sSub>
                      <m:sSubPr>
                        <m:ctrlP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𝒙</m:t>
                        </m:r>
                      </m:e>
                      <m:sub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𝟎</m:t>
                        </m:r>
                      </m:sub>
                    </m:sSub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𝟑</m:t>
                    </m:r>
                    <m:d>
                      <m:dPr>
                        <m:ctrlPr>
                          <a:rPr lang="cs-CZ" b="1" i="1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</m:ctrlPr>
                      </m:dPr>
                      <m:e>
                        <m:func>
                          <m:funcPr>
                            <m:ctrlPr>
                              <a:rPr lang="cs-CZ" b="1" i="1">
                                <a:solidFill>
                                  <a:schemeClr val="tx1"/>
                                </a:solidFill>
                                <a:latin typeface="Cambria Math"/>
                                <a:ea typeface="Cambria Math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cs-CZ">
                                <a:solidFill>
                                  <a:schemeClr val="tx1"/>
                                </a:solidFill>
                                <a:latin typeface="Cambria Math"/>
                                <a:ea typeface="Cambria Math"/>
                              </a:rPr>
                              <m:t>cos</m:t>
                            </m:r>
                          </m:fName>
                          <m:e>
                            <m:r>
                              <a:rPr lang="cs-CZ" b="1" i="1" smtClean="0">
                                <a:solidFill>
                                  <a:schemeClr val="tx1"/>
                                </a:solidFill>
                                <a:latin typeface="Cambria Math"/>
                                <a:ea typeface="Cambria Math"/>
                              </a:rPr>
                              <m:t>𝟑</m:t>
                            </m:r>
                            <m:r>
                              <a:rPr lang="cs-CZ" b="1" i="1">
                                <a:solidFill>
                                  <a:schemeClr val="tx1"/>
                                </a:solidFill>
                                <a:latin typeface="Cambria Math"/>
                                <a:ea typeface="Cambria Math"/>
                              </a:rPr>
                              <m:t>𝟎</m:t>
                            </m:r>
                            <m:r>
                              <a:rPr lang="cs-CZ" b="1" i="1">
                                <a:solidFill>
                                  <a:schemeClr val="tx1"/>
                                </a:solidFill>
                                <a:latin typeface="Cambria Math"/>
                                <a:ea typeface="Cambria Math"/>
                              </a:rPr>
                              <m:t>°+</m:t>
                            </m:r>
                            <m:r>
                              <a:rPr lang="cs-CZ" b="1" i="1">
                                <a:solidFill>
                                  <a:schemeClr val="tx1"/>
                                </a:solidFill>
                                <a:latin typeface="Cambria Math"/>
                                <a:ea typeface="Cambria Math"/>
                              </a:rPr>
                              <m:t>𝒊</m:t>
                            </m:r>
                            <m:func>
                              <m:funcPr>
                                <m:ctrlPr>
                                  <a:rPr lang="cs-CZ" b="1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  <a:ea typeface="Cambria Math"/>
                                  </a:rPr>
                                </m:ctrlPr>
                              </m:funcPr>
                              <m:fName>
                                <m:r>
                                  <m:rPr>
                                    <m:sty m:val="p"/>
                                  </m:rPr>
                                  <a:rPr lang="cs-CZ" b="0" i="0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  <a:ea typeface="Cambria Math"/>
                                  </a:rPr>
                                  <m:t>sin</m:t>
                                </m:r>
                              </m:fName>
                              <m:e>
                                <m:r>
                                  <a:rPr lang="cs-CZ" b="1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  <a:ea typeface="Cambria Math"/>
                                  </a:rPr>
                                  <m:t>𝟑𝟎</m:t>
                                </m:r>
                                <m:r>
                                  <a:rPr lang="cs-CZ" b="1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  <a:ea typeface="Cambria Math"/>
                                  </a:rPr>
                                  <m:t>°</m:t>
                                </m:r>
                              </m:e>
                            </m:func>
                          </m:e>
                        </m:func>
                      </m:e>
                    </m:d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=</m:t>
                    </m:r>
                  </m:oMath>
                </a14:m>
                <a:endParaRPr lang="cs-CZ" b="1" i="1" dirty="0" smtClean="0">
                  <a:solidFill>
                    <a:schemeClr val="tx1"/>
                  </a:solidFill>
                  <a:latin typeface="Cambria Math"/>
                  <a:ea typeface="Cambria Math"/>
                </a:endParaRPr>
              </a:p>
              <a:p>
                <a14:m>
                  <m:oMath xmlns:m="http://schemas.openxmlformats.org/officeDocument/2006/math"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                    =</m:t>
                    </m:r>
                    <m:f>
                      <m:fPr>
                        <m:ctrlP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  <m:t>𝟑</m:t>
                        </m:r>
                        <m:rad>
                          <m:radPr>
                            <m:degHide m:val="on"/>
                            <m:ctrlPr>
                              <a:rPr lang="cs-CZ" b="1" i="1" smtClean="0">
                                <a:solidFill>
                                  <a:schemeClr val="tx1"/>
                                </a:solidFill>
                                <a:latin typeface="Cambria Math"/>
                                <a:ea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cs-CZ" b="1" i="1" smtClean="0">
                                <a:solidFill>
                                  <a:schemeClr val="tx1"/>
                                </a:solidFill>
                                <a:latin typeface="Cambria Math"/>
                                <a:ea typeface="Cambria Math"/>
                              </a:rPr>
                              <m:t>𝟑</m:t>
                            </m:r>
                          </m:e>
                        </m:rad>
                      </m:num>
                      <m:den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  <m:t>𝟐</m:t>
                        </m:r>
                      </m:den>
                    </m:f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+</m:t>
                    </m:r>
                    <m:f>
                      <m:fPr>
                        <m:ctrlP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  <m:t>𝟑</m:t>
                        </m:r>
                      </m:num>
                      <m:den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  <m:t>𝟐</m:t>
                        </m:r>
                      </m:den>
                    </m:f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𝒊</m:t>
                    </m:r>
                  </m:oMath>
                </a14:m>
                <a:endParaRPr lang="cs-CZ" b="1" dirty="0">
                  <a:solidFill>
                    <a:schemeClr val="tx1"/>
                  </a:solidFill>
                </a:endParaRPr>
              </a:p>
              <a:p>
                <a:endParaRPr lang="cs-CZ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63618721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Příklad 2</a:t>
            </a:r>
            <a:endParaRPr lang="cs-CZ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𝒌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𝟏</m:t>
                    </m:r>
                    <m:r>
                      <a:rPr lang="cs-CZ" b="1" i="1">
                        <a:solidFill>
                          <a:schemeClr val="tx1"/>
                        </a:solidFill>
                        <a:latin typeface="Cambria Math"/>
                      </a:rPr>
                      <m:t>:</m:t>
                    </m:r>
                    <m:sSub>
                      <m:sSubPr>
                        <m:ctrlPr>
                          <a:rPr lang="cs-CZ" b="1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cs-CZ" b="1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𝒙</m:t>
                        </m:r>
                      </m:e>
                      <m:sub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𝟏</m:t>
                        </m:r>
                      </m:sub>
                    </m:sSub>
                    <m:r>
                      <a:rPr lang="cs-CZ" b="1" i="1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r>
                      <a:rPr lang="cs-CZ" b="1" i="1">
                        <a:solidFill>
                          <a:schemeClr val="tx1"/>
                        </a:solidFill>
                        <a:latin typeface="Cambria Math"/>
                      </a:rPr>
                      <m:t>𝟑</m:t>
                    </m:r>
                    <m:d>
                      <m:dPr>
                        <m:ctrlPr>
                          <a:rPr lang="cs-CZ" b="1" i="1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</m:ctrlPr>
                      </m:dPr>
                      <m:e>
                        <m:func>
                          <m:funcPr>
                            <m:ctrlPr>
                              <a:rPr lang="cs-CZ" b="1" i="1">
                                <a:solidFill>
                                  <a:schemeClr val="tx1"/>
                                </a:solidFill>
                                <a:latin typeface="Cambria Math"/>
                                <a:ea typeface="Cambria Math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cs-CZ">
                                <a:solidFill>
                                  <a:schemeClr val="tx1"/>
                                </a:solidFill>
                                <a:latin typeface="Cambria Math"/>
                                <a:ea typeface="Cambria Math"/>
                              </a:rPr>
                              <m:t>cos</m:t>
                            </m:r>
                          </m:fName>
                          <m:e>
                            <m:r>
                              <a:rPr lang="cs-CZ" b="0" i="1" smtClean="0">
                                <a:solidFill>
                                  <a:schemeClr val="tx1"/>
                                </a:solidFill>
                                <a:latin typeface="Cambria Math"/>
                                <a:ea typeface="Cambria Math"/>
                              </a:rPr>
                              <m:t>150</m:t>
                            </m:r>
                            <m:r>
                              <a:rPr lang="cs-CZ" b="1" i="1">
                                <a:solidFill>
                                  <a:schemeClr val="tx1"/>
                                </a:solidFill>
                                <a:latin typeface="Cambria Math"/>
                                <a:ea typeface="Cambria Math"/>
                              </a:rPr>
                              <m:t>°+</m:t>
                            </m:r>
                            <m:r>
                              <a:rPr lang="cs-CZ" b="1" i="1">
                                <a:solidFill>
                                  <a:schemeClr val="tx1"/>
                                </a:solidFill>
                                <a:latin typeface="Cambria Math"/>
                                <a:ea typeface="Cambria Math"/>
                              </a:rPr>
                              <m:t>𝒊</m:t>
                            </m:r>
                            <m:func>
                              <m:funcPr>
                                <m:ctrlPr>
                                  <a:rPr lang="cs-CZ" b="1" i="1">
                                    <a:solidFill>
                                      <a:schemeClr val="tx1"/>
                                    </a:solidFill>
                                    <a:latin typeface="Cambria Math"/>
                                    <a:ea typeface="Cambria Math"/>
                                  </a:rPr>
                                </m:ctrlPr>
                              </m:funcPr>
                              <m:fName>
                                <m:r>
                                  <m:rPr>
                                    <m:sty m:val="p"/>
                                  </m:rPr>
                                  <a:rPr lang="cs-CZ">
                                    <a:solidFill>
                                      <a:schemeClr val="tx1"/>
                                    </a:solidFill>
                                    <a:latin typeface="Cambria Math"/>
                                    <a:ea typeface="Cambria Math"/>
                                  </a:rPr>
                                  <m:t>sin</m:t>
                                </m:r>
                              </m:fName>
                              <m:e>
                                <m:r>
                                  <a:rPr lang="cs-CZ" b="0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  <a:ea typeface="Cambria Math"/>
                                  </a:rPr>
                                  <m:t>150</m:t>
                                </m:r>
                                <m:r>
                                  <a:rPr lang="cs-CZ" b="1" i="1">
                                    <a:solidFill>
                                      <a:schemeClr val="tx1"/>
                                    </a:solidFill>
                                    <a:latin typeface="Cambria Math"/>
                                    <a:ea typeface="Cambria Math"/>
                                  </a:rPr>
                                  <m:t>°</m:t>
                                </m:r>
                              </m:e>
                            </m:func>
                          </m:e>
                        </m:func>
                      </m:e>
                    </m:d>
                    <m:r>
                      <a:rPr lang="cs-CZ" b="1" i="1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=</m:t>
                    </m:r>
                  </m:oMath>
                </a14:m>
                <a:endParaRPr lang="cs-CZ" b="1" i="1" dirty="0">
                  <a:solidFill>
                    <a:schemeClr val="tx1"/>
                  </a:solidFill>
                  <a:latin typeface="Cambria Math"/>
                  <a:ea typeface="Cambria Math"/>
                </a:endParaRPr>
              </a:p>
              <a:p>
                <a14:m>
                  <m:oMath xmlns:m="http://schemas.openxmlformats.org/officeDocument/2006/math">
                    <m:r>
                      <a:rPr lang="cs-CZ" b="1" i="1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                    =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−</m:t>
                    </m:r>
                    <m:f>
                      <m:fPr>
                        <m:ctrlPr>
                          <a:rPr lang="cs-CZ" b="1" i="1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r>
                          <a:rPr lang="cs-CZ" b="1" i="1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  <m:t>𝟑</m:t>
                        </m:r>
                        <m:rad>
                          <m:radPr>
                            <m:degHide m:val="on"/>
                            <m:ctrlPr>
                              <a:rPr lang="cs-CZ" b="1" i="1">
                                <a:solidFill>
                                  <a:schemeClr val="tx1"/>
                                </a:solidFill>
                                <a:latin typeface="Cambria Math"/>
                                <a:ea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cs-CZ" b="1" i="1">
                                <a:solidFill>
                                  <a:schemeClr val="tx1"/>
                                </a:solidFill>
                                <a:latin typeface="Cambria Math"/>
                                <a:ea typeface="Cambria Math"/>
                              </a:rPr>
                              <m:t>𝟑</m:t>
                            </m:r>
                          </m:e>
                        </m:rad>
                      </m:num>
                      <m:den>
                        <m:r>
                          <a:rPr lang="cs-CZ" b="1" i="1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  <m:t>𝟐</m:t>
                        </m:r>
                      </m:den>
                    </m:f>
                    <m:r>
                      <a:rPr lang="cs-CZ" b="1" i="1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+</m:t>
                    </m:r>
                    <m:f>
                      <m:fPr>
                        <m:ctrlPr>
                          <a:rPr lang="cs-CZ" b="1" i="1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r>
                          <a:rPr lang="cs-CZ" b="1" i="1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  <m:t>𝟑</m:t>
                        </m:r>
                      </m:num>
                      <m:den>
                        <m:r>
                          <a:rPr lang="cs-CZ" b="1" i="1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  <m:t>𝟐</m:t>
                        </m:r>
                      </m:den>
                    </m:f>
                    <m:r>
                      <a:rPr lang="cs-CZ" b="1" i="1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𝒊</m:t>
                    </m:r>
                  </m:oMath>
                </a14:m>
                <a:endParaRPr lang="cs-CZ" b="1" dirty="0" smtClean="0">
                  <a:solidFill>
                    <a:schemeClr val="tx1"/>
                  </a:solidFill>
                </a:endParaRPr>
              </a:p>
              <a:p>
                <a14:m>
                  <m:oMath xmlns:m="http://schemas.openxmlformats.org/officeDocument/2006/math">
                    <m:r>
                      <a:rPr lang="cs-CZ" b="1" i="1">
                        <a:solidFill>
                          <a:schemeClr val="tx1"/>
                        </a:solidFill>
                        <a:latin typeface="Cambria Math"/>
                      </a:rPr>
                      <m:t>𝒌</m:t>
                    </m:r>
                    <m:r>
                      <a:rPr lang="cs-CZ" b="1" i="1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𝟐</m:t>
                    </m:r>
                    <m:r>
                      <a:rPr lang="cs-CZ" b="1" i="1">
                        <a:solidFill>
                          <a:schemeClr val="tx1"/>
                        </a:solidFill>
                        <a:latin typeface="Cambria Math"/>
                      </a:rPr>
                      <m:t>:</m:t>
                    </m:r>
                    <m:sSub>
                      <m:sSubPr>
                        <m:ctrlPr>
                          <a:rPr lang="cs-CZ" b="1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cs-CZ" b="1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𝒙</m:t>
                        </m:r>
                      </m:e>
                      <m:sub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𝟐</m:t>
                        </m:r>
                      </m:sub>
                    </m:sSub>
                    <m:r>
                      <a:rPr lang="cs-CZ" b="1" i="1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r>
                      <a:rPr lang="cs-CZ" b="1" i="1">
                        <a:solidFill>
                          <a:schemeClr val="tx1"/>
                        </a:solidFill>
                        <a:latin typeface="Cambria Math"/>
                      </a:rPr>
                      <m:t>𝟑</m:t>
                    </m:r>
                    <m:d>
                      <m:dPr>
                        <m:ctrlPr>
                          <a:rPr lang="cs-CZ" b="1" i="1">
                            <a:solidFill>
                              <a:schemeClr val="tx1"/>
                            </a:solidFill>
                            <a:latin typeface="Cambria Math"/>
                            <a:ea typeface="Cambria Math"/>
                          </a:rPr>
                        </m:ctrlPr>
                      </m:dPr>
                      <m:e>
                        <m:func>
                          <m:funcPr>
                            <m:ctrlPr>
                              <a:rPr lang="cs-CZ" b="1" i="1">
                                <a:solidFill>
                                  <a:schemeClr val="tx1"/>
                                </a:solidFill>
                                <a:latin typeface="Cambria Math"/>
                                <a:ea typeface="Cambria Math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cs-CZ">
                                <a:solidFill>
                                  <a:schemeClr val="tx1"/>
                                </a:solidFill>
                                <a:latin typeface="Cambria Math"/>
                                <a:ea typeface="Cambria Math"/>
                              </a:rPr>
                              <m:t>cos</m:t>
                            </m:r>
                          </m:fName>
                          <m:e>
                            <m:r>
                              <a:rPr lang="cs-CZ" b="0" i="1" smtClean="0">
                                <a:solidFill>
                                  <a:schemeClr val="tx1"/>
                                </a:solidFill>
                                <a:latin typeface="Cambria Math"/>
                                <a:ea typeface="Cambria Math"/>
                              </a:rPr>
                              <m:t>270</m:t>
                            </m:r>
                            <m:r>
                              <a:rPr lang="cs-CZ" b="1" i="1">
                                <a:solidFill>
                                  <a:schemeClr val="tx1"/>
                                </a:solidFill>
                                <a:latin typeface="Cambria Math"/>
                                <a:ea typeface="Cambria Math"/>
                              </a:rPr>
                              <m:t>°+</m:t>
                            </m:r>
                            <m:r>
                              <a:rPr lang="cs-CZ" b="1" i="1">
                                <a:solidFill>
                                  <a:schemeClr val="tx1"/>
                                </a:solidFill>
                                <a:latin typeface="Cambria Math"/>
                                <a:ea typeface="Cambria Math"/>
                              </a:rPr>
                              <m:t>𝒊</m:t>
                            </m:r>
                            <m:func>
                              <m:funcPr>
                                <m:ctrlPr>
                                  <a:rPr lang="cs-CZ" b="1" i="1">
                                    <a:solidFill>
                                      <a:schemeClr val="tx1"/>
                                    </a:solidFill>
                                    <a:latin typeface="Cambria Math"/>
                                    <a:ea typeface="Cambria Math"/>
                                  </a:rPr>
                                </m:ctrlPr>
                              </m:funcPr>
                              <m:fName>
                                <m:r>
                                  <m:rPr>
                                    <m:sty m:val="p"/>
                                  </m:rPr>
                                  <a:rPr lang="cs-CZ">
                                    <a:solidFill>
                                      <a:schemeClr val="tx1"/>
                                    </a:solidFill>
                                    <a:latin typeface="Cambria Math"/>
                                    <a:ea typeface="Cambria Math"/>
                                  </a:rPr>
                                  <m:t>sin</m:t>
                                </m:r>
                              </m:fName>
                              <m:e>
                                <m:r>
                                  <a:rPr lang="cs-CZ" b="0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  <a:ea typeface="Cambria Math"/>
                                  </a:rPr>
                                  <m:t>270</m:t>
                                </m:r>
                                <m:r>
                                  <a:rPr lang="cs-CZ" b="1" i="1">
                                    <a:solidFill>
                                      <a:schemeClr val="tx1"/>
                                    </a:solidFill>
                                    <a:latin typeface="Cambria Math"/>
                                    <a:ea typeface="Cambria Math"/>
                                  </a:rPr>
                                  <m:t>°</m:t>
                                </m:r>
                              </m:e>
                            </m:func>
                          </m:e>
                        </m:func>
                      </m:e>
                    </m:d>
                    <m:r>
                      <a:rPr lang="cs-CZ" b="1" i="1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=</m:t>
                    </m:r>
                  </m:oMath>
                </a14:m>
                <a:endParaRPr lang="cs-CZ" b="1" i="1" dirty="0">
                  <a:solidFill>
                    <a:schemeClr val="tx1"/>
                  </a:solidFill>
                  <a:latin typeface="Cambria Math"/>
                  <a:ea typeface="Cambria Math"/>
                </a:endParaRPr>
              </a:p>
              <a:p>
                <a14:m>
                  <m:oMath xmlns:m="http://schemas.openxmlformats.org/officeDocument/2006/math">
                    <m:r>
                      <a:rPr lang="cs-CZ" b="1" i="1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                    =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−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𝟑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𝒊</m:t>
                    </m:r>
                  </m:oMath>
                </a14:m>
                <a:endParaRPr lang="cs-CZ" b="1" dirty="0" smtClean="0">
                  <a:solidFill>
                    <a:schemeClr val="tx1"/>
                  </a:solidFill>
                </a:endParaRPr>
              </a:p>
              <a:p>
                <a:r>
                  <a:rPr lang="cs-CZ" b="1" dirty="0" smtClean="0">
                    <a:solidFill>
                      <a:schemeClr val="tx1"/>
                    </a:solidFill>
                  </a:rPr>
                  <a:t>Délka strany trojúhelníka je vzdálenost</a:t>
                </a:r>
                <a:br>
                  <a:rPr lang="cs-CZ" b="1" dirty="0" smtClean="0">
                    <a:solidFill>
                      <a:schemeClr val="tx1"/>
                    </a:solidFill>
                  </a:rPr>
                </a:br>
                <a:r>
                  <a:rPr lang="cs-CZ" b="1" dirty="0" smtClean="0">
                    <a:solidFill>
                      <a:schemeClr val="tx1"/>
                    </a:solidFill>
                  </a:rPr>
                  <a:t>obrazů x</a:t>
                </a:r>
                <a:r>
                  <a:rPr lang="cs-CZ" b="1" baseline="-25000" dirty="0" smtClean="0">
                    <a:solidFill>
                      <a:schemeClr val="tx1"/>
                    </a:solidFill>
                  </a:rPr>
                  <a:t>1</a:t>
                </a:r>
                <a:r>
                  <a:rPr lang="cs-CZ" b="1" dirty="0" smtClean="0">
                    <a:solidFill>
                      <a:schemeClr val="tx1"/>
                    </a:solidFill>
                  </a:rPr>
                  <a:t>, x</a:t>
                </a:r>
                <a:r>
                  <a:rPr lang="cs-CZ" b="1" baseline="-25000" dirty="0" smtClean="0">
                    <a:solidFill>
                      <a:schemeClr val="tx1"/>
                    </a:solidFill>
                  </a:rPr>
                  <a:t>0</a:t>
                </a:r>
              </a:p>
              <a:p>
                <a:endParaRPr lang="cs-CZ" b="1" dirty="0">
                  <a:solidFill>
                    <a:schemeClr val="tx1"/>
                  </a:solidFill>
                </a:endParaRPr>
              </a:p>
              <a:p>
                <a:endParaRPr lang="cs-CZ" b="1" dirty="0">
                  <a:solidFill>
                    <a:schemeClr val="tx1"/>
                  </a:solidFill>
                </a:endParaRPr>
              </a:p>
              <a:p>
                <a:endParaRPr lang="cs-CZ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/>
                <a:stretch>
                  <a:fillRect l="-163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31128425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Příklad 2</a:t>
            </a:r>
            <a:endParaRPr lang="cs-CZ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cs-CZ" b="1" dirty="0" smtClean="0">
                    <a:solidFill>
                      <a:schemeClr val="tx1"/>
                    </a:solidFill>
                    <a:latin typeface="Cambria Math"/>
                  </a:rPr>
                  <a:t>Strana  </a:t>
                </a:r>
                <a:r>
                  <a:rPr lang="cs-CZ" b="1" i="1" dirty="0" smtClean="0">
                    <a:solidFill>
                      <a:schemeClr val="tx1"/>
                    </a:solidFill>
                    <a:latin typeface="Cambria Math"/>
                  </a:rPr>
                  <a:t>s</a:t>
                </a:r>
              </a:p>
              <a:p>
                <a14:m>
                  <m:oMath xmlns:m="http://schemas.openxmlformats.org/officeDocument/2006/math"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𝒔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d>
                      <m:dPr>
                        <m:begChr m:val="|"/>
                        <m:endChr m:val="|"/>
                        <m:ctrlP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cs-CZ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cs-CZ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𝒙</m:t>
                            </m:r>
                          </m:e>
                          <m:sub>
                            <m:r>
                              <a:rPr lang="cs-CZ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𝟏</m:t>
                            </m:r>
                          </m:sub>
                        </m:sSub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−</m:t>
                        </m:r>
                        <m:sSub>
                          <m:sSubPr>
                            <m:ctrlPr>
                              <a:rPr lang="cs-CZ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cs-CZ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𝒙</m:t>
                            </m:r>
                          </m:e>
                          <m:sub>
                            <m:r>
                              <a:rPr lang="cs-CZ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𝟎</m:t>
                            </m:r>
                          </m:sub>
                        </m:sSub>
                      </m:e>
                    </m:d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d>
                      <m:dPr>
                        <m:begChr m:val="|"/>
                        <m:endChr m:val="|"/>
                        <m:ctrlP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cs-CZ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cs-CZ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𝟔</m:t>
                            </m:r>
                            <m:rad>
                              <m:radPr>
                                <m:degHide m:val="on"/>
                                <m:ctrlPr>
                                  <a:rPr lang="cs-CZ" b="1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cs-CZ" b="1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𝟑</m:t>
                                </m:r>
                              </m:e>
                            </m:rad>
                          </m:num>
                          <m:den>
                            <m:r>
                              <a:rPr lang="cs-CZ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𝟐</m:t>
                            </m:r>
                          </m:den>
                        </m:f>
                      </m:e>
                    </m:d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𝟑</m:t>
                    </m:r>
                    <m:rad>
                      <m:radPr>
                        <m:degHide m:val="on"/>
                        <m:ctrlP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𝟑</m:t>
                        </m:r>
                      </m:e>
                    </m:rad>
                  </m:oMath>
                </a14:m>
                <a:endParaRPr lang="cs-CZ" b="1" dirty="0" smtClean="0">
                  <a:solidFill>
                    <a:schemeClr val="tx1"/>
                  </a:solidFill>
                </a:endParaRPr>
              </a:p>
              <a:p>
                <a:r>
                  <a:rPr lang="cs-CZ" b="1" dirty="0" smtClean="0">
                    <a:solidFill>
                      <a:schemeClr val="tx1"/>
                    </a:solidFill>
                  </a:rPr>
                  <a:t>Výška </a:t>
                </a:r>
                <a14:m>
                  <m:oMath xmlns:m="http://schemas.openxmlformats.org/officeDocument/2006/math"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𝒗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𝒔</m:t>
                        </m:r>
                        <m:rad>
                          <m:radPr>
                            <m:degHide m:val="on"/>
                            <m:ctrlPr>
                              <a:rPr lang="cs-CZ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cs-CZ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𝟑</m:t>
                            </m:r>
                          </m:e>
                        </m:rad>
                      </m:num>
                      <m:den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𝟐</m:t>
                        </m:r>
                      </m:den>
                    </m:f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𝟗</m:t>
                        </m:r>
                      </m:num>
                      <m:den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𝟐</m:t>
                        </m:r>
                      </m:den>
                    </m:f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𝟒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,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𝟓</m:t>
                    </m:r>
                  </m:oMath>
                </a14:m>
                <a:endParaRPr lang="cs-CZ" b="1" dirty="0" smtClean="0">
                  <a:solidFill>
                    <a:schemeClr val="tx1"/>
                  </a:solidFill>
                </a:endParaRPr>
              </a:p>
              <a:p>
                <a:r>
                  <a:rPr lang="cs-CZ" b="1" dirty="0" smtClean="0">
                    <a:solidFill>
                      <a:schemeClr val="tx1"/>
                    </a:solidFill>
                  </a:rPr>
                  <a:t>Obsah trojúhelníka je </a:t>
                </a:r>
              </a:p>
              <a:p>
                <a14:m>
                  <m:oMath xmlns:m="http://schemas.openxmlformats.org/officeDocument/2006/math"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𝑷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𝒔</m:t>
                        </m:r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.</m:t>
                        </m:r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𝒗</m:t>
                        </m:r>
                      </m:num>
                      <m:den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𝟐</m:t>
                        </m:r>
                      </m:den>
                    </m:f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𝟑</m:t>
                        </m:r>
                        <m:rad>
                          <m:radPr>
                            <m:degHide m:val="on"/>
                            <m:ctrlPr>
                              <a:rPr lang="cs-CZ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cs-CZ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𝟑</m:t>
                            </m:r>
                          </m:e>
                        </m:rad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.</m:t>
                        </m:r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𝟒</m:t>
                        </m:r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,</m:t>
                        </m:r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𝟓</m:t>
                        </m:r>
                      </m:num>
                      <m:den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𝟐</m:t>
                        </m:r>
                      </m:den>
                    </m:f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𝟏𝟏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,</m:t>
                    </m:r>
                    <m:r>
                      <a:rPr lang="cs-CZ" b="1" i="1" smtClean="0">
                        <a:solidFill>
                          <a:schemeClr val="tx1"/>
                        </a:solidFill>
                        <a:latin typeface="Cambria Math"/>
                      </a:rPr>
                      <m:t>𝟔𝟗</m:t>
                    </m:r>
                    <m:sSup>
                      <m:sSupPr>
                        <m:ctrlP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𝒋</m:t>
                        </m:r>
                      </m:e>
                      <m:sup>
                        <m:r>
                          <a:rPr lang="cs-CZ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𝟐</m:t>
                        </m:r>
                      </m:sup>
                    </m:sSup>
                  </m:oMath>
                </a14:m>
                <a:endParaRPr lang="cs-CZ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/>
                <a:stretch>
                  <a:fillRect l="-1630" t="-1658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45635128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Příklad 3</a:t>
            </a:r>
            <a:endParaRPr lang="cs-CZ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cs-CZ" b="1" dirty="0" smtClean="0">
                    <a:solidFill>
                      <a:srgbClr val="000000"/>
                    </a:solidFill>
                  </a:rPr>
                  <a:t>Vypočtěte obsah čtverce, jehož vrcholy</a:t>
                </a:r>
                <a:br>
                  <a:rPr lang="cs-CZ" b="1" dirty="0" smtClean="0">
                    <a:solidFill>
                      <a:srgbClr val="000000"/>
                    </a:solidFill>
                  </a:rPr>
                </a:br>
                <a:r>
                  <a:rPr lang="cs-CZ" b="1" dirty="0" smtClean="0">
                    <a:solidFill>
                      <a:srgbClr val="000000"/>
                    </a:solidFill>
                  </a:rPr>
                  <a:t>jsou obrazy kořenů rovnice:</a:t>
                </a:r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cs-CZ" b="1" i="1" smtClean="0">
                            <a:solidFill>
                              <a:srgbClr val="000000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cs-CZ" b="1" i="1" smtClean="0">
                            <a:solidFill>
                              <a:srgbClr val="000000"/>
                            </a:solidFill>
                            <a:latin typeface="Cambria Math"/>
                          </a:rPr>
                          <m:t>𝒛</m:t>
                        </m:r>
                      </m:e>
                      <m:sup>
                        <m:r>
                          <a:rPr lang="cs-CZ" b="1" i="1" smtClean="0">
                            <a:solidFill>
                              <a:srgbClr val="000000"/>
                            </a:solidFill>
                            <a:latin typeface="Cambria Math"/>
                          </a:rPr>
                          <m:t>𝟒</m:t>
                        </m:r>
                      </m:sup>
                    </m:sSup>
                    <m:r>
                      <a:rPr lang="cs-CZ" b="1" i="1" smtClean="0">
                        <a:solidFill>
                          <a:srgbClr val="000000"/>
                        </a:solidFill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cs-CZ" b="1" i="1" smtClean="0">
                            <a:solidFill>
                              <a:srgbClr val="00000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cs-CZ" b="1" i="1" smtClean="0">
                            <a:solidFill>
                              <a:srgbClr val="000000"/>
                            </a:solidFill>
                            <a:latin typeface="Cambria Math"/>
                          </a:rPr>
                          <m:t>𝟏</m:t>
                        </m:r>
                      </m:num>
                      <m:den>
                        <m:r>
                          <a:rPr lang="cs-CZ" b="1" i="1" smtClean="0">
                            <a:solidFill>
                              <a:srgbClr val="000000"/>
                            </a:solidFill>
                            <a:latin typeface="Cambria Math"/>
                          </a:rPr>
                          <m:t>𝟐</m:t>
                        </m:r>
                      </m:den>
                    </m:f>
                    <m:r>
                      <a:rPr lang="cs-CZ" b="1" i="1" smtClean="0">
                        <a:solidFill>
                          <a:srgbClr val="000000"/>
                        </a:solidFill>
                        <a:latin typeface="Cambria Math"/>
                      </a:rPr>
                      <m:t>−</m:t>
                    </m:r>
                    <m:f>
                      <m:fPr>
                        <m:ctrlPr>
                          <a:rPr lang="cs-CZ" b="1" i="1" smtClean="0">
                            <a:solidFill>
                              <a:srgbClr val="000000"/>
                            </a:solidFill>
                            <a:latin typeface="Cambria Math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cs-CZ" b="1" i="1" smtClean="0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cs-CZ" b="1" i="1" smtClean="0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  <m:t>𝟑</m:t>
                            </m:r>
                          </m:e>
                        </m:rad>
                      </m:num>
                      <m:den>
                        <m:r>
                          <a:rPr lang="cs-CZ" b="1" i="1" smtClean="0">
                            <a:solidFill>
                              <a:srgbClr val="000000"/>
                            </a:solidFill>
                            <a:latin typeface="Cambria Math"/>
                          </a:rPr>
                          <m:t>𝟐</m:t>
                        </m:r>
                      </m:den>
                    </m:f>
                    <m:r>
                      <a:rPr lang="cs-CZ" b="1" i="1" smtClean="0">
                        <a:solidFill>
                          <a:srgbClr val="000000"/>
                        </a:solidFill>
                        <a:latin typeface="Cambria Math"/>
                      </a:rPr>
                      <m:t>𝒊</m:t>
                    </m:r>
                  </m:oMath>
                </a14:m>
                <a:endParaRPr lang="cs-CZ" b="1" dirty="0" smtClean="0">
                  <a:solidFill>
                    <a:srgbClr val="000000"/>
                  </a:solidFill>
                </a:endParaRPr>
              </a:p>
              <a:p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cs-CZ" b="1" i="1" smtClean="0">
                            <a:solidFill>
                              <a:srgbClr val="000000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cs-CZ" b="1" i="1" smtClean="0">
                            <a:solidFill>
                              <a:srgbClr val="000000"/>
                            </a:solidFill>
                            <a:latin typeface="Cambria Math"/>
                          </a:rPr>
                          <m:t>𝒂</m:t>
                        </m:r>
                      </m:e>
                    </m:d>
                    <m:r>
                      <a:rPr lang="cs-CZ" b="1" i="1" smtClean="0">
                        <a:solidFill>
                          <a:srgbClr val="000000"/>
                        </a:solidFill>
                        <a:latin typeface="Cambria Math"/>
                      </a:rPr>
                      <m:t>=</m:t>
                    </m:r>
                    <m:r>
                      <a:rPr lang="cs-CZ" b="1" i="1" smtClean="0">
                        <a:solidFill>
                          <a:srgbClr val="000000"/>
                        </a:solidFill>
                        <a:latin typeface="Cambria Math"/>
                      </a:rPr>
                      <m:t>𝟏</m:t>
                    </m:r>
                    <m:r>
                      <a:rPr lang="cs-CZ" b="1" i="1" smtClean="0">
                        <a:solidFill>
                          <a:srgbClr val="000000"/>
                        </a:solidFill>
                        <a:latin typeface="Cambria Math"/>
                      </a:rPr>
                      <m:t>;  </m:t>
                    </m:r>
                    <m:func>
                      <m:funcPr>
                        <m:ctrlPr>
                          <a:rPr lang="cs-CZ" b="1" i="1" smtClean="0">
                            <a:solidFill>
                              <a:srgbClr val="000000"/>
                            </a:solidFill>
                            <a:latin typeface="Cambria Math"/>
                          </a:rPr>
                        </m:ctrlPr>
                      </m:funcPr>
                      <m:fName>
                        <m:r>
                          <a:rPr lang="cs-CZ" b="1" i="0" smtClean="0">
                            <a:solidFill>
                              <a:srgbClr val="000000"/>
                            </a:solidFill>
                            <a:latin typeface="Cambria Math"/>
                          </a:rPr>
                          <m:t>𝐜𝐨𝐬</m:t>
                        </m:r>
                      </m:fName>
                      <m:e>
                        <m:r>
                          <a:rPr lang="cs-CZ" b="1" i="1" smtClean="0">
                            <a:solidFill>
                              <a:srgbClr val="000000"/>
                            </a:solidFill>
                            <a:latin typeface="Cambria Math"/>
                            <a:ea typeface="Cambria Math"/>
                          </a:rPr>
                          <m:t>𝝋</m:t>
                        </m:r>
                      </m:e>
                    </m:func>
                    <m:r>
                      <a:rPr lang="cs-CZ" b="1" i="1" smtClean="0">
                        <a:solidFill>
                          <a:srgbClr val="000000"/>
                        </a:solidFill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cs-CZ" b="1" i="1" smtClean="0">
                            <a:solidFill>
                              <a:srgbClr val="00000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cs-CZ" b="1" i="1" smtClean="0">
                            <a:solidFill>
                              <a:srgbClr val="000000"/>
                            </a:solidFill>
                            <a:latin typeface="Cambria Math"/>
                          </a:rPr>
                          <m:t>𝟏</m:t>
                        </m:r>
                      </m:num>
                      <m:den>
                        <m:r>
                          <a:rPr lang="cs-CZ" b="1" i="1" smtClean="0">
                            <a:solidFill>
                              <a:srgbClr val="000000"/>
                            </a:solidFill>
                            <a:latin typeface="Cambria Math"/>
                          </a:rPr>
                          <m:t>𝟐</m:t>
                        </m:r>
                      </m:den>
                    </m:f>
                    <m:r>
                      <a:rPr lang="cs-CZ" b="1" i="1" smtClean="0">
                        <a:solidFill>
                          <a:srgbClr val="000000"/>
                        </a:solidFill>
                        <a:latin typeface="Cambria Math"/>
                      </a:rPr>
                      <m:t> ;  </m:t>
                    </m:r>
                    <m:func>
                      <m:funcPr>
                        <m:ctrlPr>
                          <a:rPr lang="cs-CZ" b="1" i="1" smtClean="0">
                            <a:solidFill>
                              <a:srgbClr val="000000"/>
                            </a:solidFill>
                            <a:latin typeface="Cambria Math"/>
                          </a:rPr>
                        </m:ctrlPr>
                      </m:funcPr>
                      <m:fName>
                        <m:r>
                          <a:rPr lang="cs-CZ" b="1" i="0" smtClean="0">
                            <a:solidFill>
                              <a:srgbClr val="000000"/>
                            </a:solidFill>
                            <a:latin typeface="Cambria Math"/>
                          </a:rPr>
                          <m:t>𝐬𝐢𝐧</m:t>
                        </m:r>
                      </m:fName>
                      <m:e>
                        <m:r>
                          <a:rPr lang="cs-CZ" b="1" i="1" smtClean="0">
                            <a:solidFill>
                              <a:srgbClr val="000000"/>
                            </a:solidFill>
                            <a:latin typeface="Cambria Math"/>
                            <a:ea typeface="Cambria Math"/>
                          </a:rPr>
                          <m:t>𝝋</m:t>
                        </m:r>
                      </m:e>
                    </m:func>
                    <m:r>
                      <a:rPr lang="cs-CZ" b="1" i="1" smtClean="0">
                        <a:solidFill>
                          <a:srgbClr val="000000"/>
                        </a:solidFill>
                        <a:latin typeface="Cambria Math"/>
                      </a:rPr>
                      <m:t>=−</m:t>
                    </m:r>
                    <m:f>
                      <m:fPr>
                        <m:ctrlPr>
                          <a:rPr lang="cs-CZ" b="1" i="1" smtClean="0">
                            <a:solidFill>
                              <a:srgbClr val="000000"/>
                            </a:solidFill>
                            <a:latin typeface="Cambria Math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cs-CZ" b="1" i="1" smtClean="0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cs-CZ" b="1" i="1" smtClean="0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  <m:t>𝟑</m:t>
                            </m:r>
                          </m:e>
                        </m:rad>
                      </m:num>
                      <m:den>
                        <m:r>
                          <a:rPr lang="cs-CZ" b="1" i="1" smtClean="0">
                            <a:solidFill>
                              <a:srgbClr val="000000"/>
                            </a:solidFill>
                            <a:latin typeface="Cambria Math"/>
                          </a:rPr>
                          <m:t>𝟐</m:t>
                        </m:r>
                      </m:den>
                    </m:f>
                    <m:r>
                      <a:rPr lang="cs-CZ" b="1" i="1" smtClean="0">
                        <a:solidFill>
                          <a:srgbClr val="000000"/>
                        </a:solidFill>
                        <a:latin typeface="Cambria Math"/>
                      </a:rPr>
                      <m:t>; </m:t>
                    </m:r>
                  </m:oMath>
                </a14:m>
                <a:endParaRPr lang="cs-CZ" b="1" dirty="0" smtClean="0">
                  <a:solidFill>
                    <a:srgbClr val="000000"/>
                  </a:solidFill>
                </a:endParaRPr>
              </a:p>
              <a:p>
                <a14:m>
                  <m:oMath xmlns:m="http://schemas.openxmlformats.org/officeDocument/2006/math">
                    <m:r>
                      <a:rPr lang="cs-CZ" b="1" i="1" smtClean="0">
                        <a:solidFill>
                          <a:srgbClr val="000000"/>
                        </a:solidFill>
                        <a:latin typeface="Cambria Math"/>
                      </a:rPr>
                      <m:t>𝑰𝑽</m:t>
                    </m:r>
                    <m:r>
                      <a:rPr lang="cs-CZ" b="1" i="1" smtClean="0">
                        <a:solidFill>
                          <a:srgbClr val="000000"/>
                        </a:solidFill>
                        <a:latin typeface="Cambria Math"/>
                      </a:rPr>
                      <m:t>. </m:t>
                    </m:r>
                    <m:r>
                      <a:rPr lang="cs-CZ" b="1" i="1" smtClean="0">
                        <a:solidFill>
                          <a:srgbClr val="000000"/>
                        </a:solidFill>
                        <a:latin typeface="Cambria Math"/>
                      </a:rPr>
                      <m:t>𝒌𝒗𝒂𝒅𝒓𝒂𝒏𝒕</m:t>
                    </m:r>
                    <m:r>
                      <a:rPr lang="cs-CZ" b="1" i="1" smtClean="0">
                        <a:solidFill>
                          <a:srgbClr val="000000"/>
                        </a:solidFill>
                        <a:latin typeface="Cambria Math"/>
                      </a:rPr>
                      <m:t>, </m:t>
                    </m:r>
                    <m:r>
                      <a:rPr lang="cs-CZ" b="1" i="1" smtClean="0">
                        <a:solidFill>
                          <a:srgbClr val="000000"/>
                        </a:solidFill>
                        <a:latin typeface="Cambria Math"/>
                        <a:ea typeface="Cambria Math"/>
                      </a:rPr>
                      <m:t>𝝋</m:t>
                    </m:r>
                    <m:r>
                      <a:rPr lang="cs-CZ" b="1" i="1" smtClean="0">
                        <a:solidFill>
                          <a:srgbClr val="000000"/>
                        </a:solidFill>
                        <a:latin typeface="Cambria Math"/>
                        <a:ea typeface="Cambria Math"/>
                      </a:rPr>
                      <m:t>=</m:t>
                    </m:r>
                    <m:r>
                      <a:rPr lang="cs-CZ" b="1" i="1" smtClean="0">
                        <a:solidFill>
                          <a:srgbClr val="000000"/>
                        </a:solidFill>
                        <a:latin typeface="Cambria Math"/>
                        <a:ea typeface="Cambria Math"/>
                      </a:rPr>
                      <m:t>𝟑𝟎𝟎</m:t>
                    </m:r>
                    <m:r>
                      <a:rPr lang="cs-CZ" b="1" i="1" smtClean="0">
                        <a:solidFill>
                          <a:srgbClr val="000000"/>
                        </a:solidFill>
                        <a:latin typeface="Cambria Math"/>
                        <a:ea typeface="Cambria Math"/>
                      </a:rPr>
                      <m:t>°</m:t>
                    </m:r>
                  </m:oMath>
                </a14:m>
                <a:endParaRPr lang="cs-CZ" b="1" dirty="0" smtClean="0">
                  <a:solidFill>
                    <a:srgbClr val="000000"/>
                  </a:solidFill>
                </a:endParaRPr>
              </a:p>
              <a:p>
                <a14:m>
                  <m:oMath xmlns:m="http://schemas.openxmlformats.org/officeDocument/2006/math">
                    <m:r>
                      <a:rPr lang="cs-CZ" b="1" i="1" smtClean="0">
                        <a:solidFill>
                          <a:srgbClr val="000000"/>
                        </a:solidFill>
                        <a:latin typeface="Cambria Math"/>
                      </a:rPr>
                      <m:t>𝒂</m:t>
                    </m:r>
                    <m:r>
                      <a:rPr lang="cs-CZ" b="1" i="1" smtClean="0">
                        <a:solidFill>
                          <a:srgbClr val="000000"/>
                        </a:solidFill>
                        <a:latin typeface="Cambria Math"/>
                      </a:rPr>
                      <m:t>=</m:t>
                    </m:r>
                    <m:r>
                      <a:rPr lang="cs-CZ" b="1" i="1" smtClean="0">
                        <a:solidFill>
                          <a:srgbClr val="000000"/>
                        </a:solidFill>
                        <a:latin typeface="Cambria Math"/>
                      </a:rPr>
                      <m:t>𝟏</m:t>
                    </m:r>
                    <m:d>
                      <m:dPr>
                        <m:ctrlPr>
                          <a:rPr lang="cs-CZ" b="1" i="1" smtClean="0">
                            <a:solidFill>
                              <a:srgbClr val="000000"/>
                            </a:solidFill>
                            <a:latin typeface="Cambria Math"/>
                          </a:rPr>
                        </m:ctrlPr>
                      </m:dPr>
                      <m:e>
                        <m:func>
                          <m:funcPr>
                            <m:ctrlPr>
                              <a:rPr lang="cs-CZ" b="1" i="1" smtClean="0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</m:ctrlPr>
                          </m:funcPr>
                          <m:fName>
                            <m:r>
                              <a:rPr lang="cs-CZ" b="1" i="0" smtClean="0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  <m:t>𝐜𝐨𝐬</m:t>
                            </m:r>
                          </m:fName>
                          <m:e>
                            <m:r>
                              <a:rPr lang="cs-CZ" b="1" i="1" smtClean="0">
                                <a:solidFill>
                                  <a:srgbClr val="000000"/>
                                </a:solidFill>
                                <a:latin typeface="Cambria Math"/>
                              </a:rPr>
                              <m:t>𝟑𝟎𝟎</m:t>
                            </m:r>
                            <m:r>
                              <a:rPr lang="cs-CZ" b="1" i="1" smtClean="0">
                                <a:solidFill>
                                  <a:srgbClr val="000000"/>
                                </a:solidFill>
                                <a:latin typeface="Cambria Math"/>
                                <a:ea typeface="Cambria Math"/>
                              </a:rPr>
                              <m:t>°+</m:t>
                            </m:r>
                            <m:r>
                              <a:rPr lang="cs-CZ" b="1" i="1" smtClean="0">
                                <a:solidFill>
                                  <a:srgbClr val="000000"/>
                                </a:solidFill>
                                <a:latin typeface="Cambria Math"/>
                                <a:ea typeface="Cambria Math"/>
                              </a:rPr>
                              <m:t>𝒊</m:t>
                            </m:r>
                            <m:func>
                              <m:funcPr>
                                <m:ctrlPr>
                                  <a:rPr lang="cs-CZ" b="1" i="1" smtClean="0">
                                    <a:solidFill>
                                      <a:srgbClr val="000000"/>
                                    </a:solidFill>
                                    <a:latin typeface="Cambria Math"/>
                                    <a:ea typeface="Cambria Math"/>
                                  </a:rPr>
                                </m:ctrlPr>
                              </m:funcPr>
                              <m:fName>
                                <m:r>
                                  <a:rPr lang="cs-CZ" b="1" i="0" smtClean="0">
                                    <a:solidFill>
                                      <a:srgbClr val="000000"/>
                                    </a:solidFill>
                                    <a:latin typeface="Cambria Math"/>
                                    <a:ea typeface="Cambria Math"/>
                                  </a:rPr>
                                  <m:t>𝐬𝐢𝐧</m:t>
                                </m:r>
                              </m:fName>
                              <m:e>
                                <m:r>
                                  <a:rPr lang="cs-CZ" b="1" i="1" smtClean="0">
                                    <a:solidFill>
                                      <a:srgbClr val="000000"/>
                                    </a:solidFill>
                                    <a:latin typeface="Cambria Math"/>
                                    <a:ea typeface="Cambria Math"/>
                                  </a:rPr>
                                  <m:t>𝟑𝟎𝟎</m:t>
                                </m:r>
                                <m:r>
                                  <a:rPr lang="cs-CZ" b="1" i="1" smtClean="0">
                                    <a:solidFill>
                                      <a:srgbClr val="000000"/>
                                    </a:solidFill>
                                    <a:latin typeface="Cambria Math"/>
                                    <a:ea typeface="Cambria Math"/>
                                  </a:rPr>
                                  <m:t>°</m:t>
                                </m:r>
                              </m:e>
                            </m:func>
                          </m:e>
                        </m:func>
                      </m:e>
                    </m:d>
                  </m:oMath>
                </a14:m>
                <a:endParaRPr lang="cs-CZ" b="1" dirty="0">
                  <a:solidFill>
                    <a:srgbClr val="000000"/>
                  </a:solidFill>
                </a:endParaRPr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/>
                <a:stretch>
                  <a:fillRect l="-1630" t="-1658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55946467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Motiv sady Office">
  <a:themeElements>
    <a:clrScheme name="Vlastní 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C0504D"/>
      </a:hlink>
      <a:folHlink>
        <a:srgbClr val="D99694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498</TotalTime>
  <Words>716</Words>
  <Application>Microsoft Office PowerPoint</Application>
  <PresentationFormat>Předvádění na obrazovce (4:3)</PresentationFormat>
  <Paragraphs>106</Paragraphs>
  <Slides>15</Slides>
  <Notes>15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6" baseType="lpstr">
      <vt:lpstr>Motiv sady Office</vt:lpstr>
      <vt:lpstr>Komplexní čísla 18</vt:lpstr>
      <vt:lpstr>Příklad 1</vt:lpstr>
      <vt:lpstr>Příklad 1</vt:lpstr>
      <vt:lpstr>Příklad 1</vt:lpstr>
      <vt:lpstr>Příklad 2</vt:lpstr>
      <vt:lpstr>Příklad 2</vt:lpstr>
      <vt:lpstr>Příklad 2</vt:lpstr>
      <vt:lpstr>Příklad 2</vt:lpstr>
      <vt:lpstr>Příklad 3</vt:lpstr>
      <vt:lpstr>Příklad 3</vt:lpstr>
      <vt:lpstr>Příklad 3</vt:lpstr>
      <vt:lpstr>Příklad 4</vt:lpstr>
      <vt:lpstr>Příklad 4</vt:lpstr>
      <vt:lpstr>Příklad 5</vt:lpstr>
      <vt:lpstr>Prezentace aplikace PowerPoint</vt:lpstr>
    </vt:vector>
  </TitlesOfParts>
  <Company>ATC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HE</dc:creator>
  <cp:lastModifiedBy>Valued Acer Customer</cp:lastModifiedBy>
  <cp:revision>57</cp:revision>
  <dcterms:created xsi:type="dcterms:W3CDTF">2011-12-03T14:12:28Z</dcterms:created>
  <dcterms:modified xsi:type="dcterms:W3CDTF">2012-12-10T21:13:43Z</dcterms:modified>
</cp:coreProperties>
</file>