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9F337-9974-4D71-B438-00695F0E3D3B}" type="datetimeFigureOut">
              <a:rPr lang="cs-CZ" smtClean="0"/>
              <a:t>10.12.2012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4B7E8-47FA-45B5-92A1-C10DCF9DF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119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972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0910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2400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6884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4037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42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473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524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950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113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975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12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445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5699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395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83B5E-FC70-45E6-BCA5-87E72F07D1E5}" type="datetimeFigureOut">
              <a:rPr lang="cs-CZ"/>
              <a:pPr>
                <a:defRPr/>
              </a:pPr>
              <a:t>10.12.2012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F96C1-FC7C-4387-856A-042274A1D1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056224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85A80-BBA8-4A46-BDE4-91C5C652C724}" type="datetimeFigureOut">
              <a:rPr lang="cs-CZ"/>
              <a:pPr>
                <a:defRPr/>
              </a:pPr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B2950-D79C-4F87-9FE8-6F337AB128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245392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3D8CD-350F-45F8-9E87-4DC466918318}" type="datetimeFigureOut">
              <a:rPr lang="cs-CZ"/>
              <a:pPr>
                <a:defRPr/>
              </a:pPr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2E9DF-2831-4367-B9B1-5D03A60A06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007221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85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85000"/>
                </a:schemeClr>
              </a:buCl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42961-815D-4B9F-863B-C11B83012BB3}" type="datetimeFigureOut">
              <a:rPr lang="cs-CZ"/>
              <a:pPr>
                <a:defRPr/>
              </a:pPr>
              <a:t>10.12.2012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FE091-641E-420C-8128-EC91588908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946649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1C44B-E106-4D68-87AC-3BE9F39CE51C}" type="datetimeFigureOut">
              <a:rPr lang="cs-CZ"/>
              <a:pPr>
                <a:defRPr/>
              </a:pPr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E2A42-26E6-490F-8A4B-679D81DD33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583962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655A5-BAC7-4D3D-87E5-29EE79292296}" type="datetimeFigureOut">
              <a:rPr lang="cs-CZ"/>
              <a:pPr>
                <a:defRPr/>
              </a:pPr>
              <a:t>10.12.2012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5A85A-BF6C-4599-95FC-4A919E595F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042230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DC64F-A457-4580-B131-1099ED6B45D1}" type="datetimeFigureOut">
              <a:rPr lang="cs-CZ"/>
              <a:pPr>
                <a:defRPr/>
              </a:pPr>
              <a:t>10.12.2012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44A23-6CF7-4B3B-A150-BC5362939D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792573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3D3CF-0396-4C23-9ECD-5DD810960D09}" type="datetimeFigureOut">
              <a:rPr lang="cs-CZ"/>
              <a:pPr>
                <a:defRPr/>
              </a:pPr>
              <a:t>10.12.2012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5068E-9CA8-412F-B05A-A657783D75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151426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A5468-5562-43D3-AB73-7858528142E5}" type="datetimeFigureOut">
              <a:rPr lang="cs-CZ"/>
              <a:pPr>
                <a:defRPr/>
              </a:pPr>
              <a:t>10.12.2012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DB7A9-D85B-4B91-B4B5-1E9D1E615C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542184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B7830-17A2-4B47-A9FF-87827A411911}" type="datetimeFigureOut">
              <a:rPr lang="cs-CZ"/>
              <a:pPr>
                <a:defRPr/>
              </a:pPr>
              <a:t>10.12.2012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6DA31-2205-425F-9862-8E01BCA2A7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74066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EB3D8-4C02-4797-B5DE-FE2DA0D7BD97}" type="datetimeFigureOut">
              <a:rPr lang="cs-CZ"/>
              <a:pPr>
                <a:defRPr/>
              </a:pPr>
              <a:t>10.12.2012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8E76E-D9EA-4EC0-8F51-087CB48EF5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574806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920B53-5D8A-485F-A059-BAF203C9DA74}" type="datetimeFigureOut">
              <a:rPr lang="cs-CZ"/>
              <a:pPr>
                <a:defRPr/>
              </a:pPr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C04D56-E1A1-4A7C-AEA2-9BFC5D411C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VY_32_INOVACE_20-18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Komplexní čísla 18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Procvičení binomických rovnic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3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𝒌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𝟎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: </m:t>
                    </m:r>
                    <m:sSub>
                      <m:sSubPr>
                        <m:ctrlPr>
                          <a:rPr lang="cs-CZ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𝟏</m:t>
                    </m:r>
                    <m:d>
                      <m:dPr>
                        <m:ctrlPr>
                          <a:rPr lang="cs-CZ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r>
                              <a:rPr lang="cs-CZ" b="1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𝟕𝟓</m:t>
                            </m:r>
                            <m:r>
                              <a:rPr lang="cs-CZ" b="1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°+</m:t>
                            </m:r>
                            <m:r>
                              <a:rPr lang="cs-CZ" b="1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 i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𝐬𝐢𝐧</m:t>
                                </m:r>
                              </m:fName>
                              <m:e>
                                <m:r>
                                  <a:rPr lang="cs-CZ" b="1" i="1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𝟕𝟓</m:t>
                                </m:r>
                                <m:r>
                                  <a:rPr lang="cs-CZ" b="1" i="1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e>
                        </m:func>
                      </m:e>
                    </m:d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cs-CZ" b="1" dirty="0" smtClean="0">
                    <a:solidFill>
                      <a:srgbClr val="000000"/>
                    </a:solidFill>
                  </a:rPr>
                  <a:t/>
                </a:r>
                <a:br>
                  <a:rPr lang="cs-CZ" b="1" dirty="0" smtClean="0">
                    <a:solidFill>
                      <a:srgbClr val="000000"/>
                    </a:solidFill>
                  </a:rPr>
                </a:b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𝟎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,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𝟐𝟓𝟖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𝟎𝟗𝟔𝟓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rgbClr val="00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>
                        <a:solidFill>
                          <a:srgbClr val="000000"/>
                        </a:solidFill>
                        <a:latin typeface="Cambria Math"/>
                      </a:rPr>
                      <m:t>𝒌</m:t>
                    </m:r>
                    <m:r>
                      <a:rPr lang="cs-CZ" b="1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𝟏</m:t>
                    </m:r>
                    <m:r>
                      <a:rPr lang="cs-CZ" b="1" i="1">
                        <a:solidFill>
                          <a:srgbClr val="000000"/>
                        </a:solidFill>
                        <a:latin typeface="Cambria Math"/>
                      </a:rPr>
                      <m:t>: </m:t>
                    </m:r>
                    <m:sSub>
                      <m:sSub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cs-CZ" b="1" i="1">
                        <a:solidFill>
                          <a:srgbClr val="000000"/>
                        </a:solidFill>
                        <a:latin typeface="Cambria Math"/>
                      </a:rPr>
                      <m:t>𝟏</m:t>
                    </m:r>
                    <m:d>
                      <m:dPr>
                        <m:ctrlPr>
                          <a:rPr lang="cs-CZ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r>
                              <a:rPr lang="cs-CZ" b="1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𝟏𝟔𝟓</m:t>
                            </m:r>
                            <m:r>
                              <a:rPr lang="cs-CZ" b="1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e>
                        </m:func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𝒊</m:t>
                        </m:r>
                        <m:func>
                          <m:funcPr>
                            <m:ctrlPr>
                              <a:rPr lang="cs-CZ" b="1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𝐬𝐢𝐧</m:t>
                            </m:r>
                          </m:fName>
                          <m:e>
                            <m:r>
                              <a:rPr lang="cs-CZ" b="1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𝟏𝟔𝟓</m:t>
                            </m:r>
                            <m:r>
                              <a:rPr lang="cs-CZ" b="1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e>
                        </m:func>
                      </m:e>
                    </m:d>
                    <m:r>
                      <a:rPr lang="cs-CZ" b="1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cs-CZ" b="1" dirty="0">
                    <a:solidFill>
                      <a:srgbClr val="000000"/>
                    </a:solidFill>
                  </a:rPr>
                  <a:t/>
                </a:r>
                <a:br>
                  <a:rPr lang="cs-CZ" b="1" dirty="0">
                    <a:solidFill>
                      <a:srgbClr val="000000"/>
                    </a:solidFill>
                  </a:rPr>
                </a:br>
                <a14:m>
                  <m:oMath xmlns:m="http://schemas.openxmlformats.org/officeDocument/2006/math">
                    <m:r>
                      <a:rPr lang="cs-CZ" b="1" i="0" smtClean="0">
                        <a:solidFill>
                          <a:srgbClr val="000000"/>
                        </a:solidFill>
                        <a:latin typeface="Cambria Math"/>
                      </a:rPr>
                      <m:t>  −</m:t>
                    </m:r>
                    <m:r>
                      <a:rPr lang="cs-CZ" b="1" i="0" smtClean="0">
                        <a:solidFill>
                          <a:srgbClr val="000000"/>
                        </a:solidFill>
                        <a:latin typeface="Cambria Math"/>
                      </a:rPr>
                      <m:t>𝟎</m:t>
                    </m:r>
                    <m:r>
                      <a:rPr lang="cs-CZ" b="1" i="0" smtClean="0">
                        <a:solidFill>
                          <a:srgbClr val="000000"/>
                        </a:solidFill>
                        <a:latin typeface="Cambria Math"/>
                      </a:rPr>
                      <m:t>,</m:t>
                    </m:r>
                    <m:r>
                      <a:rPr lang="cs-CZ" b="1" i="0" smtClean="0">
                        <a:solidFill>
                          <a:srgbClr val="000000"/>
                        </a:solidFill>
                        <a:latin typeface="Cambria Math"/>
                      </a:rPr>
                      <m:t>𝟗𝟔𝟓</m:t>
                    </m:r>
                    <m:r>
                      <a:rPr lang="cs-CZ" b="1" i="1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𝟎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,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𝟐𝟓𝟖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rgbClr val="00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>
                        <a:solidFill>
                          <a:srgbClr val="000000"/>
                        </a:solidFill>
                        <a:latin typeface="Cambria Math"/>
                      </a:rPr>
                      <m:t>𝒌</m:t>
                    </m:r>
                    <m:r>
                      <a:rPr lang="cs-CZ" b="1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𝟐</m:t>
                    </m:r>
                    <m:r>
                      <a:rPr lang="cs-CZ" b="1" i="1">
                        <a:solidFill>
                          <a:srgbClr val="000000"/>
                        </a:solidFill>
                        <a:latin typeface="Cambria Math"/>
                      </a:rPr>
                      <m:t>: </m:t>
                    </m:r>
                    <m:sSub>
                      <m:sSub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cs-CZ" b="1" i="1">
                        <a:solidFill>
                          <a:srgbClr val="000000"/>
                        </a:solidFill>
                        <a:latin typeface="Cambria Math"/>
                      </a:rPr>
                      <m:t>𝟏</m:t>
                    </m:r>
                    <m:d>
                      <m:d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𝒄𝒐𝒔</m:t>
                            </m:r>
                          </m:fName>
                          <m:e>
                            <m:r>
                              <a:rPr lang="cs-CZ" b="1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𝟐𝟓𝟓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°+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 i="1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𝒔𝒊𝒏</m:t>
                                </m:r>
                              </m:fName>
                              <m:e>
                                <m:r>
                                  <a:rPr lang="cs-CZ" b="1" i="1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𝟐𝟓𝟓</m:t>
                                </m:r>
                                <m:r>
                                  <a:rPr lang="cs-CZ" b="1" i="1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e>
                        </m:func>
                      </m:e>
                    </m:d>
                    <m:r>
                      <a:rPr lang="cs-CZ" b="1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cs-CZ" b="1" dirty="0">
                    <a:solidFill>
                      <a:srgbClr val="000000"/>
                    </a:solidFill>
                  </a:rPr>
                  <a:t/>
                </a:r>
                <a:br>
                  <a:rPr lang="cs-CZ" b="1" dirty="0">
                    <a:solidFill>
                      <a:srgbClr val="000000"/>
                    </a:solidFill>
                  </a:rPr>
                </a:br>
                <a:r>
                  <a:rPr lang="cs-CZ" b="1" dirty="0" smtClean="0">
                    <a:solidFill>
                      <a:srgbClr val="000000"/>
                    </a:solidFill>
                  </a:rPr>
                  <a:t>                         -</a:t>
                </a:r>
                <a14:m>
                  <m:oMath xmlns:m="http://schemas.openxmlformats.org/officeDocument/2006/math">
                    <m:r>
                      <a:rPr lang="cs-CZ" b="1" i="1">
                        <a:solidFill>
                          <a:srgbClr val="000000"/>
                        </a:solidFill>
                        <a:latin typeface="Cambria Math"/>
                      </a:rPr>
                      <m:t>𝟎</m:t>
                    </m:r>
                    <m:r>
                      <a:rPr lang="cs-CZ" b="1" i="1">
                        <a:solidFill>
                          <a:srgbClr val="000000"/>
                        </a:solidFill>
                        <a:latin typeface="Cambria Math"/>
                      </a:rPr>
                      <m:t>,</m:t>
                    </m:r>
                    <m:r>
                      <a:rPr lang="cs-CZ" b="1" i="1">
                        <a:solidFill>
                          <a:srgbClr val="000000"/>
                        </a:solidFill>
                        <a:latin typeface="Cambria Math"/>
                      </a:rPr>
                      <m:t>𝟐𝟓𝟖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−</m:t>
                    </m:r>
                    <m:r>
                      <a:rPr lang="cs-CZ" b="1" i="1">
                        <a:solidFill>
                          <a:srgbClr val="000000"/>
                        </a:solidFill>
                        <a:latin typeface="Cambria Math"/>
                      </a:rPr>
                      <m:t>𝟎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,</m:t>
                    </m:r>
                    <m:r>
                      <a:rPr lang="cs-CZ" b="1" i="1">
                        <a:solidFill>
                          <a:srgbClr val="000000"/>
                        </a:solidFill>
                        <a:latin typeface="Cambria Math"/>
                      </a:rPr>
                      <m:t>𝟗𝟔𝟓</m:t>
                    </m:r>
                    <m:r>
                      <a:rPr lang="cs-CZ" b="1" i="1">
                        <a:solidFill>
                          <a:srgbClr val="000000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>
                  <a:solidFill>
                    <a:srgbClr val="00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>
                        <a:solidFill>
                          <a:srgbClr val="000000"/>
                        </a:solidFill>
                        <a:latin typeface="Cambria Math"/>
                      </a:rPr>
                      <m:t>𝒌</m:t>
                    </m:r>
                    <m:r>
                      <a:rPr lang="cs-CZ" b="1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𝟑</m:t>
                    </m:r>
                    <m:r>
                      <a:rPr lang="cs-CZ" b="1" i="1">
                        <a:solidFill>
                          <a:srgbClr val="000000"/>
                        </a:solidFill>
                        <a:latin typeface="Cambria Math"/>
                      </a:rPr>
                      <m:t>: </m:t>
                    </m:r>
                    <m:sSub>
                      <m:sSub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𝟑</m:t>
                        </m:r>
                      </m:sub>
                    </m:sSub>
                    <m:r>
                      <a:rPr lang="cs-CZ" b="1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cs-CZ" b="1" i="1">
                        <a:solidFill>
                          <a:srgbClr val="000000"/>
                        </a:solidFill>
                        <a:latin typeface="Cambria Math"/>
                      </a:rPr>
                      <m:t>𝟏</m:t>
                    </m:r>
                    <m:d>
                      <m:d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𝒄𝒐𝒔</m:t>
                            </m:r>
                          </m:fName>
                          <m:e>
                            <m:r>
                              <a:rPr lang="cs-CZ" b="1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𝟑𝟒𝟓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°+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 i="1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𝒔𝒊𝒏</m:t>
                                </m:r>
                              </m:fName>
                              <m:e>
                                <m:r>
                                  <a:rPr lang="cs-CZ" b="1" i="1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𝟑𝟒𝟓</m:t>
                                </m:r>
                                <m:r>
                                  <a:rPr lang="cs-CZ" b="1" i="1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e>
                        </m:func>
                      </m:e>
                    </m:d>
                    <m:r>
                      <a:rPr lang="cs-CZ" b="1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cs-CZ" b="1" dirty="0">
                    <a:solidFill>
                      <a:srgbClr val="000000"/>
                    </a:solidFill>
                  </a:rPr>
                  <a:t/>
                </a:r>
                <a:br>
                  <a:rPr lang="cs-CZ" b="1" dirty="0">
                    <a:solidFill>
                      <a:srgbClr val="000000"/>
                    </a:solidFill>
                  </a:rPr>
                </a:br>
                <a14:m>
                  <m:oMath xmlns:m="http://schemas.openxmlformats.org/officeDocument/2006/math">
                    <m:r>
                      <a:rPr lang="cs-CZ" b="1" i="1">
                        <a:solidFill>
                          <a:srgbClr val="000000"/>
                        </a:solidFill>
                        <a:latin typeface="Cambria Math"/>
                      </a:rPr>
                      <m:t>𝟎</m:t>
                    </m:r>
                    <m:r>
                      <a:rPr lang="cs-CZ" b="1" i="1">
                        <a:solidFill>
                          <a:srgbClr val="000000"/>
                        </a:solidFill>
                        <a:latin typeface="Cambria Math"/>
                      </a:rPr>
                      <m:t>,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𝟗𝟔𝟓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−</m:t>
                    </m:r>
                    <m:r>
                      <a:rPr lang="cs-CZ" b="1" i="1">
                        <a:solidFill>
                          <a:srgbClr val="000000"/>
                        </a:solidFill>
                        <a:latin typeface="Cambria Math"/>
                      </a:rPr>
                      <m:t>𝟎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,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𝟐𝟓𝟖</m:t>
                    </m:r>
                    <m:r>
                      <a:rPr lang="cs-CZ" b="1" i="1">
                        <a:solidFill>
                          <a:srgbClr val="000000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>
                  <a:solidFill>
                    <a:srgbClr val="000000"/>
                  </a:solidFill>
                </a:endParaRPr>
              </a:p>
              <a:p>
                <a:endParaRPr lang="cs-CZ" dirty="0">
                  <a:solidFill>
                    <a:srgbClr val="000000"/>
                  </a:solidFill>
                </a:endParaRPr>
              </a:p>
              <a:p>
                <a:endParaRPr lang="cs-CZ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081239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3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800" b="1" dirty="0" smtClean="0">
                    <a:solidFill>
                      <a:schemeClr val="tx1"/>
                    </a:solidFill>
                  </a:rPr>
                  <a:t>Délka strany čtverce je vzdálenost dvou</a:t>
                </a:r>
                <a:br>
                  <a:rPr lang="cs-CZ" sz="2800" b="1" dirty="0" smtClean="0">
                    <a:solidFill>
                      <a:schemeClr val="tx1"/>
                    </a:solidFill>
                  </a:rPr>
                </a:br>
                <a:r>
                  <a:rPr lang="cs-CZ" sz="2800" b="1" dirty="0" smtClean="0">
                    <a:solidFill>
                      <a:schemeClr val="tx1"/>
                    </a:solidFill>
                  </a:rPr>
                  <a:t>sousedních obrazů:</a:t>
                </a:r>
              </a:p>
              <a:p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𝟐𝟓𝟖</m:t>
                                </m:r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−(−</m:t>
                                </m:r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𝟗𝟔𝟓</m:t>
                                </m:r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e>
                            </m:d>
                          </m:e>
                          <m:sup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𝟗𝟔𝟓</m:t>
                                </m:r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𝟐𝟓𝟖</m:t>
                                </m:r>
                              </m:e>
                            </m:d>
                          </m:e>
                          <m:sup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cs-CZ" sz="2800" b="1" dirty="0" smtClean="0">
                    <a:solidFill>
                      <a:schemeClr val="tx1"/>
                    </a:solidFill>
                  </a:rPr>
                  <a:t/>
                </a:r>
                <a:br>
                  <a:rPr lang="cs-CZ" sz="2800" b="1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𝟐𝟐𝟑</m:t>
                            </m:r>
                          </m:e>
                          <m:sup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𝟎</m:t>
                            </m:r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𝟕𝟎𝟕</m:t>
                            </m:r>
                          </m:e>
                          <m:sup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𝟗𝟗𝟓</m:t>
                        </m:r>
                      </m:e>
                    </m:rad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𝟒𝟏</m:t>
                    </m:r>
                  </m:oMath>
                </a14:m>
                <a:endParaRPr lang="cs-CZ" sz="2800" b="1" dirty="0" smtClean="0">
                  <a:solidFill>
                    <a:schemeClr val="tx1"/>
                  </a:solidFill>
                </a:endParaRPr>
              </a:p>
              <a:p>
                <a:r>
                  <a:rPr lang="cs-CZ" sz="2800" b="1" dirty="0" smtClean="0">
                    <a:solidFill>
                      <a:schemeClr val="tx1"/>
                    </a:solidFill>
                  </a:rPr>
                  <a:t>Obsah čtverce je tedy</a:t>
                </a:r>
              </a:p>
              <a:p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𝑺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𝟒𝟏</m:t>
                        </m:r>
                      </m:e>
                      <m:sup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𝒋</m:t>
                        </m:r>
                      </m:e>
                      <m:sup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cs-CZ" sz="2800" b="1" dirty="0" smtClean="0">
                  <a:solidFill>
                    <a:schemeClr val="tx1"/>
                  </a:solidFill>
                </a:endParaRPr>
              </a:p>
              <a:p>
                <a:r>
                  <a:rPr lang="cs-CZ" sz="2800" b="1" dirty="0" smtClean="0">
                    <a:solidFill>
                      <a:schemeClr val="tx1"/>
                    </a:solidFill>
                  </a:rPr>
                  <a:t>( před výpočtem strany načrtněte obrázek )</a:t>
                </a:r>
              </a:p>
              <a:p>
                <a:pPr marL="0" indent="0">
                  <a:buNone/>
                </a:pPr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59" t="-1148" b="-2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050860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4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Řešte v C: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𝟒</m:t>
                            </m:r>
                          </m:e>
                        </m:d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𝟔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𝟔𝟒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Substituce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𝒏𝒆𝒃𝒐𝒍𝒊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‼!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𝟔𝟒</m:t>
                    </m:r>
                    <m:d>
                      <m:dPr>
                        <m:begChr m:val="["/>
                        <m:endChr m:val="]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d>
                              <m:d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𝒌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e>
                            </m:d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𝐬𝐢𝐧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𝟎</m:t>
                                    </m:r>
                                    <m: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+</m:t>
                                    </m:r>
                                    <m: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𝟐</m:t>
                                    </m:r>
                                    <m: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𝒌</m:t>
                                    </m:r>
                                    <m: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𝝅</m:t>
                                    </m:r>
                                  </m:e>
                                </m:d>
                              </m:e>
                            </m:func>
                          </m:e>
                        </m:func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𝒌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𝟔</m:t>
                        </m:r>
                      </m:deg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𝟔𝟒</m:t>
                        </m:r>
                      </m:e>
                    </m:rad>
                  </m:oMath>
                </a14:m>
                <a:r>
                  <a:rPr lang="cs-CZ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𝒄𝒐𝒔</m:t>
                            </m:r>
                          </m:fName>
                          <m:e>
                            <m:f>
                              <m:f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𝒌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𝟔</m:t>
                                </m:r>
                              </m:den>
                            </m:f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𝒔𝒊𝒏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𝟎</m:t>
                                    </m:r>
                                    <m: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+</m:t>
                                    </m:r>
                                    <m: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𝟐</m:t>
                                    </m:r>
                                    <m: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𝒌</m:t>
                                    </m:r>
                                    <m: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𝟔</m:t>
                                    </m:r>
                                  </m:den>
                                </m:f>
                              </m:e>
                            </m:func>
                          </m:e>
                        </m:func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Klasický postup k=0,1,2…,5 pak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2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903074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4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e>
                            </m:rad>
                          </m:num>
                          <m:den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…..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sub>
                    </m:sSub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d>
                      <m:d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e>
                            </m:rad>
                          </m:num>
                          <m:den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ad>
                      <m:radPr>
                        <m:degHide m:val="on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Vrátíme se k původní proměnné x: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𝟔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 ;…… </m:t>
                    </m:r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𝟓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(nakreslete obrázek a všimněte si posunutí…)</a:t>
                </a:r>
              </a:p>
              <a:p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r="-593" b="-79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835516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5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Rovnici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řešte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a) jako kvadratickou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b) jako binomickou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…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Kontrola kořenů: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𝟔</m:t>
                            </m:r>
                          </m:e>
                        </m:rad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;</m:t>
                    </m:r>
                    <m:sSub>
                      <m:sSub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𝟔</m:t>
                            </m:r>
                          </m:e>
                        </m:rad>
                      </m:num>
                      <m:den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6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133278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endParaRPr lang="cs-CZ" b="1" dirty="0">
              <a:solidFill>
                <a:schemeClr val="tx1"/>
              </a:solidFill>
            </a:endParaRPr>
          </a:p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Děkuji za pozornost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Autor DUM: Mgr. Jan </a:t>
            </a:r>
            <a:r>
              <a:rPr lang="cs-CZ" b="1" dirty="0" err="1" smtClean="0">
                <a:solidFill>
                  <a:schemeClr val="tx1"/>
                </a:solidFill>
              </a:rPr>
              <a:t>Bajnar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34378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1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Vytvoř  binomickou rovnici, jejíž kořeny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budou obrazy pravidelného </a:t>
                </a:r>
                <a:r>
                  <a:rPr lang="cs-CZ" b="1" dirty="0" err="1" smtClean="0">
                    <a:solidFill>
                      <a:schemeClr val="tx1"/>
                    </a:solidFill>
                  </a:rPr>
                  <a:t>šestiúhelníka</a:t>
                </a:r>
                <a:r>
                  <a:rPr lang="cs-CZ" b="1" dirty="0" smtClean="0">
                    <a:solidFill>
                      <a:schemeClr val="tx1"/>
                    </a:solidFill>
                  </a:rPr>
                  <a:t>,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rovnici vyřeš a šestiúhelník nakresli.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Například: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𝟔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𝟔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e>
                    </m:d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𝟎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°+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𝐬𝐢𝐧</m:t>
                                </m:r>
                              </m:fName>
                              <m:e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𝟎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𝒌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𝟔</m:t>
                        </m:r>
                      </m:deg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e>
                    </m:rad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f>
                              <m:f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°+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𝒌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.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𝟑𝟔𝟎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𝟔</m:t>
                                </m:r>
                              </m:den>
                            </m:f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𝐬𝐢𝐧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𝟎</m:t>
                                    </m:r>
                                    <m: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°+</m:t>
                                    </m:r>
                                    <m: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𝒌</m:t>
                                    </m:r>
                                    <m: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.</m:t>
                                    </m:r>
                                    <m: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𝟑𝟔𝟎</m:t>
                                    </m:r>
                                    <m: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°</m:t>
                                    </m:r>
                                  </m:num>
                                  <m:den>
                                    <m: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𝟔</m:t>
                                    </m:r>
                                  </m:den>
                                </m:f>
                              </m:e>
                            </m:func>
                          </m:e>
                        </m:func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108434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1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𝒌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: </m:t>
                    </m:r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𝟎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°+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𝐬𝐢𝐧</m:t>
                                </m:r>
                              </m:fName>
                              <m:e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𝟎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e>
                        </m:func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𝒌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: </m:t>
                    </m:r>
                    <m:sSub>
                      <m:sSub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d>
                      <m:d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𝒄𝒐𝒔</m:t>
                            </m:r>
                          </m:fName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𝟔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𝟎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°+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𝒔𝒊𝒏</m:t>
                                </m:r>
                              </m:fName>
                              <m:e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𝟔</m:t>
                                </m:r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𝟎</m:t>
                                </m:r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r>
                  <a:rPr lang="cs-CZ" b="1" i="1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=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   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𝒌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: </m:t>
                    </m:r>
                    <m:sSub>
                      <m:sSub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d>
                      <m:d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𝒄𝒐𝒔</m:t>
                            </m:r>
                          </m:fName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𝟏𝟐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𝟎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°+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𝐬𝐢𝐧</m:t>
                                </m:r>
                              </m:fName>
                              <m:e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𝟏𝟐𝟎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endParaRPr lang="cs-CZ" b="1" i="1" dirty="0" smtClean="0">
                  <a:solidFill>
                    <a:schemeClr val="tx1"/>
                  </a:solidFill>
                  <a:latin typeface="Cambria Math"/>
                  <a:ea typeface="Cambria Math"/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  <a:ea typeface="Cambria Math"/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=−</m:t>
                    </m:r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b="1" dirty="0">
                    <a:solidFill>
                      <a:schemeClr val="tx1"/>
                    </a:solidFill>
                  </a:rPr>
                  <a:t> </a:t>
                </a:r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𝒌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: </m:t>
                    </m:r>
                    <m:sSub>
                      <m:sSub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sub>
                    </m:sSub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d>
                      <m:d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𝒄𝒐𝒔</m:t>
                            </m:r>
                          </m:fName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𝟏𝟖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𝟎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°+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𝐬𝐢𝐧</m:t>
                                </m:r>
                              </m:fName>
                              <m:e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𝟏𝟖𝟎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e>
                        </m:func>
                      </m:e>
                    </m:d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</m:oMath>
                </a14:m>
                <a:endParaRPr lang="cs-CZ" b="1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endParaRPr lang="cs-CZ" b="1" dirty="0"/>
              </a:p>
              <a:p>
                <a:endParaRPr lang="cs-CZ" b="1" i="1" dirty="0" smtClean="0">
                  <a:latin typeface="Cambria Math"/>
                  <a:ea typeface="Cambria Math"/>
                </a:endParaRPr>
              </a:p>
              <a:p>
                <a:r>
                  <a:rPr lang="cs-CZ" b="1" dirty="0" smtClean="0"/>
                  <a:t>=</a:t>
                </a:r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b="-484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423936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1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𝒌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: </m:t>
                    </m:r>
                    <m:sSub>
                      <m:sSub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sub>
                    </m:sSub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d>
                      <m:d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𝒄𝒐𝒔</m:t>
                            </m:r>
                          </m:fName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𝟐𝟒𝟎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°+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𝐬𝐢𝐧</m:t>
                                </m:r>
                              </m:fName>
                              <m:e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𝟐𝟒𝟎</m:t>
                                </m:r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endParaRPr lang="cs-CZ" b="1" i="1" dirty="0">
                  <a:solidFill>
                    <a:schemeClr val="tx1"/>
                  </a:solidFill>
                  <a:latin typeface="Cambria Math"/>
                  <a:ea typeface="Cambria Math"/>
                </a:endParaRPr>
              </a:p>
              <a:p>
                <a:r>
                  <a:rPr lang="cs-CZ" b="1" dirty="0">
                    <a:solidFill>
                      <a:schemeClr val="tx1"/>
                    </a:solidFill>
                    <a:ea typeface="Cambria Math"/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=−</m:t>
                    </m:r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b="1" dirty="0">
                    <a:solidFill>
                      <a:schemeClr val="tx1"/>
                    </a:solidFill>
                  </a:rPr>
                  <a:t> </a:t>
                </a:r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𝒌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𝟓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: </m:t>
                    </m:r>
                    <m:sSub>
                      <m:sSub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sub>
                    </m:sSub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d>
                      <m:d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𝒄𝒐𝒔</m:t>
                            </m:r>
                          </m:fName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𝟑𝟎𝟎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°+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𝐬𝐢𝐧</m:t>
                                </m:r>
                              </m:fName>
                              <m:e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𝟑𝟎𝟎</m:t>
                                </m:r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endParaRPr lang="cs-CZ" b="1" i="1" dirty="0">
                  <a:solidFill>
                    <a:schemeClr val="tx1"/>
                  </a:solidFill>
                  <a:latin typeface="Cambria Math"/>
                  <a:ea typeface="Cambria Math"/>
                </a:endParaRPr>
              </a:p>
              <a:p>
                <a:r>
                  <a:rPr lang="cs-CZ" b="1" dirty="0">
                    <a:solidFill>
                      <a:schemeClr val="tx1"/>
                    </a:solidFill>
                    <a:ea typeface="Cambria Math"/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b="1" dirty="0">
                    <a:solidFill>
                      <a:schemeClr val="tx1"/>
                    </a:solidFill>
                  </a:rPr>
                  <a:t> </a:t>
                </a:r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Obrazy kořenů rovnice leží na kružnici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s poloměrem r = 1.</a:t>
                </a:r>
                <a:endParaRPr lang="cs-CZ" b="1" dirty="0">
                  <a:solidFill>
                    <a:schemeClr val="tx1"/>
                  </a:solidFill>
                </a:endParaRPr>
              </a:p>
              <a:p>
                <a:endParaRPr lang="cs-CZ" b="1" dirty="0">
                  <a:solidFill>
                    <a:schemeClr val="tx1"/>
                  </a:solidFill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914302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Obrazy kořenů rovnice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𝟗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tvoří vrcholy rovnostranného trojúhelníka.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Řešte rovnici v C a vypočtěte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obsah trojúhelníka.</a:t>
                </a:r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395943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𝟗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      ;  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𝟐𝟕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   ;</m:t>
                    </m:r>
                  </m:oMath>
                </a14:m>
                <a:endParaRPr lang="cs-CZ" b="1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𝟐𝟕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 ;    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𝟐𝟕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 ;   </m:t>
                    </m:r>
                    <m:func>
                      <m:func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𝝋</m:t>
                        </m:r>
                      </m:e>
                    </m:func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;  </m:t>
                    </m:r>
                  </m:oMath>
                </a14:m>
                <a:endParaRPr lang="cs-CZ" b="1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</m:func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;    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𝝋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𝟗𝟎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° ; </m:t>
                    </m:r>
                  </m:oMath>
                </a14:m>
                <a:endParaRPr lang="cs-CZ" b="1" i="1" dirty="0" smtClean="0">
                  <a:solidFill>
                    <a:schemeClr val="tx1"/>
                  </a:solidFill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𝟐𝟕</m:t>
                    </m:r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cs-CZ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𝟗𝟎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°+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cs-CZ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𝟗𝟎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𝒌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d>
                      <m:d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cs-CZ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𝟑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𝟎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°+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cs-CZ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𝟑𝟎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e>
                        </m:func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cs-CZ" b="1" i="1" dirty="0" smtClean="0">
                  <a:solidFill>
                    <a:schemeClr val="tx1"/>
                  </a:solidFill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                   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𝒊</m:t>
                    </m:r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361872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𝒌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  <m:sSub>
                      <m:sSub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d>
                      <m:d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cs-CZ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cs-CZ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150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°+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cs-CZ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cs-CZ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150</m:t>
                                </m:r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e>
                        </m:func>
                      </m:e>
                    </m:d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cs-CZ" b="1" i="1" dirty="0">
                  <a:solidFill>
                    <a:schemeClr val="tx1"/>
                  </a:solidFill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                   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𝒌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  <m:sSub>
                      <m:sSub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d>
                      <m:d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cs-CZ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cs-CZ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270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°+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cs-CZ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cs-CZ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270</m:t>
                                </m:r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e>
                        </m:func>
                      </m:e>
                    </m:d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cs-CZ" b="1" i="1" dirty="0">
                  <a:solidFill>
                    <a:schemeClr val="tx1"/>
                  </a:solidFill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                   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Délka strany trojúhelníka je vzdálenost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obrazů x</a:t>
                </a:r>
                <a:r>
                  <a:rPr lang="cs-CZ" b="1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cs-CZ" b="1" dirty="0" smtClean="0">
                    <a:solidFill>
                      <a:schemeClr val="tx1"/>
                    </a:solidFill>
                  </a:rPr>
                  <a:t>, x</a:t>
                </a:r>
                <a:r>
                  <a:rPr lang="cs-CZ" b="1" baseline="-25000" dirty="0" smtClean="0">
                    <a:solidFill>
                      <a:schemeClr val="tx1"/>
                    </a:solidFill>
                  </a:rPr>
                  <a:t>0</a:t>
                </a:r>
              </a:p>
              <a:p>
                <a:endParaRPr lang="cs-CZ" b="1" dirty="0">
                  <a:solidFill>
                    <a:schemeClr val="tx1"/>
                  </a:solidFill>
                </a:endParaRPr>
              </a:p>
              <a:p>
                <a:endParaRPr lang="cs-CZ" b="1" dirty="0">
                  <a:solidFill>
                    <a:schemeClr val="tx1"/>
                  </a:solidFill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112842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  <a:latin typeface="Cambria Math"/>
                  </a:rPr>
                  <a:t>Strana  </a:t>
                </a:r>
                <a:r>
                  <a:rPr lang="cs-CZ" b="1" i="1" dirty="0" smtClean="0">
                    <a:solidFill>
                      <a:schemeClr val="tx1"/>
                    </a:solidFill>
                    <a:latin typeface="Cambria Math"/>
                  </a:rPr>
                  <a:t>s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𝒔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𝟔</m:t>
                            </m:r>
                            <m:rad>
                              <m:radPr>
                                <m:degHide m:val="on"/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e>
                            </m:rad>
                          </m:num>
                          <m:den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Výška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𝒗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𝒔</m:t>
                        </m:r>
                        <m:rad>
                          <m:radPr>
                            <m:degHide m:val="on"/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𝟓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Obsah trojúhelníka je 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𝑷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𝒔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𝒗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𝟔𝟗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𝒋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563512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3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rgbClr val="000000"/>
                    </a:solidFill>
                  </a:rPr>
                  <a:t>Vypočtěte obsah čtverce, jehož vrcholy</a:t>
                </a:r>
                <a:br>
                  <a:rPr lang="cs-CZ" b="1" dirty="0" smtClean="0">
                    <a:solidFill>
                      <a:srgbClr val="000000"/>
                    </a:solidFill>
                  </a:rPr>
                </a:br>
                <a:r>
                  <a:rPr lang="cs-CZ" b="1" dirty="0" smtClean="0">
                    <a:solidFill>
                      <a:srgbClr val="000000"/>
                    </a:solidFill>
                  </a:rPr>
                  <a:t>jsou obrazy kořenů rovnice: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𝒛</m:t>
                        </m:r>
                      </m:e>
                      <m:sup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𝟒</m:t>
                        </m:r>
                      </m:sup>
                    </m:sSup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rgbClr val="000000"/>
                  </a:solidFill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𝒂</m:t>
                        </m:r>
                      </m:e>
                    </m:d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;  </m:t>
                    </m:r>
                    <m:func>
                      <m:funcPr>
                        <m:ctrlPr>
                          <a:rPr lang="cs-CZ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𝝋</m:t>
                        </m:r>
                      </m:e>
                    </m:func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 ;  </m:t>
                    </m:r>
                    <m:func>
                      <m:funcPr>
                        <m:ctrlPr>
                          <a:rPr lang="cs-CZ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𝐬𝐢𝐧</m:t>
                        </m:r>
                      </m:fName>
                      <m:e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𝝋</m:t>
                        </m:r>
                      </m:e>
                    </m:func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cs-CZ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; </m:t>
                    </m:r>
                  </m:oMath>
                </a14:m>
                <a:endParaRPr lang="cs-CZ" b="1" dirty="0" smtClean="0">
                  <a:solidFill>
                    <a:srgbClr val="00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𝑰𝑽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. 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𝒌𝒗𝒂𝒅𝒓𝒂𝒏𝒕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, 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𝝋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𝟑𝟎𝟎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cs-CZ" b="1" dirty="0" smtClean="0">
                  <a:solidFill>
                    <a:srgbClr val="00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/>
                      </a:rPr>
                      <m:t>𝟏</m:t>
                    </m:r>
                    <m:d>
                      <m:dPr>
                        <m:ctrlPr>
                          <a:rPr lang="cs-CZ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r>
                              <a:rPr lang="cs-CZ" b="1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𝟑𝟎𝟎</m:t>
                            </m:r>
                            <m:r>
                              <a:rPr lang="cs-CZ" b="1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°+</m:t>
                            </m:r>
                            <m:r>
                              <a:rPr lang="cs-CZ" b="1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 i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𝐬𝐢𝐧</m:t>
                                </m:r>
                              </m:fName>
                              <m:e>
                                <m:r>
                                  <a:rPr lang="cs-CZ" b="1" i="1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𝟑𝟎𝟎</m:t>
                                </m:r>
                                <m:r>
                                  <a:rPr lang="cs-CZ" b="1" i="1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endParaRPr lang="cs-CZ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594646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</TotalTime>
  <Words>716</Words>
  <Application>Microsoft Office PowerPoint</Application>
  <PresentationFormat>Předvádění na obrazovce (4:3)</PresentationFormat>
  <Paragraphs>106</Paragraphs>
  <Slides>15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Komplexní čísla 18</vt:lpstr>
      <vt:lpstr>Příklad 1</vt:lpstr>
      <vt:lpstr>Příklad 1</vt:lpstr>
      <vt:lpstr>Příklad 1</vt:lpstr>
      <vt:lpstr>Příklad 2</vt:lpstr>
      <vt:lpstr>Příklad 2</vt:lpstr>
      <vt:lpstr>Příklad 2</vt:lpstr>
      <vt:lpstr>Příklad 2</vt:lpstr>
      <vt:lpstr>Příklad 3</vt:lpstr>
      <vt:lpstr>Příklad 3</vt:lpstr>
      <vt:lpstr>Příklad 3</vt:lpstr>
      <vt:lpstr>Příklad 4</vt:lpstr>
      <vt:lpstr>Příklad 4</vt:lpstr>
      <vt:lpstr>Příklad 5</vt:lpstr>
      <vt:lpstr>Prezentace aplikace PowerPoint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Valued Acer Customer</cp:lastModifiedBy>
  <cp:revision>57</cp:revision>
  <dcterms:created xsi:type="dcterms:W3CDTF">2011-12-03T14:12:28Z</dcterms:created>
  <dcterms:modified xsi:type="dcterms:W3CDTF">2012-12-10T21:13:43Z</dcterms:modified>
</cp:coreProperties>
</file>