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59" r:id="rId6"/>
    <p:sldId id="261" r:id="rId7"/>
    <p:sldId id="268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9F337-9974-4D71-B438-00695F0E3D3B}" type="datetimeFigureOut">
              <a:rPr lang="cs-CZ" smtClean="0"/>
              <a:t>1.4.2013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4B7E8-47FA-45B5-92A1-C10DCF9D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11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972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178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825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693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983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631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930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710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66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242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142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500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83B5E-FC70-45E6-BCA5-87E72F07D1E5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F96C1-FC7C-4387-856A-042274A1D1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056224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85A80-BBA8-4A46-BDE4-91C5C652C724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2950-D79C-4F87-9FE8-6F337AB128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245392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3D8CD-350F-45F8-9E87-4DC466918318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2E9DF-2831-4367-B9B1-5D03A60A06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007221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85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85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2961-815D-4B9F-863B-C11B83012BB3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FE091-641E-420C-8128-EC91588908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46649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1C44B-E106-4D68-87AC-3BE9F39CE51C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2A42-26E6-490F-8A4B-679D81DD33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83962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655A5-BAC7-4D3D-87E5-29EE79292296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5A85A-BF6C-4599-95FC-4A919E595F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042230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C64F-A457-4580-B131-1099ED6B45D1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44A23-6CF7-4B3B-A150-BC5362939D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925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3D3CF-0396-4C23-9ECD-5DD810960D09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5068E-9CA8-412F-B05A-A657783D75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151426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A5468-5562-43D3-AB73-7858528142E5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DB7A9-D85B-4B91-B4B5-1E9D1E615C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542184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7830-17A2-4B47-A9FF-87827A411911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DA31-2205-425F-9862-8E01BCA2A7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74066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EB3D8-4C02-4797-B5DE-FE2DA0D7BD97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E76E-D9EA-4EC0-8F51-087CB48EF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574806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920B53-5D8A-485F-A059-BAF203C9DA74}" type="datetimeFigureOut">
              <a:rPr lang="cs-CZ"/>
              <a:pPr>
                <a:defRPr/>
              </a:pPr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C04D56-E1A1-4A7C-AEA2-9BFC5D411C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50100" y="115888"/>
            <a:ext cx="1887538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VY_32_INOVACE_01-03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17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sz="4000" b="1" dirty="0" smtClean="0">
                    <a:solidFill>
                      <a:schemeClr val="tx1"/>
                    </a:solidFill>
                  </a:rPr>
                  <a:t>Binomické rovnice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jsou rovnice typu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4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4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sz="4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𝒏</m:t>
                        </m:r>
                      </m:sup>
                    </m:sSup>
                    <m:r>
                      <a:rPr lang="cs-CZ" sz="48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cs-CZ" sz="4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cs-CZ" sz="4800" b="1" i="1" smtClean="0">
                        <a:solidFill>
                          <a:srgbClr val="FF0000"/>
                        </a:solidFill>
                        <a:latin typeface="Cambria Math"/>
                      </a:rPr>
                      <m:t>, </m:t>
                    </m:r>
                  </m:oMath>
                </a14:m>
                <a:endParaRPr lang="cs-CZ" sz="4800" b="1" i="1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</a:rPr>
                      <m:t>𝒌𝒅𝒆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𝑪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𝒂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𝒔𝒐𝒖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č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𝒂𝒔𝒏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ě 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𝒏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4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𝑵</m:t>
                    </m:r>
                  </m:oMath>
                </a14:m>
                <a:endParaRPr lang="cs-CZ" sz="4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Zástupný symbol pro obsah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22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Řešte v C: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func>
                      <m:func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𝝋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=−</m:t>
                        </m:r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𝝋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func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150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  <m:func>
                          <m:funcPr>
                            <m:ctrlP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150°)</m:t>
                            </m:r>
                          </m:e>
                        </m:func>
                      </m:e>
                    </m:func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427048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g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𝟓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𝟓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𝟎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g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𝟕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𝒔𝒊𝒏</m:t>
                                </m:r>
                              </m:fName>
                              <m: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𝟕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𝟎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g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𝟗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𝒔𝒊𝒏</m:t>
                                </m:r>
                              </m:fName>
                              <m: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𝟗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𝟎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Obrazy kořenů leží na kružnici o poloměru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g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a jsou vrcholy rovnostranného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trojúhelníka</a:t>
                </a:r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b="-56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709235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Děkuji za pozornost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Autor DUM:  Mgr. Jan </a:t>
            </a:r>
            <a:r>
              <a:rPr lang="cs-CZ" b="1" dirty="0" err="1" smtClean="0">
                <a:solidFill>
                  <a:schemeClr val="tx1"/>
                </a:solidFill>
              </a:rPr>
              <a:t>Bajnar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05127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Každá binomická rovnice </a:t>
                </a:r>
                <a:r>
                  <a:rPr lang="cs-CZ" b="1" i="1" dirty="0" smtClean="0">
                    <a:solidFill>
                      <a:srgbClr val="FF0000"/>
                    </a:solidFill>
                  </a:rPr>
                  <a:t>n-</a:t>
                </a:r>
                <a:r>
                  <a:rPr lang="cs-CZ" b="1" i="1" dirty="0" err="1" smtClean="0">
                    <a:solidFill>
                      <a:srgbClr val="FF0000"/>
                    </a:solidFill>
                  </a:rPr>
                  <a:t>tého</a:t>
                </a:r>
                <a:r>
                  <a:rPr lang="cs-CZ" b="1" dirty="0" smtClean="0">
                    <a:solidFill>
                      <a:srgbClr val="FF0000"/>
                    </a:solidFill>
                  </a:rPr>
                  <a:t/>
                </a:r>
                <a:br>
                  <a:rPr lang="cs-CZ" b="1" dirty="0" smtClean="0">
                    <a:solidFill>
                      <a:srgbClr val="FF0000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stupně má v C právě </a:t>
                </a:r>
                <a:r>
                  <a:rPr lang="cs-CZ" b="1" i="1" dirty="0" smtClean="0">
                    <a:solidFill>
                      <a:srgbClr val="FF0000"/>
                    </a:solidFill>
                  </a:rPr>
                  <a:t>n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 kořenů.</a:t>
                </a:r>
              </a:p>
              <a:p>
                <a:r>
                  <a:rPr lang="cs-CZ" b="1" dirty="0" smtClean="0">
                    <a:solidFill>
                      <a:srgbClr val="FF0000"/>
                    </a:solidFill>
                  </a:rPr>
                  <a:t>Vyřešit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 rovnici v C znamená určit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i="1" dirty="0" smtClean="0">
                    <a:solidFill>
                      <a:srgbClr val="FF0000"/>
                    </a:solidFill>
                  </a:rPr>
                  <a:t>n-tou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 komplexní odmocninu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z komplexního čísla </a:t>
                </a:r>
                <a:r>
                  <a:rPr lang="cs-CZ" b="1" i="1" dirty="0" smtClean="0">
                    <a:solidFill>
                      <a:srgbClr val="FF0000"/>
                    </a:solidFill>
                  </a:rPr>
                  <a:t>a.</a:t>
                </a:r>
              </a:p>
              <a:p>
                <a:r>
                  <a:rPr lang="cs-CZ" b="1" i="1" dirty="0" smtClean="0">
                    <a:solidFill>
                      <a:srgbClr val="FF0000"/>
                    </a:solidFill>
                  </a:rPr>
                  <a:t>Obrazy kořenů 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leží na kružnici se středem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v počátku a poloměrem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</m:deg>
                      <m:e>
                        <m:d>
                          <m:dPr>
                            <m:begChr m:val="|"/>
                            <m:endChr m:val="|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d>
                      </m:e>
                    </m:rad>
                  </m:oMath>
                </a14:m>
                <a:endParaRPr lang="cs-CZ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15092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Argumenty sousedních kořenů se liší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o </a:t>
                </a:r>
                <a14:m>
                  <m:oMath xmlns:m="http://schemas.openxmlformats.org/officeDocument/2006/math">
                    <m:r>
                      <a:rPr lang="cs-CZ" b="1" i="0" smtClean="0">
                        <a:solidFill>
                          <a:schemeClr val="tx1"/>
                        </a:solidFill>
                        <a:latin typeface="Cambria Math"/>
                      </a:rPr>
                      <m:t>  </m:t>
                    </m:r>
                    <m:f>
                      <m:fPr>
                        <m:ctrlP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𝒏</m:t>
                        </m:r>
                      </m:den>
                    </m:f>
                    <m:r>
                      <a:rPr lang="cs-CZ" b="1" i="1" smtClean="0">
                        <a:solidFill>
                          <a:srgbClr val="FF000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𝟑𝟔𝟎</m:t>
                        </m:r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°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𝒏</m:t>
                        </m:r>
                      </m:den>
                    </m:f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a obrazy kořenů tvoří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rgbClr val="FF0000"/>
                    </a:solidFill>
                  </a:rPr>
                  <a:t>vrcholy pravidelného n-úhelníku </a:t>
                </a:r>
                <a:br>
                  <a:rPr lang="cs-CZ" b="1" dirty="0" smtClean="0">
                    <a:solidFill>
                      <a:srgbClr val="FF0000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se středem v počátku 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soustavy souřadnic. </a:t>
                </a:r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908190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</m:deg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</m:rad>
                  </m:oMath>
                </a14:m>
                <a:endParaRPr lang="cs-CZ" b="1" i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</m:deg>
                      <m:e>
                        <m:d>
                          <m:dPr>
                            <m:begChr m:val="|"/>
                            <m:endChr m:val="|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d>
                        <m:d>
                          <m:d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func>
                                  <m:funcPr>
                                    <m:ctrlP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cs-CZ" b="0" i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𝝋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+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𝒊</m:t>
                                    </m:r>
                                  </m:e>
                                </m:func>
                                <m:r>
                                  <m:rPr>
                                    <m:sty m:val="p"/>
                                  </m:rPr>
                                  <a:rPr lang="cs-CZ" b="0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𝝋</m:t>
                                </m:r>
                              </m:e>
                            </m:func>
                          </m:e>
                        </m:d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rad>
                  </m:oMath>
                </a14:m>
                <a:endParaRPr lang="cs-CZ" b="1" i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</m:deg>
                      <m:e>
                        <m:d>
                          <m:dPr>
                            <m:begChr m:val="|"/>
                            <m:endChr m:val="|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d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cs-CZ" b="0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𝝋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𝒌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.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𝟑𝟔𝟎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𝒏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cs-CZ" b="0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𝝋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𝒌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.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𝟑𝟔𝟎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𝒏</m:t>
                            </m:r>
                          </m:den>
                        </m:f>
                      </m:e>
                    </m:d>
                  </m:oMath>
                </a14:m>
                <a:endParaRPr lang="cs-CZ" b="1" i="1" dirty="0" smtClean="0">
                  <a:solidFill>
                    <a:schemeClr val="tx1"/>
                  </a:solidFill>
                </a:endParaRPr>
              </a:p>
              <a:p>
                <a:r>
                  <a:rPr lang="cs-CZ" b="1" i="1" dirty="0" smtClean="0">
                    <a:solidFill>
                      <a:schemeClr val="tx1"/>
                    </a:solidFill>
                  </a:rPr>
                  <a:t>nebo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𝒏</m:t>
                        </m:r>
                      </m:deg>
                      <m:e>
                        <m:d>
                          <m:dPr>
                            <m:begChr m:val="|"/>
                            <m:endChr m:val="|"/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d>
                      </m:e>
                    </m:ra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cs-CZ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cs-CZ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𝝋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𝒌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e>
                            </m:func>
                          </m:num>
                          <m:den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𝒏</m:t>
                            </m:r>
                          </m:den>
                        </m:f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cs-CZ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cs-CZ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𝝋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𝒌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e>
                            </m:func>
                          </m:num>
                          <m:den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𝒏</m:t>
                            </m:r>
                          </m:den>
                        </m:f>
                      </m:e>
                    </m:d>
                  </m:oMath>
                </a14:m>
                <a:endParaRPr lang="cs-CZ" b="1" i="1" dirty="0" smtClean="0">
                  <a:solidFill>
                    <a:schemeClr val="tx1"/>
                  </a:solidFill>
                </a:endParaRPr>
              </a:p>
              <a:p>
                <a:endParaRPr lang="cs-CZ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129575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3600" b="1" dirty="0" smtClean="0">
                    <a:solidFill>
                      <a:schemeClr val="tx1"/>
                    </a:solidFill>
                  </a:rPr>
                  <a:t>Řešte v C: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cs-CZ" sz="36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sz="36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sz="36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sz="3600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sz="36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𝒏𝒆𝒃𝒐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g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rad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𝝋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𝝋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𝟑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 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𝒕𝒛𝒏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. 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𝝋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𝟔𝟎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</m:t>
                            </m:r>
                          </m:e>
                        </m:func>
                      </m:e>
                    </m:func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g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60</m:t>
                                </m:r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°+</m:t>
                                </m:r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.360°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  <m:func>
                              <m:funcPr>
                                <m:ctrlP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cs-CZ" b="0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60</m:t>
                                    </m:r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°+</m:t>
                                    </m:r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𝑘</m:t>
                                    </m:r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.360°</m:t>
                                    </m:r>
                                  </m:num>
                                  <m:den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926" t="-7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384091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: 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g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𝟏𝟓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𝟏𝟓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g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𝟏𝟎𝟓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𝒔𝒊𝒏</m:t>
                                </m:r>
                              </m:fName>
                              <m: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𝟎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𝟓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g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𝟗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𝟓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𝒔𝒊𝒏</m:t>
                                </m:r>
                              </m:fName>
                              <m: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𝟗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𝟓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g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𝟐𝟖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𝟓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𝒔𝒊𝒏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𝟐𝟖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𝟓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Obrazy čísel z</a:t>
                </a:r>
                <a:r>
                  <a:rPr lang="cs-CZ" b="1" baseline="-25000" dirty="0" smtClean="0">
                    <a:solidFill>
                      <a:schemeClr val="tx1"/>
                    </a:solidFill>
                  </a:rPr>
                  <a:t>0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,z</a:t>
                </a:r>
                <a:r>
                  <a:rPr lang="cs-CZ" b="1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,z</a:t>
                </a:r>
                <a:r>
                  <a:rPr lang="cs-CZ" b="1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,z</a:t>
                </a:r>
                <a:r>
                  <a:rPr lang="cs-CZ" b="1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 leží na kružnici</a:t>
                </a:r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673668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>
                    <a:solidFill>
                      <a:schemeClr val="tx1"/>
                    </a:solidFill>
                  </a:rPr>
                  <a:t>s poloměrem </a:t>
                </a:r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𝒓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g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:r>
                  <a:rPr lang="cs-CZ" b="1" dirty="0">
                    <a:solidFill>
                      <a:schemeClr val="tx1"/>
                    </a:solidFill>
                  </a:rPr>
                  <a:t>a tvoří vrcholy čtverce ( viz obrázek)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/>
                <a:stretch>
                  <a:fillRect l="-1630" t="-5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94160"/>
              </p:ext>
            </p:extLst>
          </p:nvPr>
        </p:nvGraphicFramePr>
        <p:xfrm>
          <a:off x="1043608" y="1268760"/>
          <a:ext cx="5762625" cy="504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kument" r:id="rId5" imgW="5762038" imgH="5044682" progId="Word.Document.12">
                  <p:embed/>
                </p:oleObj>
              </mc:Choice>
              <mc:Fallback>
                <p:oleObj name="Dokument" r:id="rId5" imgW="5762038" imgH="504468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3608" y="1268760"/>
                        <a:ext cx="5762625" cy="5045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909743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Řešte v C: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sz="3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sz="36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sz="3600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sz="36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3600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sz="3600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  ,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g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    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g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func>
                          <m:func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𝟗𝟎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𝟗𝟎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°)</m:t>
                                </m:r>
                              </m:e>
                            </m:func>
                          </m:e>
                        </m:func>
                      </m:e>
                    </m:ra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𝟑𝟎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𝟓𝟎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𝒔𝒊𝒏</m:t>
                                </m:r>
                              </m:fName>
                              <m: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𝟓𝟎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𝟐𝟕𝟎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𝒔𝒊𝒏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𝟐𝟕𝟎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2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4135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𝟑𝟎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𝒊</m:t>
                    </m:r>
                  </m:oMath>
                </a14:m>
                <a:endParaRPr lang="cs-CZ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𝟏𝟓𝟎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𝒔𝒊𝒏</m:t>
                                </m:r>
                              </m:fName>
                              <m: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𝟏𝟓𝟎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=−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𝒊</m:t>
                    </m:r>
                  </m:oMath>
                </a14:m>
                <a:endParaRPr lang="cs-CZ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𝟐𝟕𝟎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𝒔𝒊𝒏</m:t>
                                </m:r>
                              </m:fName>
                              <m: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𝟐𝟕𝟎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𝒊</m:t>
                    </m:r>
                  </m:oMath>
                </a14:m>
                <a:endParaRPr lang="cs-CZ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Obrazy tvoří vrcholy rovnostranného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trojúhelníku.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Obrázek si nakreslete raději sami….</a:t>
                </a:r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789790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743</Words>
  <Application>Microsoft Office PowerPoint</Application>
  <PresentationFormat>Předvádění na obrazovce (4:3)</PresentationFormat>
  <Paragraphs>78</Paragraphs>
  <Slides>12</Slides>
  <Notes>12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sady Office</vt:lpstr>
      <vt:lpstr>Microsoft Word Document</vt:lpstr>
      <vt:lpstr>Komplexní čísla 17</vt:lpstr>
      <vt:lpstr>Teorie 1</vt:lpstr>
      <vt:lpstr>Teorie 1</vt:lpstr>
      <vt:lpstr>Teorie 1</vt:lpstr>
      <vt:lpstr>Příklad 1</vt:lpstr>
      <vt:lpstr>Příklad 1</vt:lpstr>
      <vt:lpstr>Příklad 1</vt:lpstr>
      <vt:lpstr>Příklad 2</vt:lpstr>
      <vt:lpstr>Příklad 2</vt:lpstr>
      <vt:lpstr>Příklad 3</vt:lpstr>
      <vt:lpstr>Příklad 3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57</cp:revision>
  <dcterms:created xsi:type="dcterms:W3CDTF">2011-12-03T14:12:28Z</dcterms:created>
  <dcterms:modified xsi:type="dcterms:W3CDTF">2013-04-01T17:08:54Z</dcterms:modified>
</cp:coreProperties>
</file>