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9F337-9974-4D71-B438-00695F0E3D3B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E4B7E8-47FA-45B5-92A1-C10DCF9DF3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8119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9722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3968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8382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19538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22424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192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427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7997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66673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70890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8105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2392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03148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627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83B5E-FC70-45E6-BCA5-87E72F07D1E5}" type="datetimeFigureOut">
              <a:rPr lang="cs-CZ"/>
              <a:pPr>
                <a:defRPr/>
              </a:pPr>
              <a:t>22.11.2012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F96C1-FC7C-4387-856A-042274A1D1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056224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85A80-BBA8-4A46-BDE4-91C5C652C724}" type="datetimeFigureOut">
              <a:rPr lang="cs-CZ"/>
              <a:pPr>
                <a:defRPr/>
              </a:pPr>
              <a:t>22.11.2012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B2950-D79C-4F87-9FE8-6F337AB128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7245392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3D8CD-350F-45F8-9E87-4DC466918318}" type="datetimeFigureOut">
              <a:rPr lang="cs-CZ"/>
              <a:pPr>
                <a:defRPr/>
              </a:pPr>
              <a:t>22.11.2012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2E9DF-2831-4367-B9B1-5D03A60A06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007221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85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85000"/>
                </a:schemeClr>
              </a:buCl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42961-815D-4B9F-863B-C11B83012BB3}" type="datetimeFigureOut">
              <a:rPr lang="cs-CZ"/>
              <a:pPr>
                <a:defRPr/>
              </a:pPr>
              <a:t>22.11.2012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FE091-641E-420C-8128-EC91588908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946649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1C44B-E106-4D68-87AC-3BE9F39CE51C}" type="datetimeFigureOut">
              <a:rPr lang="cs-CZ"/>
              <a:pPr>
                <a:defRPr/>
              </a:pPr>
              <a:t>22.11.2012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E2A42-26E6-490F-8A4B-679D81DD33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583962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655A5-BAC7-4D3D-87E5-29EE79292296}" type="datetimeFigureOut">
              <a:rPr lang="cs-CZ"/>
              <a:pPr>
                <a:defRPr/>
              </a:pPr>
              <a:t>22.11.2012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5A85A-BF6C-4599-95FC-4A919E595F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042230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DC64F-A457-4580-B131-1099ED6B45D1}" type="datetimeFigureOut">
              <a:rPr lang="cs-CZ"/>
              <a:pPr>
                <a:defRPr/>
              </a:pPr>
              <a:t>22.11.2012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44A23-6CF7-4B3B-A150-BC5362939D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792573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3D3CF-0396-4C23-9ECD-5DD810960D09}" type="datetimeFigureOut">
              <a:rPr lang="cs-CZ"/>
              <a:pPr>
                <a:defRPr/>
              </a:pPr>
              <a:t>22.11.2012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5068E-9CA8-412F-B05A-A657783D75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9151426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A5468-5562-43D3-AB73-7858528142E5}" type="datetimeFigureOut">
              <a:rPr lang="cs-CZ"/>
              <a:pPr>
                <a:defRPr/>
              </a:pPr>
              <a:t>22.11.2012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DB7A9-D85B-4B91-B4B5-1E9D1E615C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542184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B7830-17A2-4B47-A9FF-87827A411911}" type="datetimeFigureOut">
              <a:rPr lang="cs-CZ"/>
              <a:pPr>
                <a:defRPr/>
              </a:pPr>
              <a:t>22.11.2012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6DA31-2205-425F-9862-8E01BCA2A7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74066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EB3D8-4C02-4797-B5DE-FE2DA0D7BD97}" type="datetimeFigureOut">
              <a:rPr lang="cs-CZ"/>
              <a:pPr>
                <a:defRPr/>
              </a:pPr>
              <a:t>22.11.2012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8E76E-D9EA-4EC0-8F51-087CB48EF5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574806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0920B53-5D8A-485F-A059-BAF203C9DA74}" type="datetimeFigureOut">
              <a:rPr lang="cs-CZ"/>
              <a:pPr>
                <a:defRPr/>
              </a:pPr>
              <a:t>22.11.2012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C04D56-E1A1-4A7C-AEA2-9BFC5D411C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VY_32_INOVACE_20-14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Komplexní čísla 14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Řešení kvadratické rovnice</a:t>
            </a:r>
            <a:br>
              <a:rPr lang="cs-CZ" b="1" dirty="0" smtClean="0">
                <a:solidFill>
                  <a:schemeClr val="tx1"/>
                </a:solidFill>
              </a:rPr>
            </a:br>
            <a:r>
              <a:rPr lang="cs-CZ" b="1" dirty="0" smtClean="0">
                <a:solidFill>
                  <a:schemeClr val="tx1"/>
                </a:solidFill>
              </a:rPr>
              <a:t>v oboru komplexních čísel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1. Kvadratické rovnice s reálnými</a:t>
            </a:r>
            <a:br>
              <a:rPr lang="cs-CZ" b="1" dirty="0" smtClean="0">
                <a:solidFill>
                  <a:schemeClr val="tx1"/>
                </a:solidFill>
              </a:rPr>
            </a:br>
            <a:r>
              <a:rPr lang="cs-CZ" b="1" dirty="0" smtClean="0">
                <a:solidFill>
                  <a:schemeClr val="tx1"/>
                </a:solidFill>
              </a:rPr>
              <a:t>     koeficienty</a:t>
            </a:r>
            <a:endParaRPr lang="cs-CZ" b="1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3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Poslední rovnice se nazývá</a:t>
            </a:r>
            <a:br>
              <a:rPr lang="cs-CZ" b="1" dirty="0" smtClean="0">
                <a:solidFill>
                  <a:schemeClr val="tx1"/>
                </a:solidFill>
              </a:rPr>
            </a:br>
            <a:r>
              <a:rPr lang="cs-CZ" b="1" dirty="0" smtClean="0">
                <a:solidFill>
                  <a:srgbClr val="FF0000"/>
                </a:solidFill>
              </a:rPr>
              <a:t>kvadratická rovnice s komplexními koeficienty</a:t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b="1" dirty="0" smtClean="0">
                <a:solidFill>
                  <a:schemeClr val="tx1"/>
                </a:solidFill>
              </a:rPr>
              <a:t>řešit tuto rovnici znamená určit odmocninu</a:t>
            </a:r>
            <a:br>
              <a:rPr lang="cs-CZ" b="1" dirty="0" smtClean="0">
                <a:solidFill>
                  <a:schemeClr val="tx1"/>
                </a:solidFill>
              </a:rPr>
            </a:br>
            <a:r>
              <a:rPr lang="cs-CZ" b="1" dirty="0" smtClean="0">
                <a:solidFill>
                  <a:schemeClr val="tx1"/>
                </a:solidFill>
              </a:rPr>
              <a:t>z diskriminantu, která je komplexním číslem,</a:t>
            </a:r>
            <a:br>
              <a:rPr lang="cs-CZ" b="1" dirty="0" smtClean="0">
                <a:solidFill>
                  <a:schemeClr val="tx1"/>
                </a:solidFill>
              </a:rPr>
            </a:br>
            <a:r>
              <a:rPr lang="cs-CZ" b="1" dirty="0" smtClean="0">
                <a:solidFill>
                  <a:schemeClr val="tx1"/>
                </a:solidFill>
              </a:rPr>
              <a:t>vyřešením soustavy dvou rovnic pomocí</a:t>
            </a:r>
            <a:br>
              <a:rPr lang="cs-CZ" b="1" dirty="0" smtClean="0">
                <a:solidFill>
                  <a:schemeClr val="tx1"/>
                </a:solidFill>
              </a:rPr>
            </a:br>
            <a:r>
              <a:rPr lang="cs-CZ" b="1" dirty="0" smtClean="0">
                <a:solidFill>
                  <a:schemeClr val="tx1"/>
                </a:solidFill>
              </a:rPr>
              <a:t>substituční ( dosazovací) metody.</a:t>
            </a:r>
          </a:p>
          <a:p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89815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5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>
                    <a:solidFill>
                      <a:schemeClr val="tx1"/>
                    </a:solidFill>
                  </a:rPr>
                  <a:t>Řešte v C: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𝒙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𝟓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𝒂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𝟏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,  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𝒃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=−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𝟑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𝟒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𝒊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, 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𝒄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=−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𝟏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𝟓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𝒊</m:t>
                    </m:r>
                  </m:oMath>
                </a14:m>
                <a:r>
                  <a:rPr lang="cs-CZ" b="1" dirty="0" smtClean="0">
                    <a:solidFill>
                      <a:srgbClr val="FF0000"/>
                    </a:solidFill>
                  </a:rPr>
                  <a:t/>
                </a:r>
                <a:br>
                  <a:rPr lang="cs-CZ" b="1" dirty="0" smtClean="0">
                    <a:solidFill>
                      <a:srgbClr val="FF0000"/>
                    </a:solidFill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∓</m:t>
                        </m:r>
                        <m:rad>
                          <m:radPr>
                            <m:degHide m:val="on"/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𝑫</m:t>
                            </m:r>
                          </m:e>
                        </m:rad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𝒂</m:t>
                        </m:r>
                      </m:den>
                    </m:f>
                    <m:r>
                      <a:rPr lang="cs-CZ" b="1" i="0" smtClean="0">
                        <a:solidFill>
                          <a:schemeClr val="tx1"/>
                        </a:solidFill>
                        <a:latin typeface="Cambria Math"/>
                      </a:rPr>
                      <m:t>        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𝑫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(−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  <m:d>
                      <m: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……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𝑫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endParaRPr lang="cs-CZ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101117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5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𝑫</m:t>
                        </m:r>
                      </m:e>
                    </m:ra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𝒂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𝒃𝒊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ra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𝒂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𝒃𝒊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 ,umocníme: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𝒂𝒃𝒊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𝒃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a porovnáme: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𝒃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  (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 a současně: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𝒂𝒃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           (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vyjádříme </a:t>
                </a:r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𝒂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𝒃</m:t>
                        </m:r>
                      </m:den>
                    </m:f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cs-CZ" b="1" dirty="0">
                    <a:solidFill>
                      <a:schemeClr val="tx1"/>
                    </a:solidFill>
                  </a:rPr>
                  <a:t> </a:t>
                </a:r>
                <a:r>
                  <a:rPr lang="cs-CZ" b="1" dirty="0" smtClean="0">
                    <a:solidFill>
                      <a:schemeClr val="tx1"/>
                    </a:solidFill>
                  </a:rPr>
                  <a:t>   a dosadíme do (1) </a:t>
                </a:r>
              </a:p>
              <a:p>
                <a:endParaRPr lang="cs-CZ" b="1" dirty="0" smtClean="0">
                  <a:solidFill>
                    <a:schemeClr val="tx1"/>
                  </a:solidFill>
                </a:endParaRPr>
              </a:p>
              <a:p>
                <a:endParaRPr lang="cs-CZ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548822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5</a:t>
            </a:r>
            <a:endParaRPr lang="cs-CZ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=(−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num>
                          <m:den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𝒃</m:t>
                            </m:r>
                          </m:den>
                        </m:f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𝒃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převedeme na tvar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𝒃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𝒃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𝒃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).(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𝒃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)=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𝒃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,   </m:t>
                    </m:r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𝒃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∓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𝟐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𝒃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, 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𝒑𝒂𝒌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𝒂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𝒏𝒆𝒃𝒐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𝒃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, 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𝒑𝒂𝒌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𝒂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endParaRPr lang="cs-CZ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653014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5</a:t>
            </a:r>
            <a:endParaRPr lang="cs-CZ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b="1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𝑫</m:t>
                        </m:r>
                      </m:e>
                    </m:ra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    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𝒏𝒆𝒃𝒐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𝑫</m:t>
                        </m:r>
                      </m:e>
                    </m:ra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𝑲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;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</m:oMath>
                </a14:m>
                <a:endParaRPr lang="cs-CZ" b="1" dirty="0">
                  <a:solidFill>
                    <a:schemeClr val="tx1"/>
                  </a:solidFill>
                </a:endParaRPr>
              </a:p>
              <a:p>
                <a:endParaRPr lang="cs-CZ" dirty="0" smtClean="0">
                  <a:solidFill>
                    <a:schemeClr val="tx1"/>
                  </a:solidFill>
                </a:endParaRPr>
              </a:p>
              <a:p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702994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1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𝒂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𝒃𝒙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𝒄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,  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𝒂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𝒃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𝒄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∈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𝑹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  <a:ea typeface="Cambria Math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𝒃𝒙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𝒂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𝒄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𝒂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normovaná </a:t>
                </a:r>
                <a:r>
                  <a:rPr lang="cs-CZ" b="1" dirty="0" err="1" smtClean="0">
                    <a:solidFill>
                      <a:schemeClr val="tx1"/>
                    </a:solidFill>
                  </a:rPr>
                  <a:t>kv</a:t>
                </a:r>
                <a:r>
                  <a:rPr lang="cs-CZ" b="1" dirty="0" smtClean="0">
                    <a:solidFill>
                      <a:schemeClr val="tx1"/>
                    </a:solidFill>
                  </a:rPr>
                  <a:t>. rov.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𝒑𝒙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Diskuse vzhledem k diskriminantu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𝑫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&gt;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𝟎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      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𝑫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𝟎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        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𝑫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&lt;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𝟎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𝒑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            </m:t>
                    </m:r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.</m:t>
                    </m:r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cs-CZ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055414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2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Kvadratická rovnice s reálnými koeficienty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err="1" smtClean="0">
                    <a:solidFill>
                      <a:schemeClr val="tx1"/>
                    </a:solidFill>
                  </a:rPr>
                  <a:t>a,b,c</a:t>
                </a:r>
                <a:r>
                  <a:rPr lang="cs-CZ" b="1" dirty="0" smtClean="0">
                    <a:solidFill>
                      <a:schemeClr val="tx1"/>
                    </a:solidFill>
                  </a:rPr>
                  <a:t>, která má záporný diskriminant,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má řešení pouze v oboru komplexních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čísel.</a:t>
                </a:r>
              </a:p>
              <a:p>
                <a:r>
                  <a:rPr lang="cs-CZ" b="1" dirty="0" smtClean="0">
                    <a:solidFill>
                      <a:srgbClr val="FF0000"/>
                    </a:solidFill>
                  </a:rPr>
                  <a:t>Kořeny jsou čísla komplexně sdružená!!!</a:t>
                </a:r>
              </a:p>
              <a:p>
                <a:pPr marL="0" indent="0">
                  <a:buNone/>
                </a:pPr>
                <a:r>
                  <a:rPr lang="cs-CZ" b="1" dirty="0" smtClean="0"/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𝒋𝒆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𝒍𝒊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 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𝒂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𝒃𝒊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, 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𝒑𝒂𝒌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𝒂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𝒃𝒊</m:t>
                    </m:r>
                  </m:oMath>
                </a14:m>
                <a:endParaRPr lang="cs-CZ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110551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1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>
                    <a:solidFill>
                      <a:schemeClr val="tx1"/>
                    </a:solidFill>
                  </a:rPr>
                  <a:t>Řešte v C: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𝟗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</m:oMath>
                </a14:m>
                <a:endParaRPr lang="cs-CZ" b="1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  <m:d>
                      <m: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     </m:t>
                    </m:r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b) </a:t>
                </a:r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𝟗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𝟏𝟔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𝟏𝟔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     </m:t>
                    </m:r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∓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𝟒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𝟑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𝒊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endParaRPr lang="cs-CZ" b="1" dirty="0" smtClean="0">
                  <a:solidFill>
                    <a:schemeClr val="tx1"/>
                  </a:solidFill>
                </a:endParaRPr>
              </a:p>
              <a:p>
                <a:endParaRPr lang="cs-CZ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564987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2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sz="2800" b="1" dirty="0" smtClean="0">
                    <a:solidFill>
                      <a:schemeClr val="tx1"/>
                    </a:solidFill>
                  </a:rPr>
                  <a:t>Sestavte kvadratickou rovnici, která má</a:t>
                </a:r>
                <a:br>
                  <a:rPr lang="cs-CZ" sz="2800" b="1" dirty="0" smtClean="0">
                    <a:solidFill>
                      <a:schemeClr val="tx1"/>
                    </a:solidFill>
                  </a:rPr>
                </a:br>
                <a:r>
                  <a:rPr lang="cs-CZ" sz="2800" b="1" dirty="0" smtClean="0">
                    <a:solidFill>
                      <a:schemeClr val="tx1"/>
                    </a:solidFill>
                  </a:rPr>
                  <a:t>kořen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r>
                  <a:rPr lang="cs-CZ" sz="2800" b="1" dirty="0" smtClean="0">
                    <a:solidFill>
                      <a:schemeClr val="tx1"/>
                    </a:solidFill>
                  </a:rPr>
                  <a:t> .</a:t>
                </a:r>
              </a:p>
              <a:p>
                <a:r>
                  <a:rPr lang="cs-CZ" sz="2800" b="1" dirty="0" smtClean="0">
                    <a:solidFill>
                      <a:schemeClr val="tx1"/>
                    </a:solidFill>
                  </a:rPr>
                  <a:t>Řešení:  </a:t>
                </a:r>
                <a:br>
                  <a:rPr lang="cs-CZ" sz="2800" b="1" dirty="0" smtClean="0">
                    <a:solidFill>
                      <a:schemeClr val="tx1"/>
                    </a:solidFill>
                  </a:rPr>
                </a:br>
                <a:r>
                  <a:rPr lang="cs-CZ" sz="2800" b="1" dirty="0" smtClean="0">
                    <a:solidFill>
                      <a:schemeClr val="tx1"/>
                    </a:solidFill>
                  </a:rPr>
                  <a:t>druhý kořen x</a:t>
                </a:r>
                <a:r>
                  <a:rPr lang="cs-CZ" sz="2800" b="1" baseline="-25000" dirty="0" smtClean="0">
                    <a:solidFill>
                      <a:schemeClr val="tx1"/>
                    </a:solidFill>
                  </a:rPr>
                  <a:t>2 </a:t>
                </a:r>
                <a:r>
                  <a:rPr lang="cs-CZ" sz="2800" b="1" dirty="0" smtClean="0">
                    <a:solidFill>
                      <a:schemeClr val="tx1"/>
                    </a:solidFill>
                  </a:rPr>
                  <a:t>musí být komplexně sdružený,</a:t>
                </a:r>
                <a:br>
                  <a:rPr lang="cs-CZ" sz="2800" b="1" dirty="0" smtClean="0">
                    <a:solidFill>
                      <a:schemeClr val="tx1"/>
                    </a:solidFill>
                  </a:rPr>
                </a:br>
                <a:r>
                  <a:rPr lang="cs-CZ" sz="2800" b="1" dirty="0" smtClean="0">
                    <a:solidFill>
                      <a:schemeClr val="tx1"/>
                    </a:solidFill>
                  </a:rPr>
                  <a:t>proto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.</m:t>
                    </m:r>
                  </m:oMath>
                </a14:m>
                <a:endParaRPr lang="cs-CZ" sz="2800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𝒒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  <m:d>
                      <m:dPr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𝟗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𝟏𝟎</m:t>
                    </m:r>
                  </m:oMath>
                </a14:m>
                <a:endParaRPr lang="cs-CZ" sz="2800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𝒑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</m:oMath>
                </a14:m>
                <a:endParaRPr lang="cs-CZ" sz="2800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𝒙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𝟏𝟎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</m:oMath>
                </a14:m>
                <a:endParaRPr lang="cs-CZ" sz="2800" b="1" dirty="0" smtClean="0">
                  <a:solidFill>
                    <a:schemeClr val="tx1"/>
                  </a:solidFill>
                </a:endParaRPr>
              </a:p>
              <a:p>
                <a:endParaRPr lang="cs-CZ" dirty="0" smtClean="0">
                  <a:solidFill>
                    <a:schemeClr val="tx1"/>
                  </a:solidFill>
                </a:endParaRP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259" t="-11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125313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3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>
                    <a:solidFill>
                      <a:schemeClr val="tx1"/>
                    </a:solidFill>
                  </a:rPr>
                  <a:t>Sestavte kvadratickou rovnici, která má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kořen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Řešení</a:t>
                </a:r>
                <a:r>
                  <a:rPr lang="cs-CZ" b="1" dirty="0">
                    <a:solidFill>
                      <a:schemeClr val="tx1"/>
                    </a:solidFill>
                  </a:rPr>
                  <a:t>:  </a:t>
                </a:r>
                <a:br>
                  <a:rPr lang="cs-CZ" b="1" dirty="0">
                    <a:solidFill>
                      <a:schemeClr val="tx1"/>
                    </a:solidFill>
                  </a:rPr>
                </a:br>
                <a:r>
                  <a:rPr lang="cs-CZ" b="1" dirty="0">
                    <a:solidFill>
                      <a:schemeClr val="tx1"/>
                    </a:solidFill>
                  </a:rPr>
                  <a:t>druhý kořen x</a:t>
                </a:r>
                <a:r>
                  <a:rPr lang="cs-CZ" b="1" baseline="-25000" dirty="0">
                    <a:solidFill>
                      <a:schemeClr val="tx1"/>
                    </a:solidFill>
                  </a:rPr>
                  <a:t>2 </a:t>
                </a:r>
                <a:r>
                  <a:rPr lang="cs-CZ" b="1" dirty="0">
                    <a:solidFill>
                      <a:schemeClr val="tx1"/>
                    </a:solidFill>
                  </a:rPr>
                  <a:t>musí být komplexně sdružený,</a:t>
                </a:r>
                <a:br>
                  <a:rPr lang="cs-CZ" b="1" dirty="0">
                    <a:solidFill>
                      <a:schemeClr val="tx1"/>
                    </a:solidFill>
                  </a:rPr>
                </a:br>
                <a:r>
                  <a:rPr lang="cs-CZ" b="1" dirty="0">
                    <a:solidFill>
                      <a:schemeClr val="tx1"/>
                    </a:solidFill>
                  </a:rPr>
                  <a:t>proto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m:rPr>
                        <m:nor/>
                      </m:rPr>
                      <a:rPr lang="cs-CZ" b="1" dirty="0">
                        <a:solidFill>
                          <a:schemeClr val="tx1"/>
                        </a:solidFill>
                      </a:rPr>
                      <m:t>.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num>
                          <m:den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𝟓</m:t>
                            </m:r>
                          </m:den>
                        </m:f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𝟓</m:t>
                            </m:r>
                          </m:num>
                          <m:den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𝟒</m:t>
                            </m:r>
                          </m:den>
                        </m:f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  <m:d>
                      <m: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num>
                          <m:den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𝟓</m:t>
                            </m:r>
                          </m:den>
                        </m:f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𝟓</m:t>
                            </m:r>
                          </m:num>
                          <m:den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𝟒</m:t>
                            </m:r>
                          </m:den>
                        </m:f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𝟐𝟓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𝟐𝟓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𝟏𝟔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𝟔𝟖𝟗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𝟒𝟎𝟎</m:t>
                        </m:r>
                      </m:den>
                    </m:f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endParaRPr lang="cs-CZ" b="1" dirty="0">
                  <a:solidFill>
                    <a:schemeClr val="tx1"/>
                  </a:solidFill>
                </a:endParaRPr>
              </a:p>
              <a:p>
                <a:endParaRPr lang="cs-CZ" b="1" dirty="0">
                  <a:solidFill>
                    <a:schemeClr val="tx1"/>
                  </a:solidFill>
                </a:endParaRPr>
              </a:p>
              <a:p>
                <a:endParaRPr lang="cs-CZ" b="1" dirty="0">
                  <a:solidFill>
                    <a:schemeClr val="tx1"/>
                  </a:solidFill>
                </a:endParaRPr>
              </a:p>
              <a:p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 r="-7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77405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3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b="1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𝒑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Hledaná rovnice má tvar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𝒙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𝟔𝟖𝟗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𝟒𝟎𝟎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 nebo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𝟒𝟎𝟎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𝟑𝟐𝟎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𝒙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𝟔𝟖𝟗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</m:oMath>
                </a14:m>
                <a:endParaRPr lang="cs-CZ" b="1" dirty="0">
                  <a:solidFill>
                    <a:schemeClr val="tx1"/>
                  </a:solidFill>
                </a:endParaRPr>
              </a:p>
              <a:p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656860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4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Řešte v C rovnici: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𝒙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𝟐𝟓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∓</m:t>
                        </m:r>
                        <m:rad>
                          <m:radPr>
                            <m:degHide m:val="on"/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𝟏𝟒𝟒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𝟒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.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𝟒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.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𝟐𝟓</m:t>
                            </m:r>
                          </m:e>
                        </m:rad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𝟖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∓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𝟏𝟔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𝟖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∓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    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219973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3</a:t>
            </a:r>
            <a:endParaRPr lang="cs-CZ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>
                    <a:solidFill>
                      <a:schemeClr val="tx1"/>
                    </a:solidFill>
                  </a:rPr>
                  <a:t>Sestavte kvadratickou rovnici s kořeny: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,    </m:t>
                    </m:r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     Řešení: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 </m:t>
                    </m:r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.</m:t>
                    </m:r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d>
                      <m: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𝟔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𝒑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𝟓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Hledaná rovnice je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  <m:r>
                          <a:rPr lang="cs-CZ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𝒙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𝟑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𝒊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𝟔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</m:oMath>
                </a14:m>
                <a:endParaRPr lang="cs-CZ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72179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760</TotalTime>
  <Words>657</Words>
  <Application>Microsoft Office PowerPoint</Application>
  <PresentationFormat>Předvádění na obrazovce (4:3)</PresentationFormat>
  <Paragraphs>97</Paragraphs>
  <Slides>14</Slides>
  <Notes>14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Komplexní čísla 14</vt:lpstr>
      <vt:lpstr>Teorie 1</vt:lpstr>
      <vt:lpstr>Teorie 2</vt:lpstr>
      <vt:lpstr>Příklad 1</vt:lpstr>
      <vt:lpstr>Příklad 2</vt:lpstr>
      <vt:lpstr>Příklad 3</vt:lpstr>
      <vt:lpstr>Příklad 3</vt:lpstr>
      <vt:lpstr>Příklad 4</vt:lpstr>
      <vt:lpstr>Teorie 3</vt:lpstr>
      <vt:lpstr>Teorie 3</vt:lpstr>
      <vt:lpstr>Příklad 5</vt:lpstr>
      <vt:lpstr>Příklad 5</vt:lpstr>
      <vt:lpstr>Příklad 5</vt:lpstr>
      <vt:lpstr>Příklad 5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Valued Acer Customer</cp:lastModifiedBy>
  <cp:revision>64</cp:revision>
  <dcterms:created xsi:type="dcterms:W3CDTF">2011-12-03T14:12:28Z</dcterms:created>
  <dcterms:modified xsi:type="dcterms:W3CDTF">2012-11-22T19:07:43Z</dcterms:modified>
</cp:coreProperties>
</file>