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9F337-9974-4D71-B438-00695F0E3D3B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4B7E8-47FA-45B5-92A1-C10DCF9D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11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97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9802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676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67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459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166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599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713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837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507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867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050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3B5E-FC70-45E6-BCA5-87E72F07D1E5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96C1-FC7C-4387-856A-042274A1D1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056224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85A80-BBA8-4A46-BDE4-91C5C652C724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2950-D79C-4F87-9FE8-6F337AB128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45392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3D8CD-350F-45F8-9E87-4DC466918318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E9DF-2831-4367-B9B1-5D03A60A0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007221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85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85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2961-815D-4B9F-863B-C11B83012BB3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E091-641E-420C-8128-EC91588908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46649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C44B-E106-4D68-87AC-3BE9F39CE51C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2A42-26E6-490F-8A4B-679D81DD3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83962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55A5-BAC7-4D3D-87E5-29EE79292296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5A85A-BF6C-4599-95FC-4A919E595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042230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C64F-A457-4580-B131-1099ED6B45D1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44A23-6CF7-4B3B-A150-BC5362939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925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D3CF-0396-4C23-9ECD-5DD810960D09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5068E-9CA8-412F-B05A-A657783D7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151426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A5468-5562-43D3-AB73-7858528142E5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DB7A9-D85B-4B91-B4B5-1E9D1E615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42184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7830-17A2-4B47-A9FF-87827A411911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DA31-2205-425F-9862-8E01BCA2A7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406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EB3D8-4C02-4797-B5DE-FE2DA0D7BD97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E76E-D9EA-4EC0-8F51-087CB48EF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57480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920B53-5D8A-485F-A059-BAF203C9DA74}" type="datetimeFigureOut">
              <a:rPr lang="cs-CZ"/>
              <a:pPr>
                <a:defRPr/>
              </a:pPr>
              <a:t>17.11.2012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C04D56-E1A1-4A7C-AEA2-9BFC5D411C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VY_32_INOVACE_20-13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13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Geometrický model komplexních čísel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Procvičení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Modrá interní brožura RNDr. Janů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Matematika- opakování k mat. zkoušce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str.94 ,příklady 9 </a:t>
            </a:r>
            <a:r>
              <a:rPr lang="cs-CZ" b="1" dirty="0" err="1" smtClean="0">
                <a:solidFill>
                  <a:schemeClr val="tx1"/>
                </a:solidFill>
              </a:rPr>
              <a:t>a,b,c,d,e,f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Po úpravě: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a po doplnění na středový tvar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</m:e>
                        </m:d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,což je rovnice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kružnice se středem</a:t>
                </a:r>
                <a14:m>
                  <m:oMath xmlns:m="http://schemas.openxmlformats.org/officeDocument/2006/math"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𝑺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a poloměrem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856873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Př.9f/str.84 byl řešen jako příklad 3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v lekci Komplexní čísla 12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1899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Děkuji za pozornost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Autor DUM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Mgr. Jan </a:t>
            </a:r>
            <a:r>
              <a:rPr lang="cs-CZ" b="1" dirty="0" err="1" smtClean="0">
                <a:solidFill>
                  <a:schemeClr val="tx1"/>
                </a:solidFill>
              </a:rPr>
              <a:t>Bajnar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839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Určete obraz množiny kořenů dané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(ne)rovnice o neznámé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𝑪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: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9a)/str. 94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  <a:ea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−(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  <a:ea typeface="Cambria Math"/>
                  </a:rPr>
                  <a:t>      graficky:</a:t>
                </a:r>
                <a:br>
                  <a:rPr lang="cs-CZ" b="1" dirty="0" smtClean="0">
                    <a:solidFill>
                      <a:schemeClr val="tx1"/>
                    </a:solidFill>
                    <a:ea typeface="Cambria Math"/>
                  </a:rPr>
                </a:br>
                <a:r>
                  <a:rPr lang="cs-CZ" b="1" dirty="0" smtClean="0">
                    <a:solidFill>
                      <a:schemeClr val="tx1"/>
                    </a:solidFill>
                    <a:ea typeface="Cambria Math"/>
                  </a:rPr>
                  <a:t>vzdálenost obrazu čísla z od obrazu čísla </a:t>
                </a:r>
                <a:br>
                  <a:rPr lang="cs-CZ" b="1" dirty="0" smtClean="0">
                    <a:solidFill>
                      <a:schemeClr val="tx1"/>
                    </a:solidFill>
                    <a:ea typeface="Cambria Math"/>
                  </a:rPr>
                </a:b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𝑺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</m: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  <a:ea typeface="Cambria Math"/>
                  </a:rPr>
                  <a:t> je menší nebo rovna 2 , tzn.</a:t>
                </a:r>
                <a:br>
                  <a:rPr lang="cs-CZ" b="1" dirty="0" smtClean="0">
                    <a:solidFill>
                      <a:schemeClr val="tx1"/>
                    </a:solidFill>
                    <a:ea typeface="Cambria Math"/>
                  </a:rPr>
                </a:br>
                <a:r>
                  <a:rPr lang="cs-CZ" b="1" dirty="0" smtClean="0">
                    <a:solidFill>
                      <a:schemeClr val="tx1"/>
                    </a:solidFill>
                    <a:ea typeface="Cambria Math"/>
                  </a:rPr>
                  <a:t>kruh se středem S a poloměrem r=2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  <a:ea typeface="Cambria Math"/>
                  </a:rPr>
                  <a:t>Početně:</a:t>
                </a:r>
              </a:p>
              <a:p>
                <a:endParaRPr lang="cs-CZ" b="1" dirty="0" smtClean="0">
                  <a:solidFill>
                    <a:schemeClr val="tx1"/>
                  </a:solidFill>
                  <a:ea typeface="Cambria Math"/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  <a:ea typeface="Cambria Math"/>
                  </a:rPr>
                  <a:t> </a:t>
                </a: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311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37838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</m:t>
                    </m:r>
                  </m:oMath>
                </a14:m>
                <a:r>
                  <a:rPr lang="cs-CZ" b="1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Rovnice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𝟒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Je analytickým vyjádřením kruhu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se středem</a:t>
                </a:r>
                <a14:m>
                  <m:oMath xmlns:m="http://schemas.openxmlformats.org/officeDocument/2006/math"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𝑺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a poloměrem 2</a:t>
                </a: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4747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9b)/str.84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−(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−(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−(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  grafické řešení: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V Gauss. Rovině sestrojíme obrazy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komplexních čísel 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𝑨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𝑩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𝑪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92374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První rovnost splňují čísla z , jejichž 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obrazy leží na ose o</a:t>
                </a:r>
                <a:r>
                  <a:rPr lang="cs-CZ" b="1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 úsečky AB, 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druhou rovnost čísla s obrazy na 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ose o</a:t>
                </a:r>
                <a:r>
                  <a:rPr lang="cs-CZ" b="1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 úsečky BC.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Obraz čísla splňujícího obě rovnosti 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současně leží v průsečíku obou os. 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Z obrázku odečteme souřadnice 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průsečíku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𝑷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𝟔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𝟔</m:t>
                            </m:r>
                          </m:den>
                        </m:f>
                      </m:e>
                    </m: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62032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Početní řešení: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Po úpravě získáme lineární rovnici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osy o</a:t>
                </a:r>
                <a:r>
                  <a:rPr lang="cs-CZ" b="1" baseline="-25000" dirty="0" smtClean="0">
                    <a:solidFill>
                      <a:schemeClr val="tx1"/>
                    </a:solidFill>
                  </a:rPr>
                  <a:t>1  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𝒚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</m:t>
                    </m:r>
                  </m:oMath>
                </a14:m>
                <a:endParaRPr lang="cs-CZ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Obdobně druhá osa a průsečík P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b="1" baseline="-250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cs-CZ" b="1" baseline="-25000" dirty="0" smtClean="0">
                    <a:solidFill>
                      <a:schemeClr val="tx1"/>
                    </a:solidFill>
                  </a:rPr>
                  <a:t>      </a:t>
                </a:r>
                <a:endParaRPr lang="cs-CZ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150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709573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  <a:latin typeface="Cambria Math"/>
                  </a:rPr>
                  <a:t>Př. 9c/str.84</a:t>
                </a:r>
                <a:endParaRPr lang="cs-CZ" b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𝒛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−(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Graficky: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V případě rovnosti se jedná o přímku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(osa úsečky s krajními body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𝑨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𝑩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V případě nerovnosti o polorovinu</a:t>
                </a:r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14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615211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Početní řešení: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𝒊𝒚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Hraniční přímka poloroviny má rovnici: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𝒚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88246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Př.9d/str.84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𝒛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𝒛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         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𝒛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𝒛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</m:e>
                        </m:d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sSup>
                      <m:sSup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sSup>
                      <m:sSup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327375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492</Words>
  <Application>Microsoft Office PowerPoint</Application>
  <PresentationFormat>Předvádění na obrazovce (4:3)</PresentationFormat>
  <Paragraphs>84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Komplexní čísla 13</vt:lpstr>
      <vt:lpstr>Příklad 1</vt:lpstr>
      <vt:lpstr>Příklad 1</vt:lpstr>
      <vt:lpstr>Příklad 2</vt:lpstr>
      <vt:lpstr>Příklad 2</vt:lpstr>
      <vt:lpstr>Příklad 2</vt:lpstr>
      <vt:lpstr>Příklad 3</vt:lpstr>
      <vt:lpstr>Příklad 3</vt:lpstr>
      <vt:lpstr>Příklad 4</vt:lpstr>
      <vt:lpstr>Příklad 4</vt:lpstr>
      <vt:lpstr>Příklad 5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56</cp:revision>
  <dcterms:created xsi:type="dcterms:W3CDTF">2011-12-03T14:12:28Z</dcterms:created>
  <dcterms:modified xsi:type="dcterms:W3CDTF">2012-11-17T08:09:50Z</dcterms:modified>
</cp:coreProperties>
</file>