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9" r:id="rId4"/>
    <p:sldId id="275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67" r:id="rId13"/>
  </p:sldIdLst>
  <p:sldSz cx="9144000" cy="6858000" type="screen4x3"/>
  <p:notesSz cx="6858000" cy="9686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35CFB-7D79-4FF2-BDC4-E05D5A8BF410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F8DA8-6329-4F4D-8DC5-C0E53BEA5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93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68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43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80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52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24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847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39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638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533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72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</a:t>
            </a:r>
            <a:r>
              <a:rPr lang="cs-CZ" b="1" dirty="0" smtClean="0"/>
              <a:t> </a:t>
            </a:r>
            <a:r>
              <a:rPr lang="cs-CZ" b="1" dirty="0" smtClean="0"/>
              <a:t>10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Test číslo 3</a:t>
            </a:r>
          </a:p>
          <a:p>
            <a:pPr>
              <a:defRPr/>
            </a:pPr>
            <a:r>
              <a:rPr lang="cs-CZ" b="1" dirty="0" smtClean="0"/>
              <a:t>Algebraický a goniometrický tvar</a:t>
            </a:r>
            <a:br>
              <a:rPr lang="cs-CZ" b="1" dirty="0" smtClean="0"/>
            </a:br>
            <a:r>
              <a:rPr lang="cs-CZ" b="1" dirty="0" smtClean="0"/>
              <a:t>komplexních čísel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VY_32_INOVACE_20-10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A5)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𝟓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= 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cs-CZ" b="1" dirty="0" smtClean="0"/>
                  <a:t>a současně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func>
                  </m:oMath>
                </a14:m>
                <a:r>
                  <a:rPr lang="cs-CZ" b="1" dirty="0" smtClean="0"/>
                  <a:t> ( třetí kvadrant)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285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A5)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Je tedy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5604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Jan </a:t>
            </a:r>
            <a:r>
              <a:rPr lang="cs-CZ" dirty="0" err="1" smtClean="0"/>
              <a:t>Bajnar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Skupina A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A1)</a:t>
                </a:r>
              </a:p>
              <a:p>
                <a:r>
                  <a:rPr lang="cs-CZ" b="1" dirty="0" smtClean="0"/>
                  <a:t>V goniometrickém tvaru vyjádřete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A2)</a:t>
                </a:r>
              </a:p>
              <a:p>
                <a:r>
                  <a:rPr lang="cs-CZ" b="1" dirty="0" smtClean="0"/>
                  <a:t>V goniometrickém tvaru vyjádřete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endParaRPr lang="cs-CZ" b="1" dirty="0" smtClean="0"/>
              </a:p>
              <a:p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8359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Skupina A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A3)</a:t>
                </a:r>
              </a:p>
              <a:p>
                <a:r>
                  <a:rPr lang="cs-CZ" b="1" dirty="0" smtClean="0"/>
                  <a:t>Zapište v algebraickém tvaru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0" smtClean="0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0" smtClean="0"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cs-CZ" b="1" i="0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0" smtClean="0">
                            <a:latin typeface="Cambria Math"/>
                          </a:rPr>
                          <m:t>𝟖𝟕𝟎</m:t>
                        </m:r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𝐢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𝟖𝟕𝟎</m:t>
                            </m:r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r>
                  <a:rPr lang="cs-CZ" b="1" dirty="0" smtClean="0"/>
                  <a:t> </a:t>
                </a:r>
              </a:p>
              <a:p>
                <a:r>
                  <a:rPr lang="cs-CZ" b="1" dirty="0" smtClean="0"/>
                  <a:t>A4)</a:t>
                </a:r>
              </a:p>
              <a:p>
                <a:r>
                  <a:rPr lang="cs-CZ" b="1" dirty="0"/>
                  <a:t>Zapište v algebraickém </a:t>
                </a:r>
                <a:r>
                  <a:rPr lang="cs-CZ" b="1" dirty="0" smtClean="0"/>
                  <a:t>tvaru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0" smtClean="0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 i="0" smtClean="0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𝟒</m:t>
                    </m:r>
                    <m:r>
                      <a:rPr lang="cs-CZ" b="1" i="0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0" smtClean="0">
                            <a:latin typeface="Cambria Math"/>
                          </a:rPr>
                          <m:t>𝟏𝟓𝟎</m:t>
                        </m:r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𝐢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𝟏𝟓𝟎</m:t>
                            </m:r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1805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Skupina A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A5) Vyjádřete v goniometrickém tvaru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sup>
                        </m:sSup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𝟏𝟎</m:t>
                            </m:r>
                          </m:sup>
                        </m:sSup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7989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A1)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</m:e>
                    </m:rad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𝟏𝟐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𝟔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func>
                  </m:oMath>
                </a14:m>
                <a:r>
                  <a:rPr lang="cs-CZ" b="1" dirty="0" smtClean="0"/>
                  <a:t> a současně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𝟔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func>
                  </m:oMath>
                </a14:m>
                <a:r>
                  <a:rPr lang="cs-CZ" b="1" dirty="0" smtClean="0"/>
                  <a:t>  ( první kvadrant)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𝟒𝟓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𝟒𝟓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8376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A2)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𝟏</m:t>
                    </m:r>
                    <m:r>
                      <a:rPr lang="cs-CZ" sz="2800" b="1" i="1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cs-CZ" sz="2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 i="1">
                            <a:latin typeface="Cambria Math"/>
                          </a:rPr>
                          <m:t>𝒄𝒐𝒔</m:t>
                        </m:r>
                      </m:fName>
                      <m:e>
                        <m:f>
                          <m:fPr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sz="2800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sz="2800" b="1" i="1">
                            <a:latin typeface="Cambria Math"/>
                          </a:rPr>
                          <m:t>+</m:t>
                        </m:r>
                        <m:r>
                          <a:rPr lang="cs-CZ" sz="2800" b="1" i="1">
                            <a:latin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1">
                                <a:latin typeface="Cambria Math"/>
                              </a:rPr>
                              <m:t>𝒔𝒊𝒏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sz="2800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sz="2800" b="1" i="1"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r>
                  <a:rPr lang="cs-CZ" sz="2800" b="1" dirty="0" smtClean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latin typeface="Cambria Math"/>
                      </a:rPr>
                      <m:t>𝟏</m:t>
                    </m:r>
                    <m:r>
                      <a:rPr lang="cs-CZ" sz="2800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latin typeface="Cambria Math"/>
                      </a:rPr>
                      <m:t>𝒊</m:t>
                    </m:r>
                    <m:r>
                      <a:rPr lang="cs-CZ" sz="2800" b="1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800" b="1" dirty="0" smtClean="0"/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cs-CZ" sz="2800" b="1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</a:rPr>
                              <m:t>𝟗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rad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</a:rPr>
                              <m:t>𝟏𝟐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rad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sz="2800" b="1" i="1" smtClean="0">
                        <a:latin typeface="Cambria Math"/>
                      </a:rPr>
                      <m:t> </m:t>
                    </m:r>
                  </m:oMath>
                </a14:m>
                <a:endParaRPr lang="cs-CZ" sz="2800" b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den>
                        </m:f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func>
                    <m:r>
                      <a:rPr lang="cs-CZ" sz="28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800" b="1" dirty="0" smtClean="0"/>
                  <a:t>a současně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den>
                        </m:f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cs-CZ" sz="2800" b="1" dirty="0" smtClean="0"/>
                  <a:t> ( první kvadrant )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9689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A2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𝟑𝟎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1948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A3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r>
                      <a:rPr lang="cs-CZ" b="1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cs-CZ" b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>
                            <a:latin typeface="Cambria Math"/>
                          </a:rPr>
                          <m:t>𝟖𝟕𝟎</m:t>
                        </m:r>
                        <m:r>
                          <a:rPr lang="cs-CZ" b="1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>
                            <a:latin typeface="Cambria Math"/>
                            <a:ea typeface="Cambria Math"/>
                          </a:rPr>
                          <m:t>𝐢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𝟖𝟕𝟎</m:t>
                            </m:r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r>
                  <a:rPr lang="cs-CZ" b="1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0" smtClean="0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0" smtClean="0">
                            <a:latin typeface="Cambria Math"/>
                          </a:rPr>
                          <m:t>𝟓</m:t>
                        </m:r>
                        <m:r>
                          <a:rPr lang="cs-CZ" b="1" i="0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0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0" smtClean="0">
                            <a:latin typeface="Cambria Math"/>
                          </a:rPr>
                          <m:t>𝟏𝟓𝟎</m:t>
                        </m:r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0" smtClean="0">
                            <a:latin typeface="Cambria Math"/>
                            <a:ea typeface="Cambria Math"/>
                          </a:rPr>
                          <m:t>𝐢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𝟏𝟓𝟎</m:t>
                            </m:r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r>
                  <a:rPr lang="cs-CZ" b="1" dirty="0" smtClean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0" smtClean="0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0" smtClean="0"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cs-CZ" b="1" i="0" smtClean="0">
                        <a:latin typeface="Cambria Math"/>
                      </a:rPr>
                      <m:t> (−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0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+</m:t>
                    </m:r>
                    <m:r>
                      <a:rPr lang="cs-CZ" b="1" i="0" smtClean="0">
                        <a:latin typeface="Cambria Math"/>
                      </a:rPr>
                      <m:t>𝐢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 )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0" smtClean="0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0" smtClean="0">
                            <a:latin typeface="Cambria Math"/>
                          </a:rPr>
                          <m:t>𝟏𝟓</m:t>
                        </m:r>
                      </m:e>
                    </m:rad>
                    <m:r>
                      <a:rPr lang="cs-CZ" b="1" i="0" smtClean="0">
                        <a:latin typeface="Cambria Math"/>
                      </a:rPr>
                      <m:t>+</m:t>
                    </m:r>
                    <m:r>
                      <a:rPr lang="cs-CZ" b="1" i="0" smtClean="0">
                        <a:latin typeface="Cambria Math"/>
                      </a:rPr>
                      <m:t>𝐢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0" smtClean="0">
                            <a:latin typeface="Cambria Math"/>
                          </a:rPr>
                          <m:t>𝟓</m:t>
                        </m:r>
                      </m:e>
                    </m:rad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8786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Řešení A4)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r>
                      <a:rPr lang="cs-CZ" b="1">
                        <a:latin typeface="Cambria Math"/>
                      </a:rPr>
                      <m:t>𝟒</m:t>
                    </m:r>
                    <m:r>
                      <a:rPr lang="cs-CZ" b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>
                            <a:latin typeface="Cambria Math"/>
                          </a:rPr>
                          <m:t>𝟏𝟓𝟎</m:t>
                        </m:r>
                        <m:r>
                          <a:rPr lang="cs-CZ" b="1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>
                            <a:latin typeface="Cambria Math"/>
                            <a:ea typeface="Cambria Math"/>
                          </a:rPr>
                          <m:t>𝐢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𝟏𝟓𝟎</m:t>
                            </m:r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0" smtClean="0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 i="0" smtClean="0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𝟒</m:t>
                    </m:r>
                    <m:r>
                      <a:rPr lang="cs-CZ" b="1" i="0" smtClean="0">
                        <a:latin typeface="Cambria Math"/>
                      </a:rPr>
                      <m:t>(−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0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+</m:t>
                    </m:r>
                    <m:r>
                      <a:rPr lang="cs-CZ" b="1" i="0" smtClean="0">
                        <a:latin typeface="Cambria Math"/>
                      </a:rPr>
                      <m:t>𝐢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 )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0" smtClean="0">
                            <a:latin typeface="Cambria Math"/>
                          </a:rPr>
                          <m:t>𝐳</m:t>
                        </m:r>
                      </m:e>
                      <m:sub>
                        <m:r>
                          <a:rPr lang="cs-CZ" b="1" i="0" smtClean="0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=−</m:t>
                    </m:r>
                    <m:r>
                      <a:rPr lang="cs-CZ" b="1" i="0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0" smtClean="0">
                        <a:latin typeface="Cambria Math"/>
                      </a:rPr>
                      <m:t>+</m:t>
                    </m:r>
                    <m:r>
                      <a:rPr lang="cs-CZ" b="1" i="0" smtClean="0">
                        <a:latin typeface="Cambria Math"/>
                      </a:rPr>
                      <m:t>𝟐𝐢</m:t>
                    </m:r>
                  </m:oMath>
                </a14:m>
                <a:endParaRPr lang="cs-CZ" b="1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30002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637</Words>
  <Application>Microsoft Office PowerPoint</Application>
  <PresentationFormat>Předvádění na obrazovce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Komplexní čísla  10</vt:lpstr>
      <vt:lpstr>Skupina A</vt:lpstr>
      <vt:lpstr>Skupina A</vt:lpstr>
      <vt:lpstr>Skupina A</vt:lpstr>
      <vt:lpstr>Řešení A1)</vt:lpstr>
      <vt:lpstr>Řešení A2)</vt:lpstr>
      <vt:lpstr>Řešení A2</vt:lpstr>
      <vt:lpstr>Řešení A3</vt:lpstr>
      <vt:lpstr>Řešení A4)</vt:lpstr>
      <vt:lpstr>Řešení A5)</vt:lpstr>
      <vt:lpstr>Řešení A5)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60</cp:revision>
  <cp:lastPrinted>2012-11-05T06:59:46Z</cp:lastPrinted>
  <dcterms:created xsi:type="dcterms:W3CDTF">2011-12-03T14:12:28Z</dcterms:created>
  <dcterms:modified xsi:type="dcterms:W3CDTF">2013-03-31T15:37:40Z</dcterms:modified>
</cp:coreProperties>
</file>