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80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483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33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297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9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037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504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</a:t>
            </a:r>
            <a:r>
              <a:rPr lang="cs-CZ" b="1" dirty="0" smtClean="0"/>
              <a:t> </a:t>
            </a:r>
            <a:r>
              <a:rPr lang="cs-CZ" b="1" dirty="0" smtClean="0"/>
              <a:t>9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Součin a podíl komplexních čísel</a:t>
            </a:r>
            <a:br>
              <a:rPr lang="cs-CZ" b="1" dirty="0" smtClean="0"/>
            </a:br>
            <a:r>
              <a:rPr lang="cs-CZ" b="1" dirty="0" smtClean="0"/>
              <a:t>v goniometrickém tvaru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VY_32_INOVACE_20-09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Jan </a:t>
            </a:r>
            <a:r>
              <a:rPr lang="cs-CZ" dirty="0" err="1" smtClean="0"/>
              <a:t>Bajnar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:r>
                  <a:rPr lang="cs-CZ" b="1" dirty="0" smtClean="0"/>
                  <a:t>Nechť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𝒂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func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</m:e>
                    </m:func>
                    <m:r>
                      <a:rPr lang="cs-CZ" b="1" i="1" smtClean="0">
                        <a:latin typeface="Cambria Math"/>
                      </a:rPr>
                      <m:t> )</m:t>
                    </m:r>
                  </m:oMath>
                </a14:m>
                <a:r>
                  <a:rPr lang="cs-CZ" b="1" dirty="0" smtClean="0"/>
                  <a:t> a současně</a:t>
                </a:r>
                <a:br>
                  <a:rPr lang="cs-CZ" b="1" dirty="0" smtClean="0"/>
                </a:br>
                <a14:m>
                  <m:oMath xmlns:m="http://schemas.openxmlformats.org/officeDocument/2006/math">
                    <m:r>
                      <a:rPr lang="cs-CZ" b="1" i="0" smtClean="0">
                        <a:latin typeface="Cambria Math"/>
                      </a:rPr>
                      <m:t>𝐛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𝜷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𝜷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 )</m:t>
                    </m:r>
                  </m:oMath>
                </a14:m>
                <a:r>
                  <a:rPr lang="cs-CZ" b="1" dirty="0" smtClean="0"/>
                  <a:t> , pak součin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𝒂</m:t>
                    </m:r>
                    <m:r>
                      <a:rPr lang="cs-CZ" b="1" i="1" smtClean="0">
                        <a:latin typeface="Cambria Math"/>
                      </a:rPr>
                      <m:t>.</m:t>
                    </m:r>
                    <m:r>
                      <a:rPr lang="cs-CZ" b="1" i="1" smtClean="0">
                        <a:latin typeface="Cambria Math"/>
                      </a:rPr>
                      <m:t>𝒃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.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𝜶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𝜷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𝒔𝒊𝒏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𝜷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cs-CZ" b="1" dirty="0" smtClean="0"/>
                  <a:t>)</a:t>
                </a:r>
                <a:br>
                  <a:rPr lang="cs-CZ" b="1" dirty="0" smtClean="0"/>
                </a:br>
                <a:r>
                  <a:rPr lang="cs-CZ" b="1" dirty="0" smtClean="0"/>
                  <a:t>a podíl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𝒂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𝒃</m:t>
                            </m:r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𝜶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𝜷</m:t>
                            </m:r>
                          </m:e>
                        </m:d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𝒔𝒊𝒏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𝜷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cs-CZ" b="1" dirty="0"/>
                  <a:t>)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68359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Urči součin a podíl čísel </a:t>
                </a:r>
                <a:r>
                  <a:rPr lang="cs-CZ" b="1" dirty="0" err="1" smtClean="0"/>
                  <a:t>a,b</a:t>
                </a:r>
                <a:r>
                  <a:rPr lang="cs-CZ" b="1" dirty="0" smtClean="0"/>
                  <a:t>, je-li: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𝒂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func>
                        <m:r>
                          <a:rPr lang="cs-CZ" b="1" i="1" smtClean="0">
                            <a:latin typeface="Cambria Math"/>
                          </a:rPr>
                          <m:t> )</m:t>
                        </m:r>
                      </m:e>
                    </m:func>
                  </m:oMath>
                </a14:m>
                <a:r>
                  <a:rPr lang="cs-CZ" b="1" i="1" dirty="0" smtClean="0">
                    <a:latin typeface="Cambria Math"/>
                  </a:rPr>
                  <a:t/>
                </a:r>
                <a:br>
                  <a:rPr lang="cs-CZ" b="1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cs-CZ" b="1">
                        <a:latin typeface="Cambria Math"/>
                      </a:rPr>
                      <m:t>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 )</m:t>
                    </m:r>
                  </m:oMath>
                </a14:m>
                <a:r>
                  <a:rPr lang="cs-CZ" b="1" dirty="0"/>
                  <a:t> </a:t>
                </a:r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𝒂</m:t>
                    </m:r>
                    <m:r>
                      <a:rPr lang="cs-CZ" b="1" i="1" smtClean="0">
                        <a:latin typeface="Cambria Math"/>
                      </a:rPr>
                      <m:t>.</m:t>
                    </m:r>
                    <m:r>
                      <a:rPr lang="cs-CZ" b="1" i="1" smtClean="0">
                        <a:latin typeface="Cambria Math"/>
                      </a:rPr>
                      <m:t>𝒃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𝟔</m:t>
                    </m:r>
                    <m:r>
                      <a:rPr lang="cs-CZ" b="1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  <m:r>
                          <a:rPr lang="cs-CZ" b="1" i="0" smtClean="0">
                            <a:latin typeface="Cambria Math"/>
                          </a:rPr>
                          <m:t>⁡(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)+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𝐬𝐢𝐧</m:t>
                            </m:r>
                            <m:r>
                              <a:rPr lang="cs-CZ" b="1" i="0" smtClean="0">
                                <a:latin typeface="Cambria Math"/>
                              </a:rPr>
                              <m:t>⁡(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func>
                      </m:e>
                    </m:func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)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𝒂</m:t>
                    </m:r>
                    <m:r>
                      <a:rPr lang="cs-CZ" b="1" i="1">
                        <a:latin typeface="Cambria Math"/>
                      </a:rPr>
                      <m:t>.</m:t>
                    </m:r>
                    <m:r>
                      <a:rPr lang="cs-CZ" b="1" i="1">
                        <a:latin typeface="Cambria Math"/>
                      </a:rPr>
                      <m:t>𝒃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𝟔</m:t>
                    </m:r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𝐜𝐨𝐬</m:t>
                        </m:r>
                        <m:r>
                          <a:rPr lang="cs-CZ" b="1">
                            <a:latin typeface="Cambria Math"/>
                          </a:rPr>
                          <m:t>⁡</m:t>
                        </m:r>
                      </m:fName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𝟏𝟏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𝟏𝟐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𝐬𝐢𝐧</m:t>
                            </m:r>
                            <m:r>
                              <a:rPr lang="cs-CZ" b="1">
                                <a:latin typeface="Cambria Math"/>
                              </a:rPr>
                              <m:t>⁡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𝟏𝟏</m:t>
                                </m:r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</m:e>
                        </m:func>
                      </m:e>
                    </m:func>
                  </m:oMath>
                </a14:m>
                <a:r>
                  <a:rPr lang="cs-CZ" b="1" dirty="0" smtClean="0"/>
                  <a:t> )</a:t>
                </a:r>
                <a:endParaRPr lang="cs-CZ" b="1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3333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r>
                  <a:rPr lang="cs-CZ" b="1" dirty="0" smtClean="0"/>
                  <a:t>Podíl čísel </a:t>
                </a:r>
                <a:r>
                  <a:rPr lang="cs-CZ" b="1" dirty="0" err="1" smtClean="0"/>
                  <a:t>a,b</a:t>
                </a:r>
                <a:r>
                  <a:rPr lang="cs-CZ" b="1" dirty="0" smtClean="0"/>
                  <a:t>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  <m:r>
                          <a:rPr lang="cs-CZ" b="1">
                            <a:latin typeface="Cambria Math"/>
                          </a:rPr>
                          <m:t>⁡(</m:t>
                        </m:r>
                      </m:fName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</a:rPr>
                              <m:t>𝐬𝐢𝐧</m:t>
                            </m:r>
                            <m:r>
                              <a:rPr lang="cs-CZ" b="1">
                                <a:latin typeface="Cambria Math"/>
                              </a:rPr>
                              <m:t>⁡(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func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</m:e>
                    </m:func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)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𝒃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</a:rPr>
                              <m:t>𝐜𝐨𝐬</m:t>
                            </m:r>
                            <m:r>
                              <a:rPr lang="cs-CZ" b="1">
                                <a:latin typeface="Cambria Math"/>
                              </a:rPr>
                              <m:t>⁡(−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𝟓</m:t>
                                </m:r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  <m:r>
                              <a:rPr lang="cs-CZ" b="1" i="1">
                                <a:latin typeface="Cambria Math"/>
                              </a:rPr>
                              <m:t>)+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latin typeface="Cambria Math"/>
                                  </a:rPr>
                                  <m:t>𝐬𝐢𝐧</m:t>
                                </m:r>
                                <m:r>
                                  <a:rPr lang="cs-CZ" b="1">
                                    <a:latin typeface="Cambria Math"/>
                                  </a:rPr>
                                  <m:t>⁡(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cs-CZ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cs-CZ" b="1" i="1"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𝟏𝟐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  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</a:rPr>
                              <m:t>𝐜𝐨𝐬</m:t>
                            </m:r>
                            <m:r>
                              <a:rPr lang="cs-CZ" b="1">
                                <a:latin typeface="Cambria Math"/>
                              </a:rPr>
                              <m:t>⁡(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𝟏𝟗</m:t>
                                </m:r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𝟏𝟐</m:t>
                                </m:r>
                              </m:den>
                            </m:f>
                            <m:r>
                              <a:rPr lang="cs-CZ" b="1" i="1">
                                <a:latin typeface="Cambria Math"/>
                              </a:rPr>
                              <m:t>)+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latin typeface="Cambria Math"/>
                                  </a:rPr>
                                  <m:t>𝐬𝐢𝐧</m:t>
                                </m:r>
                                <m:r>
                                  <a:rPr lang="cs-CZ" b="1">
                                    <a:latin typeface="Cambria Math"/>
                                  </a:rPr>
                                  <m:t>⁡(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𝟏𝟗</m:t>
                                    </m:r>
                                    <m:r>
                                      <a:rPr lang="cs-CZ" b="1" i="1"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b="1" i="1">
                                        <a:latin typeface="Cambria Math"/>
                                        <a:ea typeface="Cambria Math"/>
                                      </a:rPr>
                                      <m:t>𝟏𝟐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/>
              </a:p>
              <a:p>
                <a:endParaRPr lang="cs-CZ" b="1" dirty="0" smtClean="0"/>
              </a:p>
              <a:p>
                <a:endParaRPr lang="cs-CZ" b="1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85928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Urči součin a podíl čísel </a:t>
                </a:r>
                <a:r>
                  <a:rPr lang="cs-CZ" b="1" dirty="0" err="1" smtClean="0"/>
                  <a:t>u,v</a:t>
                </a:r>
                <a:r>
                  <a:rPr lang="cs-CZ" b="1" dirty="0" smtClean="0"/>
                  <a:t>, </a:t>
                </a:r>
                <a:r>
                  <a:rPr lang="cs-CZ" b="1" dirty="0"/>
                  <a:t>je-li</a:t>
                </a:r>
                <a:r>
                  <a:rPr lang="cs-CZ" b="1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𝒖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  ;  </a:t>
                </a:r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/>
                      </a:rPr>
                      <m:t>𝒗</m:t>
                    </m:r>
                    <m:r>
                      <a:rPr lang="cs-CZ" b="1" i="1" dirty="0" smtClean="0">
                        <a:latin typeface="Cambria Math"/>
                      </a:rPr>
                      <m:t>=−</m:t>
                    </m:r>
                    <m:r>
                      <a:rPr lang="cs-CZ" b="1" i="1" dirty="0" smtClean="0">
                        <a:latin typeface="Cambria Math"/>
                      </a:rPr>
                      <m:t>𝟐</m:t>
                    </m:r>
                    <m:r>
                      <a:rPr lang="cs-CZ" b="1" i="1" dirty="0" smtClean="0">
                        <a:latin typeface="Cambria Math"/>
                      </a:rPr>
                      <m:t>+</m:t>
                    </m:r>
                    <m:r>
                      <a:rPr lang="cs-CZ" b="1" i="1" dirty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dirty="0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dirty="0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a) v algebraickém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𝒖</m:t>
                    </m:r>
                    <m:r>
                      <a:rPr lang="cs-CZ" b="1" i="1" smtClean="0">
                        <a:latin typeface="Cambria Math"/>
                      </a:rPr>
                      <m:t>.</m:t>
                    </m:r>
                    <m:r>
                      <a:rPr lang="cs-CZ" b="1" i="1" smtClean="0">
                        <a:latin typeface="Cambria Math"/>
                      </a:rPr>
                      <m:t>𝒗</m:t>
                    </m:r>
                    <m:r>
                      <a:rPr lang="cs-CZ" b="1" i="1" smtClean="0">
                        <a:latin typeface="Cambria Math"/>
                      </a:rPr>
                      <m:t>=(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 −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).</a:t>
                </a:r>
                <a:r>
                  <a:rPr lang="cs-CZ" sz="3600" b="1" dirty="0" smtClean="0"/>
                  <a:t>(</a:t>
                </a:r>
                <a14:m>
                  <m:oMath xmlns:m="http://schemas.openxmlformats.org/officeDocument/2006/math">
                    <m:r>
                      <a:rPr lang="cs-CZ" b="1" i="0" dirty="0" smtClean="0">
                        <a:latin typeface="Cambria Math"/>
                      </a:rPr>
                      <m:t>−</m:t>
                    </m:r>
                    <m:r>
                      <a:rPr lang="cs-CZ" b="1" i="0" dirty="0" smtClean="0">
                        <a:latin typeface="Cambria Math"/>
                      </a:rPr>
                      <m:t>𝟐</m:t>
                    </m:r>
                    <m:r>
                      <a:rPr lang="cs-CZ" b="1" i="0" dirty="0" smtClean="0">
                        <a:latin typeface="Cambria Math"/>
                      </a:rPr>
                      <m:t>+</m:t>
                    </m:r>
                    <m:r>
                      <a:rPr lang="cs-CZ" b="1" i="1" dirty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dirty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dirty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dirty="0">
                        <a:latin typeface="Cambria Math"/>
                      </a:rPr>
                      <m:t>𝒊</m:t>
                    </m:r>
                    <m:r>
                      <a:rPr lang="cs-CZ" b="1" i="1" dirty="0" smtClean="0">
                        <a:latin typeface="Cambria Math"/>
                      </a:rPr>
                      <m:t>)=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e>
                    </m: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)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26862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</a:rPr>
                          <m:t>𝒖</m:t>
                        </m:r>
                      </m:num>
                      <m:den>
                        <m:r>
                          <a:rPr lang="cs-CZ" sz="3600" b="1" i="1" smtClean="0">
                            <a:latin typeface="Cambria Math"/>
                          </a:rPr>
                          <m:t>𝒗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sz="36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600" b="1" i="1">
                                <a:latin typeface="Cambria Math"/>
                              </a:rPr>
                              <m:t>𝟑</m:t>
                            </m:r>
                            <m:rad>
                              <m:radPr>
                                <m:degHide m:val="on"/>
                                <m:ctrlPr>
                                  <a:rPr lang="cs-CZ" sz="3600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3600" b="1" i="1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sz="36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3600" b="1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sz="36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3600" b="1" i="1">
                                <a:latin typeface="Cambria Math"/>
                              </a:rPr>
                              <m:t>𝟑</m:t>
                            </m:r>
                            <m:rad>
                              <m:radPr>
                                <m:degHide m:val="on"/>
                                <m:ctrlPr>
                                  <a:rPr lang="cs-CZ" sz="3600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sz="3600" b="1" i="1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sz="36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3600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3600" b="1" i="1" dirty="0">
                            <a:latin typeface="Cambria Math"/>
                          </a:rPr>
                          <m:t>−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>
                          <a:rPr lang="cs-CZ" sz="3600" b="1" i="1" dirty="0">
                            <a:latin typeface="Cambria Math"/>
                          </a:rPr>
                          <m:t>+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cs-CZ" sz="3600" b="1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dirty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sz="3600" b="1" i="1" dirty="0">
                            <a:latin typeface="Cambria Math"/>
                          </a:rPr>
                          <m:t>𝒊</m:t>
                        </m:r>
                        <m:r>
                          <m:rPr>
                            <m:nor/>
                          </m:rPr>
                          <a:rPr lang="cs-CZ" sz="3600" b="1" dirty="0"/>
                          <m:t> 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dirty="0">
                            <a:latin typeface="Cambria Math"/>
                          </a:rPr>
                          <m:t>−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>
                          <a:rPr lang="cs-CZ" sz="3600" b="1" i="1" dirty="0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cs-CZ" sz="3600" b="1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dirty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sz="3600" b="1" i="1" dirty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3600" b="1" i="1" dirty="0">
                            <a:latin typeface="Cambria Math"/>
                          </a:rPr>
                          <m:t>−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>
                          <a:rPr lang="cs-CZ" sz="3600" b="1" i="1" dirty="0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dirty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cs-CZ" sz="3600" b="1" i="1" dirty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dirty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sz="3600" b="1" i="1" dirty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=</m:t>
                    </m:r>
                  </m:oMath>
                </a14:m>
                <a:endParaRPr lang="cs-CZ" sz="36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sz="3600" b="1" i="1" smtClean="0">
                        <a:latin typeface="Cambria Math"/>
                      </a:rPr>
                      <m:t>    =</m:t>
                    </m:r>
                  </m:oMath>
                </a14:m>
                <a:r>
                  <a:rPr lang="cs-CZ" sz="36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sz="3600" b="1" i="1" smtClean="0">
                            <a:latin typeface="Cambria Math"/>
                          </a:rPr>
                          <m:t>+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sz="3600" b="1" i="1" smtClean="0">
                            <a:latin typeface="Cambria Math"/>
                          </a:rPr>
                          <m:t>𝒊</m:t>
                        </m:r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  <m:r>
                          <a:rPr lang="cs-CZ" sz="3600" b="1" i="1" smtClean="0">
                            <a:latin typeface="Cambria Math"/>
                          </a:rPr>
                          <m:t>𝒊</m:t>
                        </m:r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sz="3600" b="1" i="1" smtClean="0">
                            <a:latin typeface="Cambria Math"/>
                          </a:rPr>
                          <m:t>𝟏𝟔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=</m:t>
                    </m:r>
                  </m:oMath>
                </a14:m>
                <a:endParaRPr lang="cs-CZ" sz="3600" b="1" dirty="0" smtClean="0"/>
              </a:p>
              <a:p>
                <a14:m>
                  <m:oMath xmlns:m="http://schemas.openxmlformats.org/officeDocument/2006/math">
                    <m:r>
                      <a:rPr lang="cs-CZ" sz="3600" b="1" i="1" smtClean="0">
                        <a:latin typeface="Cambria Math"/>
                      </a:rPr>
                      <m:t>    =</m:t>
                    </m:r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sz="3600" b="1" i="1" smtClean="0">
                            <a:latin typeface="Cambria Math"/>
                          </a:rPr>
                          <m:t>𝟏𝟔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sz="36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sz="36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3600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sz="3600" b="1" i="1" smtClean="0">
                            <a:latin typeface="Cambria Math"/>
                          </a:rPr>
                          <m:t>𝟏𝟔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sz="3600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12111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b) v goniometrickém tvaru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𝒖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/>
                  <a:t>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dirty="0" smtClean="0">
                            <a:latin typeface="Cambria Math"/>
                          </a:rPr>
                          <m:t>𝒖</m:t>
                        </m:r>
                      </m:e>
                    </m:d>
                    <m:r>
                      <a:rPr lang="cs-CZ" b="1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dirty="0" smtClean="0">
                                <a:latin typeface="Cambria Math"/>
                              </a:rPr>
                              <m:t>𝟑𝟔</m:t>
                            </m:r>
                          </m:num>
                          <m:den>
                            <m:r>
                              <a:rPr lang="cs-CZ" b="1" i="1" dirty="0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b="1" i="1" dirty="0" smtClean="0">
                        <a:latin typeface="Cambria Math"/>
                      </a:rPr>
                      <m:t>=</m:t>
                    </m:r>
                    <m:r>
                      <a:rPr lang="cs-CZ" b="1" i="1" dirty="0" smtClean="0">
                        <a:latin typeface="Cambria Math"/>
                      </a:rPr>
                      <m:t>𝟑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den>
                        </m:f>
                      </m:e>
                    </m:func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a současně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den>
                        </m:f>
                      </m:e>
                    </m:func>
                  </m:oMath>
                </a14:m>
                <a:r>
                  <a:rPr lang="cs-CZ" b="1" dirty="0" smtClean="0"/>
                  <a:t> </a:t>
                </a:r>
              </a:p>
              <a:p>
                <a:r>
                  <a:rPr lang="cs-CZ" b="1" dirty="0" smtClean="0"/>
                  <a:t>Úhel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𝟑𝟏𝟓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𝒖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.(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𝟑𝟏𝟓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𝟑𝟏𝟓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8219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dirty="0" smtClean="0">
                        <a:latin typeface="Cambria Math"/>
                      </a:rPr>
                      <m:t>𝒗</m:t>
                    </m:r>
                    <m:r>
                      <a:rPr lang="cs-CZ" b="1" i="1" dirty="0" smtClean="0">
                        <a:latin typeface="Cambria Math"/>
                      </a:rPr>
                      <m:t>=−</m:t>
                    </m:r>
                    <m:r>
                      <a:rPr lang="cs-CZ" b="1" i="1" dirty="0" smtClean="0">
                        <a:latin typeface="Cambria Math"/>
                      </a:rPr>
                      <m:t>𝟐</m:t>
                    </m:r>
                    <m:r>
                      <a:rPr lang="cs-CZ" b="1" i="1" dirty="0" smtClean="0">
                        <a:latin typeface="Cambria Math"/>
                      </a:rPr>
                      <m:t>+</m:t>
                    </m:r>
                    <m:r>
                      <a:rPr lang="cs-CZ" b="1" i="1" dirty="0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 dirty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dirty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dirty="0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dirty="0">
                            <a:latin typeface="Cambria Math"/>
                          </a:rPr>
                          <m:t>𝒗</m:t>
                        </m:r>
                      </m:e>
                    </m:d>
                    <m:r>
                      <a:rPr lang="cs-CZ" b="1" i="1" dirty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dirty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dirty="0">
                            <a:latin typeface="Cambria Math"/>
                          </a:rPr>
                          <m:t>𝟒</m:t>
                        </m:r>
                        <m:r>
                          <a:rPr lang="cs-CZ" b="1" i="1" dirty="0">
                            <a:latin typeface="Cambria Math"/>
                          </a:rPr>
                          <m:t>+</m:t>
                        </m:r>
                        <m:r>
                          <a:rPr lang="cs-CZ" b="1" i="1" dirty="0">
                            <a:latin typeface="Cambria Math"/>
                          </a:rPr>
                          <m:t>𝟏𝟐</m:t>
                        </m:r>
                      </m:e>
                    </m:rad>
                    <m:r>
                      <a:rPr lang="cs-CZ" b="1" i="1" dirty="0">
                        <a:latin typeface="Cambria Math"/>
                      </a:rPr>
                      <m:t>=</m:t>
                    </m:r>
                    <m:r>
                      <a:rPr lang="cs-CZ" b="1" i="1" dirty="0">
                        <a:latin typeface="Cambria Math"/>
                      </a:rPr>
                      <m:t>𝟒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cs-CZ" b="1" dirty="0"/>
                  <a:t> 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,</a:t>
                </a:r>
              </a:p>
              <a:p>
                <a:r>
                  <a:rPr lang="cs-CZ" b="1" dirty="0" smtClean="0"/>
                  <a:t>proto úhel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𝟏𝟐𝟎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cs-CZ" b="1" dirty="0" smtClean="0"/>
                  <a:t>. Je tedy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𝒗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</a:rPr>
                      <m:t>.(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𝟏𝟐𝟎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func>
                              <m:func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latin typeface="Cambria Math"/>
                                    <a:ea typeface="Cambria Math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𝟏𝟐𝟎</m:t>
                                </m:r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b="1" dirty="0" smtClean="0"/>
                  <a:t> </a:t>
                </a:r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3226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/>
                  <a:t>Součin  </a:t>
                </a:r>
              </a:p>
              <a:p>
                <a14:m>
                  <m:oMath xmlns:m="http://schemas.openxmlformats.org/officeDocument/2006/math">
                    <m:r>
                      <a:rPr lang="cs-CZ" sz="2800" b="1" i="0" smtClean="0">
                        <a:latin typeface="Cambria Math"/>
                      </a:rPr>
                      <m:t>𝐮</m:t>
                    </m:r>
                    <m:r>
                      <a:rPr lang="cs-CZ" sz="2800" b="1" i="1" smtClean="0">
                        <a:latin typeface="Cambria Math"/>
                      </a:rPr>
                      <m:t>.</m:t>
                    </m:r>
                    <m:r>
                      <a:rPr lang="cs-CZ" sz="2800" b="1" i="1" smtClean="0">
                        <a:latin typeface="Cambria Math"/>
                      </a:rPr>
                      <m:t>𝒗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𝟑</m:t>
                    </m:r>
                    <m:r>
                      <a:rPr lang="cs-CZ" sz="2800" b="1" i="1" smtClean="0">
                        <a:latin typeface="Cambria Math"/>
                      </a:rPr>
                      <m:t>.</m:t>
                    </m:r>
                    <m:r>
                      <a:rPr lang="cs-CZ" sz="2800" b="1" i="1" smtClean="0">
                        <a:latin typeface="Cambria Math"/>
                      </a:rPr>
                      <m:t>𝟒</m:t>
                    </m:r>
                    <m:r>
                      <a:rPr lang="cs-CZ" sz="2800" b="1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cs-CZ" sz="2800" b="1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smtClean="0">
                                    <a:latin typeface="Cambria Math"/>
                                  </a:rPr>
                                  <m:t>𝟏𝟐𝟎</m:t>
                                </m:r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°+</m:t>
                                </m:r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𝟑𝟏𝟓</m:t>
                                </m:r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d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sz="2800" b="1" i="0" smtClean="0"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𝟏𝟐𝟎</m:t>
                                    </m:r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°+</m:t>
                                    </m:r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𝟑𝟏𝟓</m:t>
                                    </m:r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°</m:t>
                                    </m:r>
                                  </m:e>
                                </m:d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sz="2800" b="1" dirty="0" smtClean="0"/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/>
                      </a:rPr>
                      <m:t>𝒖</m:t>
                    </m:r>
                    <m:r>
                      <a:rPr lang="cs-CZ" sz="2800" b="1" i="1" smtClean="0">
                        <a:latin typeface="Cambria Math"/>
                      </a:rPr>
                      <m:t>.</m:t>
                    </m:r>
                    <m:r>
                      <a:rPr lang="cs-CZ" sz="2800" b="1" i="1" smtClean="0">
                        <a:latin typeface="Cambria Math"/>
                      </a:rPr>
                      <m:t>𝒗</m:t>
                    </m:r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𝟏𝟐</m:t>
                    </m:r>
                    <m:r>
                      <a:rPr lang="cs-CZ" sz="2800" b="1" i="1" smtClean="0">
                        <a:latin typeface="Cambria Math"/>
                      </a:rPr>
                      <m:t>.(</m:t>
                    </m:r>
                    <m:func>
                      <m:func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28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sz="2800" b="1" i="1" smtClean="0">
                            <a:latin typeface="Cambria Math"/>
                          </a:rPr>
                          <m:t>𝟕𝟓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𝟕𝟓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  <m:r>
                      <a:rPr lang="cs-CZ" sz="2800" b="1" i="1" smtClean="0">
                        <a:latin typeface="Cambria Math"/>
                      </a:rPr>
                      <m:t> </m:t>
                    </m:r>
                  </m:oMath>
                </a14:m>
                <a:endParaRPr lang="cs-CZ" sz="2800" b="1" dirty="0" smtClean="0"/>
              </a:p>
              <a:p>
                <a:r>
                  <a:rPr lang="cs-CZ" sz="2800" b="1" dirty="0" smtClean="0"/>
                  <a:t>Podíl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𝒖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𝒗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 (</m:t>
                    </m:r>
                    <m:func>
                      <m:func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d>
                          <m:d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𝟑𝟏𝟓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°−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𝟏𝟐𝟎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d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𝟑𝟏𝟓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°−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𝟏𝟐𝟎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°))</m:t>
                            </m:r>
                          </m:e>
                        </m:func>
                      </m:e>
                    </m:func>
                  </m:oMath>
                </a14:m>
                <a:endParaRPr lang="cs-CZ" sz="2800" b="1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𝒖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𝒗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 (</m:t>
                    </m:r>
                    <m:func>
                      <m:func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sz="2800" b="1" i="1" smtClean="0">
                            <a:latin typeface="Cambria Math"/>
                          </a:rPr>
                          <m:t>𝟏𝟗𝟓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sz="2800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𝟏𝟗𝟓</m:t>
                            </m:r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sz="2800" b="1" dirty="0"/>
              </a:p>
              <a:p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6530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636</Words>
  <Application>Microsoft Office PowerPoint</Application>
  <PresentationFormat>Předvádění na obrazovce (4:3)</PresentationFormat>
  <Paragraphs>65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Komplexní čísla  9</vt:lpstr>
      <vt:lpstr>Teorie</vt:lpstr>
      <vt:lpstr>Příklad 1</vt:lpstr>
      <vt:lpstr>Příklad 1</vt:lpstr>
      <vt:lpstr>Příklad 2</vt:lpstr>
      <vt:lpstr>Příklad 2</vt:lpstr>
      <vt:lpstr>Příklad2</vt:lpstr>
      <vt:lpstr>Příklad 2</vt:lpstr>
      <vt:lpstr>Příklad 2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69</cp:revision>
  <dcterms:created xsi:type="dcterms:W3CDTF">2011-12-03T14:12:28Z</dcterms:created>
  <dcterms:modified xsi:type="dcterms:W3CDTF">2013-03-31T15:30:27Z</dcterms:modified>
</cp:coreProperties>
</file>