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8" r:id="rId3"/>
    <p:sldId id="269" r:id="rId4"/>
    <p:sldId id="270" r:id="rId5"/>
    <p:sldId id="271" r:id="rId6"/>
    <p:sldId id="272" r:id="rId7"/>
    <p:sldId id="273" r:id="rId8"/>
    <p:sldId id="274" r:id="rId9"/>
    <p:sldId id="275" r:id="rId10"/>
    <p:sldId id="267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2DF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DAD4277-D57F-410E-BDFC-E2BBE88F1C90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11A24CB-7998-4184-956C-876CEA97F01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96710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7172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C3D509B6-7BED-4E87-8699-F65DAE72FF81}" type="slidenum">
              <a:rPr lang="cs-CZ" smtClean="0"/>
              <a:pPr eaLnBrk="1" hangingPunct="1"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8196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861F198-C4A1-43FD-A74F-C3DD5223D660}" type="slidenum">
              <a:rPr lang="cs-CZ" smtClean="0"/>
              <a:pPr eaLnBrk="1" hangingPunct="1"/>
              <a:t>10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61764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9091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62499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75526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623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64504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55048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11A24CB-7998-4184-956C-876CEA97F01E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7542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63" y="3716338"/>
            <a:ext cx="5400675" cy="26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Klepnutím lze upravit styl předlohy podnadpisů.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3A7ED6-F4B4-42A6-A5A8-689AC67CC0B7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7BBBF-CFF1-4E94-A749-E1402F0610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422958"/>
      </p:ext>
    </p:extLst>
  </p:cSld>
  <p:clrMapOvr>
    <a:masterClrMapping/>
  </p:clrMapOvr>
  <p:transition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5566" y="5157192"/>
            <a:ext cx="7812868" cy="566738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47564" y="5864498"/>
            <a:ext cx="7848872" cy="804862"/>
          </a:xfrm>
        </p:spPr>
        <p:txBody>
          <a:bodyPr>
            <a:normAutofit/>
          </a:bodyPr>
          <a:lstStyle>
            <a:lvl1pPr marL="0" indent="0" algn="ctr">
              <a:buNone/>
              <a:defRPr sz="1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4192C7-764B-4F70-9A6E-6FE2578817AB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B677E-D780-4E9B-A310-EE6ED42527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098581"/>
      </p:ext>
    </p:extLst>
  </p:cSld>
  <p:clrMapOvr>
    <a:masterClrMapping/>
  </p:clrMapOvr>
  <p:transition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783F3-FF0B-4F68-9F63-0F325A0EB422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A2730-07D8-40FB-A7CE-9C2F3BCA1DC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0969262"/>
      </p:ext>
    </p:extLst>
  </p:cSld>
  <p:clrMapOvr>
    <a:masterClrMapping/>
  </p:clrMapOvr>
  <p:transition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95165-16CF-4637-90D3-3098DFAD8B5D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BB9D0-928D-4E3F-9BFD-832DCBE81D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831846"/>
      </p:ext>
    </p:extLst>
  </p:cSld>
  <p:clrMapOvr>
    <a:masterClrMapping/>
  </p:clrMapOvr>
  <p:transition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9" descr="linka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30350"/>
            <a:ext cx="5399088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8A8CC-9BEB-45EA-B3C4-A4A81A8CA2E5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25F4C-AEFE-49D5-BACC-54A7C67967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5233883"/>
      </p:ext>
    </p:extLst>
  </p:cSld>
  <p:clrMapOvr>
    <a:masterClrMapping/>
  </p:clrMapOvr>
  <p:transition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8229600" cy="114300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/>
          <a:lstStyle>
            <a:lvl1pPr>
              <a:spcBef>
                <a:spcPts val="1800"/>
              </a:spcBef>
              <a:buClr>
                <a:schemeClr val="bg1">
                  <a:lumMod val="50000"/>
                </a:schemeClr>
              </a:buClr>
              <a:buSzPct val="100000"/>
              <a:buFont typeface="Wingdings" pitchFamily="2" charset="2"/>
              <a:buChar char="§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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50000"/>
              <a:buFont typeface="Wingdings" pitchFamily="2" charset="2"/>
              <a:buChar char="q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spcBef>
                <a:spcPts val="0"/>
              </a:spcBef>
              <a:buClr>
                <a:schemeClr val="bg1">
                  <a:lumMod val="50000"/>
                </a:schemeClr>
              </a:buClr>
              <a:buSzPct val="60000"/>
              <a:buFont typeface="Wingdings 3" pitchFamily="18" charset="2"/>
              <a:buChar char=""/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spcBef>
                <a:spcPts val="0"/>
              </a:spcBef>
              <a:buClr>
                <a:schemeClr val="bg1">
                  <a:lumMod val="50000"/>
                </a:schemeClr>
              </a:buCl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C6A4E-1442-4902-AF84-C8780D37B9E2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642AA0-1715-43CB-BBDA-4EF3EDEE9E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955207"/>
      </p:ext>
    </p:extLst>
  </p:cSld>
  <p:clrMapOvr>
    <a:masterClrMapping/>
  </p:clrMapOvr>
  <p:transition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6B717-C9CA-45B0-A7E3-8ED259B9BCE2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B56EEC-83C6-45A8-88D1-4B2C23CD35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820523"/>
      </p:ext>
    </p:extLst>
  </p:cSld>
  <p:clrMapOvr>
    <a:masterClrMapping/>
  </p:clrMapOvr>
  <p:transition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99D219-516E-48C9-B090-698297FEA174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6BACDC-1440-4710-B411-B51E9F66AA0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970873"/>
      </p:ext>
    </p:extLst>
  </p:cSld>
  <p:clrMapOvr>
    <a:masterClrMapping/>
  </p:clrMapOvr>
  <p:transition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3AC43-67C7-4B82-8D19-EBAD5F3AC7A6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33A5C-1E13-4914-8EDC-A2723F3E774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1713581"/>
      </p:ext>
    </p:extLst>
  </p:cSld>
  <p:clrMapOvr>
    <a:masterClrMapping/>
  </p:clrMapOvr>
  <p:transition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6B0541-7C1E-4324-90FA-7B81A5FB8C11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08178-E998-4D5F-8CF4-4B577FCAA73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8554719"/>
      </p:ext>
    </p:extLst>
  </p:cSld>
  <p:clrMapOvr>
    <a:masterClrMapping/>
  </p:clrMapOvr>
  <p:transition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A0C4F8-9C11-4CD9-9362-4B4328E481A9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5CDC77-81C0-4B67-B160-53075FF467F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994902"/>
      </p:ext>
    </p:extLst>
  </p:cSld>
  <p:clrMapOvr>
    <a:masterClrMapping/>
  </p:clrMapOvr>
  <p:transition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43AA0-7BD2-4041-A542-959067E64BF4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8B1E32-8BD9-499C-8EAA-321FC15C4C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459747"/>
      </p:ext>
    </p:extLst>
  </p:cSld>
  <p:clrMapOvr>
    <a:masterClrMapping/>
  </p:clrMapOvr>
  <p:transition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3413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9C1402-66B2-412D-BD62-DA0F3104520B}" type="datetimeFigureOut">
              <a:rPr lang="cs-CZ"/>
              <a:pPr>
                <a:defRPr/>
              </a:pPr>
              <a:t>31.3.2013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A76E9B8-DF96-47C8-B5A1-75E84EE604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71" t="16800" r="46136" b="55481"/>
          <a:stretch>
            <a:fillRect/>
          </a:stretch>
        </p:blipFill>
        <p:spPr bwMode="auto">
          <a:xfrm>
            <a:off x="52388" y="36513"/>
            <a:ext cx="576262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Obrázek 10" descr="linka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263" y="644525"/>
            <a:ext cx="26987" cy="540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Obrázek 12" descr="linka.png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875" y="330200"/>
            <a:ext cx="5400675" cy="2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36" r:id="rId3"/>
    <p:sldLayoutId id="2147483837" r:id="rId4"/>
    <p:sldLayoutId id="2147483838" r:id="rId5"/>
    <p:sldLayoutId id="2147483839" r:id="rId6"/>
    <p:sldLayoutId id="2147483840" r:id="rId7"/>
    <p:sldLayoutId id="2147483841" r:id="rId8"/>
    <p:sldLayoutId id="2147483842" r:id="rId9"/>
    <p:sldLayoutId id="2147483843" r:id="rId10"/>
    <p:sldLayoutId id="2147483844" r:id="rId11"/>
    <p:sldLayoutId id="2147483845" r:id="rId12"/>
  </p:sldLayoutIdLst>
  <p:transition>
    <p:randomBar dir="vert"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37609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7609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rgbClr val="0070C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rgbClr val="0070C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0070C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0070C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341313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Komplexní čísla - 8</a:t>
            </a:r>
            <a:endParaRPr lang="cs-CZ" b="1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>
              <a:defRPr/>
            </a:pPr>
            <a:r>
              <a:rPr lang="cs-CZ" b="1" dirty="0" smtClean="0"/>
              <a:t>Procvičení převodů z algebraického</a:t>
            </a:r>
            <a:br>
              <a:rPr lang="cs-CZ" b="1" dirty="0" smtClean="0"/>
            </a:br>
            <a:r>
              <a:rPr lang="cs-CZ" b="1" dirty="0" smtClean="0"/>
              <a:t>tvaru na goniometrický a naopak</a:t>
            </a:r>
            <a:endParaRPr lang="cs-CZ" b="1" dirty="0"/>
          </a:p>
        </p:txBody>
      </p:sp>
      <p:sp>
        <p:nvSpPr>
          <p:cNvPr id="2" name="TextovéPole 1"/>
          <p:cNvSpPr txBox="1"/>
          <p:nvPr/>
        </p:nvSpPr>
        <p:spPr>
          <a:xfrm>
            <a:off x="7150100" y="115888"/>
            <a:ext cx="1886863" cy="27699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cs-CZ" sz="1200" dirty="0" smtClean="0">
                <a:solidFill>
                  <a:schemeClr val="bg1">
                    <a:lumMod val="65000"/>
                  </a:schemeClr>
                </a:solidFill>
              </a:rPr>
              <a:t>VY_32_INOVACE_20-08</a:t>
            </a:r>
            <a:endParaRPr lang="cs-CZ" sz="12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376092"/>
                </a:solidFill>
              </a:rPr>
              <a:t>Děkuji za pozornost.</a:t>
            </a:r>
          </a:p>
        </p:txBody>
      </p:sp>
      <p:sp>
        <p:nvSpPr>
          <p:cNvPr id="6" name="Podnadpis 5"/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Autor DUM: Mgr. Jan </a:t>
            </a:r>
            <a:r>
              <a:rPr lang="cs-CZ" dirty="0" err="1" smtClean="0"/>
              <a:t>Bajnar</a:t>
            </a:r>
            <a:endParaRPr lang="cs-CZ" dirty="0" smtClean="0"/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1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Převeďte na goniometrický tvar: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 smtClean="0">
                        <a:latin typeface="Cambria Math"/>
                      </a:rPr>
                      <m:t>=−</m:t>
                    </m:r>
                    <m:r>
                      <a:rPr lang="cs-CZ" b="1" i="1" smtClean="0">
                        <a:latin typeface="Cambria Math"/>
                      </a:rPr>
                      <m:t>𝟒</m:t>
                    </m:r>
                    <m:r>
                      <a:rPr lang="cs-CZ" b="1" i="1" smtClean="0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𝟖</m:t>
                    </m:r>
                  </m:oMath>
                </a14:m>
                <a:endParaRPr lang="cs-CZ" b="1" dirty="0" smtClean="0"/>
              </a:p>
              <a:p>
                <a:r>
                  <a:rPr lang="cs-CZ" b="1" dirty="0" smtClean="0"/>
                  <a:t>Po zobrazení daného čísla v Gaussově</a:t>
                </a:r>
                <a:br>
                  <a:rPr lang="cs-CZ" b="1" dirty="0" smtClean="0"/>
                </a:br>
                <a:r>
                  <a:rPr lang="cs-CZ" b="1" dirty="0" smtClean="0"/>
                  <a:t>rovině je zřejmé, že 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  <a:ea typeface="Cambria Math"/>
                      </a:rPr>
                      <m:t>𝜶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𝟏𝟖𝟎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° </m:t>
                    </m:r>
                  </m:oMath>
                </a14:m>
                <a:r>
                  <a:rPr lang="cs-CZ" b="1" dirty="0" smtClean="0"/>
                  <a:t> nebo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  <a:ea typeface="Cambria Math"/>
                      </a:rPr>
                      <m:t>∝ = 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𝝅</m:t>
                    </m:r>
                  </m:oMath>
                </a14:m>
                <a:endParaRPr lang="cs-CZ" b="1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 smtClean="0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 smtClean="0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𝟒</m:t>
                    </m:r>
                    <m:r>
                      <a:rPr lang="cs-CZ" b="1" i="1" smtClean="0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𝟖</m:t>
                    </m:r>
                    <m:r>
                      <a:rPr lang="cs-CZ" b="1" i="1" smtClean="0">
                        <a:latin typeface="Cambria Math"/>
                      </a:rPr>
                      <m:t> ( </m:t>
                    </m:r>
                    <m:func>
                      <m:funcPr>
                        <m:ctrlPr>
                          <a:rPr lang="cs-CZ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0" smtClean="0">
                            <a:latin typeface="Cambria Math"/>
                          </a:rPr>
                          <m:t>𝐜𝐨𝐬</m:t>
                        </m:r>
                      </m:fName>
                      <m:e>
                        <m:r>
                          <a:rPr lang="cs-CZ" b="1" i="1" smtClean="0">
                            <a:latin typeface="Cambria Math"/>
                          </a:rPr>
                          <m:t>𝟏𝟖𝟎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°+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𝒊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cs-CZ" b="1" i="1" smtClean="0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a:rPr lang="cs-CZ" b="1" i="0" smtClean="0">
                                <a:latin typeface="Cambria Math"/>
                                <a:ea typeface="Cambria Math"/>
                              </a:rPr>
                              <m:t>𝐬𝐢𝐧</m:t>
                            </m:r>
                          </m:fName>
                          <m:e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𝟏𝟖𝟎</m:t>
                            </m:r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° )</m:t>
                            </m:r>
                          </m:e>
                        </m:func>
                      </m:e>
                    </m:func>
                  </m:oMath>
                </a14:m>
                <a:endParaRPr lang="cs-CZ" b="1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>
                        <a:latin typeface="Cambria Math"/>
                      </a:rPr>
                      <m:t>𝟒</m:t>
                    </m:r>
                    <m:r>
                      <a:rPr lang="cs-CZ" b="1" i="1">
                        <a:latin typeface="Cambria Math"/>
                      </a:rPr>
                      <m:t>,</m:t>
                    </m:r>
                    <m:r>
                      <a:rPr lang="cs-CZ" b="1" i="1">
                        <a:latin typeface="Cambria Math"/>
                      </a:rPr>
                      <m:t>𝟖</m:t>
                    </m:r>
                    <m:r>
                      <a:rPr lang="cs-CZ" b="1" i="1">
                        <a:latin typeface="Cambria Math"/>
                      </a:rPr>
                      <m:t> ( </m:t>
                    </m:r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1">
                            <a:latin typeface="Cambria Math"/>
                          </a:rPr>
                          <m:t>𝒄𝒐𝒔</m:t>
                        </m:r>
                      </m:fName>
                      <m:e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𝝅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𝒊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cs-CZ" b="1" i="1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a:rPr lang="cs-CZ" b="1" i="1">
                                <a:latin typeface="Cambria Math"/>
                                <a:ea typeface="Cambria Math"/>
                              </a:rPr>
                              <m:t>𝒔𝒊𝒏</m:t>
                            </m:r>
                          </m:fName>
                          <m:e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𝝅</m:t>
                            </m:r>
                            <m:r>
                              <a:rPr lang="cs-CZ" b="1" i="1">
                                <a:latin typeface="Cambria Math"/>
                                <a:ea typeface="Cambria Math"/>
                              </a:rPr>
                              <m:t> )</m:t>
                            </m:r>
                          </m:e>
                        </m:func>
                      </m:e>
                    </m:func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8357287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2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1" dirty="0" smtClean="0"/>
              </a:p>
              <a:p>
                <a:r>
                  <a:rPr lang="cs-CZ" b="1" dirty="0" smtClean="0"/>
                  <a:t>Převeďte do algebraického tvaru: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𝟐</m:t>
                    </m:r>
                    <m:r>
                      <a:rPr lang="cs-CZ" b="1" i="1">
                        <a:latin typeface="Cambria Math"/>
                      </a:rPr>
                      <m:t>( </m:t>
                    </m:r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>
                            <a:latin typeface="Cambria Math"/>
                          </a:rPr>
                          <m:t>𝐜𝐨𝐬</m:t>
                        </m:r>
                      </m:fName>
                      <m:e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latin typeface="Cambria Math"/>
                          </a:rPr>
                          <m:t>𝟑𝟓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°+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𝒊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cs-CZ" b="1" i="1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a:rPr lang="cs-CZ" b="1">
                                <a:latin typeface="Cambria Math"/>
                                <a:ea typeface="Cambria Math"/>
                              </a:rPr>
                              <m:t>𝐬𝐢𝐧</m:t>
                            </m:r>
                          </m:fName>
                          <m:e>
                            <m:r>
                              <a:rPr lang="cs-CZ" b="1" i="1">
                                <a:latin typeface="Cambria Math"/>
                                <a:ea typeface="Cambria Math"/>
                              </a:rPr>
                              <m:t>𝟏</m:t>
                            </m:r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𝟑𝟓</m:t>
                            </m:r>
                            <m:r>
                              <a:rPr lang="cs-CZ" b="1" i="1">
                                <a:latin typeface="Cambria Math"/>
                                <a:ea typeface="Cambria Math"/>
                              </a:rPr>
                              <m:t>° )</m:t>
                            </m:r>
                          </m:e>
                        </m:func>
                      </m:e>
                    </m:func>
                  </m:oMath>
                </a14:m>
                <a:endParaRPr lang="cs-CZ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𝟐</m:t>
                    </m:r>
                    <m:r>
                      <a:rPr lang="cs-CZ" b="1" i="1">
                        <a:latin typeface="Cambria Math"/>
                      </a:rPr>
                      <m:t> </m:t>
                    </m:r>
                    <m:d>
                      <m:dPr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 −</m:t>
                        </m:r>
                        <m:f>
                          <m:f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cs-CZ" b="1" i="1" smtClean="0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b="1" i="1" smtClean="0">
                                    <a:latin typeface="Cambria Math"/>
                                  </a:rPr>
                                  <m:t>𝟐</m:t>
                                </m:r>
                              </m:e>
                            </m:rad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  <m:f>
                          <m:f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Pr>
                          <m:num>
                            <m:rad>
                              <m:radPr>
                                <m:degHide m:val="on"/>
                                <m:ctrlPr>
                                  <a:rPr lang="cs-CZ" b="1" i="1" smtClean="0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b="1" i="1" smtClean="0">
                                    <a:latin typeface="Cambria Math"/>
                                  </a:rPr>
                                  <m:t>𝟐</m:t>
                                </m:r>
                              </m:e>
                            </m:rad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den>
                        </m:f>
                        <m:r>
                          <a:rPr lang="cs-CZ" b="1" i="1" smtClean="0">
                            <a:latin typeface="Cambria Math"/>
                          </a:rPr>
                          <m:t> </m:t>
                        </m:r>
                      </m:e>
                    </m:d>
                    <m:r>
                      <a:rPr lang="cs-CZ" b="1" i="1" smtClean="0">
                        <a:latin typeface="Cambria Math"/>
                      </a:rPr>
                      <m:t>=</m:t>
                    </m:r>
                  </m:oMath>
                </a14:m>
                <a:endParaRPr lang="cs-CZ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cs-CZ" b="1" i="1">
                            <a:latin typeface="Cambria Math"/>
                          </a:rPr>
                          <m:t>𝒛</m:t>
                        </m:r>
                      </m:e>
                      <m:sub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− 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e>
                    </m:rad>
                    <m:r>
                      <a:rPr lang="cs-CZ" b="1" i="1" smtClean="0">
                        <a:latin typeface="Cambria Math"/>
                      </a:rPr>
                      <m:t>+</m:t>
                    </m:r>
                    <m:r>
                      <a:rPr lang="cs-CZ" b="1" i="1" smtClean="0">
                        <a:latin typeface="Cambria Math"/>
                      </a:rPr>
                      <m:t>𝒊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e>
                    </m:rad>
                  </m:oMath>
                </a14:m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3581874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3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Napište v goniometrickém tvaru: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𝒛</m:t>
                    </m:r>
                    <m:r>
                      <a:rPr lang="cs-CZ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 −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latin typeface="Cambria Math"/>
                          </a:rPr>
                          <m:t> −</m:t>
                        </m:r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r>
                  <a:rPr lang="cs-CZ" b="1" dirty="0" smtClean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𝒛</m:t>
                    </m:r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  <m:r>
                          <a:rPr lang="cs-CZ" b="1" i="1">
                            <a:latin typeface="Cambria Math"/>
                          </a:rPr>
                          <m:t> −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𝟑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  <m:r>
                          <a:rPr lang="cs-CZ" b="1" i="1">
                            <a:latin typeface="Cambria Math"/>
                          </a:rPr>
                          <m:t> −</m:t>
                        </m:r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.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𝟔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  <m:sSup>
                          <m:sSup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𝒊</m:t>
                            </m:r>
                          </m:e>
                          <m:sup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𝟗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</m:oMath>
                </a14:m>
                <a:endParaRPr lang="cs-CZ" b="1" i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𝟓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𝟏𝟎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 −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𝒊</m:t>
                    </m:r>
                  </m:oMath>
                </a14:m>
                <a:r>
                  <a:rPr lang="cs-CZ" b="1" dirty="0" smtClean="0"/>
                  <a:t> 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 smtClean="0">
                            <a:latin typeface="Cambria Math"/>
                          </a:rPr>
                          <m:t>𝒛</m:t>
                        </m:r>
                      </m:e>
                    </m:d>
                    <m:r>
                      <a:rPr lang="cs-CZ" b="1" i="1" smtClean="0">
                        <a:latin typeface="Cambria Math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𝟒</m:t>
                            </m:r>
                          </m:den>
                        </m:f>
                        <m:r>
                          <a:rPr lang="cs-CZ" b="1" i="1" smtClean="0"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𝟒</m:t>
                            </m:r>
                          </m:den>
                        </m:f>
                        <m:r>
                          <a:rPr lang="cs-CZ" b="1" i="1" smtClean="0">
                            <a:latin typeface="Cambria Math"/>
                          </a:rPr>
                          <m:t> </m:t>
                        </m:r>
                      </m:e>
                    </m:rad>
                    <m:r>
                      <a:rPr lang="cs-CZ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8114378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3</a:t>
            </a:r>
            <a:endParaRPr lang="cs-CZ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cs-CZ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 i="0" smtClean="0">
                            <a:latin typeface="Cambria Math"/>
                          </a:rPr>
                          <m:t>𝐜𝐨𝐬</m:t>
                        </m:r>
                      </m:fName>
                      <m:e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𝜶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cs-CZ" b="1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den>
                            </m:f>
                          </m:num>
                          <m:den>
                            <m:f>
                              <m:fPr>
                                <m:ctrlP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cs-CZ" b="1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cs-CZ" b="1" i="1" smtClean="0">
                                        <a:latin typeface="Cambria Math"/>
                                        <a:ea typeface="Cambria Math"/>
                                      </a:rPr>
                                      <m:t>𝟐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den>
                            </m:f>
                          </m:den>
                        </m:f>
                      </m:e>
                    </m:func>
                    <m:r>
                      <a:rPr lang="cs-CZ" b="1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b="1" dirty="0" smtClean="0"/>
                  <a:t> a současně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cs-CZ" b="1" i="1" smtClean="0">
                            <a:latin typeface="Cambria Math"/>
                          </a:rPr>
                        </m:ctrlPr>
                      </m:funcPr>
                      <m:fName>
                        <m:func>
                          <m:func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 i="0" smtClean="0">
                                <a:latin typeface="Cambria Math"/>
                              </a:rPr>
                              <m:t>𝐬𝐢𝐧</m:t>
                            </m:r>
                          </m:fName>
                          <m:e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𝜶</m:t>
                            </m:r>
                          </m:e>
                        </m:func>
                      </m:fName>
                      <m:e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cs-CZ" b="1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r>
                              <a:rPr lang="cs-CZ" b="1" i="1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f>
                              <m:fPr>
                                <m:ctrlPr>
                                  <a:rPr lang="cs-CZ" b="1" i="1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1" i="1"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den>
                            </m:f>
                          </m:num>
                          <m:den>
                            <m:f>
                              <m:fPr>
                                <m:ctrlPr>
                                  <a:rPr lang="cs-CZ" b="1" i="1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cs-CZ" b="1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cs-CZ" b="1" i="1">
                                        <a:latin typeface="Cambria Math"/>
                                        <a:ea typeface="Cambria Math"/>
                                      </a:rPr>
                                      <m:t>𝟐</m:t>
                                    </m:r>
                                  </m:e>
                                </m:rad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den>
                            </m:f>
                          </m:den>
                        </m:f>
                      </m:e>
                    </m:func>
                    <m:r>
                      <a:rPr lang="cs-CZ" b="1" i="1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cs-CZ" b="1" dirty="0" smtClean="0"/>
                  <a:t> , z čehož plyne</a:t>
                </a:r>
              </a:p>
              <a:p>
                <a:r>
                  <a:rPr lang="cs-CZ" b="1" dirty="0" smtClean="0"/>
                  <a:t>třetí </a:t>
                </a:r>
                <a:r>
                  <a:rPr lang="cs-CZ" b="1" dirty="0" smtClean="0"/>
                  <a:t>kvadrant a  </a:t>
                </a:r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  <a:ea typeface="Cambria Math"/>
                      </a:rPr>
                      <m:t>𝜶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= 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𝟓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𝟒</m:t>
                        </m:r>
                      </m:den>
                    </m:f>
                    <m:r>
                      <a:rPr lang="cs-CZ" b="1" i="1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𝝅</m:t>
                    </m:r>
                  </m:oMath>
                </a14:m>
                <a:r>
                  <a:rPr lang="cs-CZ" b="1" dirty="0" smtClean="0"/>
                  <a:t> , proto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𝒛</m:t>
                    </m:r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 smtClean="0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( </m:t>
                    </m:r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>
                            <a:latin typeface="Cambria Math"/>
                          </a:rPr>
                          <m:t>𝐜𝐨𝐬</m:t>
                        </m:r>
                      </m:fName>
                      <m:e>
                        <m:f>
                          <m:f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𝟓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𝟒</m:t>
                            </m:r>
                          </m:den>
                        </m:f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𝝅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𝒊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cs-CZ" b="1" i="1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a:rPr lang="cs-CZ" b="1">
                                <a:latin typeface="Cambria Math"/>
                                <a:ea typeface="Cambria Math"/>
                              </a:rPr>
                              <m:t>𝐬𝐢𝐧</m:t>
                            </m:r>
                          </m:fName>
                          <m:e>
                            <m:f>
                              <m:fPr>
                                <m:ctrlP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𝟓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𝟒</m:t>
                                </m:r>
                              </m:den>
                            </m:f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𝝅</m:t>
                            </m:r>
                            <m:r>
                              <a:rPr lang="cs-CZ" b="1" i="1">
                                <a:latin typeface="Cambria Math"/>
                                <a:ea typeface="Cambria Math"/>
                              </a:rPr>
                              <m:t> )</m:t>
                            </m:r>
                          </m:e>
                        </m:func>
                      </m:e>
                    </m:func>
                  </m:oMath>
                </a14:m>
                <a:endParaRPr lang="cs-CZ" b="1" dirty="0"/>
              </a:p>
              <a:p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8637261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4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dirty="0" smtClean="0"/>
              </a:p>
              <a:p>
                <a:r>
                  <a:rPr lang="cs-CZ" b="1" dirty="0" smtClean="0"/>
                  <a:t>Napište v algebraickém tvaru: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𝒛</m:t>
                    </m:r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𝟐𝟑</m:t>
                    </m:r>
                    <m:r>
                      <a:rPr lang="cs-CZ" b="1" i="1">
                        <a:latin typeface="Cambria Math"/>
                      </a:rPr>
                      <m:t> ( </m:t>
                    </m:r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>
                            <a:latin typeface="Cambria Math"/>
                          </a:rPr>
                          <m:t>𝐜𝐨𝐬</m:t>
                        </m:r>
                      </m:fName>
                      <m:e>
                        <m:r>
                          <a:rPr lang="cs-CZ" b="1" i="1" smtClean="0">
                            <a:latin typeface="Cambria Math"/>
                          </a:rPr>
                          <m:t>𝟑𝟐𝟓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°+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𝒊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cs-CZ" b="1" i="1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a:rPr lang="cs-CZ" b="1">
                                <a:latin typeface="Cambria Math"/>
                                <a:ea typeface="Cambria Math"/>
                              </a:rPr>
                              <m:t>𝐬𝐢𝐧</m:t>
                            </m:r>
                          </m:fName>
                          <m:e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𝟑𝟐𝟓</m:t>
                            </m:r>
                            <m:r>
                              <a:rPr lang="cs-CZ" b="1" i="1">
                                <a:latin typeface="Cambria Math"/>
                                <a:ea typeface="Cambria Math"/>
                              </a:rPr>
                              <m:t>° )</m:t>
                            </m:r>
                          </m:e>
                        </m:func>
                      </m:e>
                    </m:func>
                  </m:oMath>
                </a14:m>
                <a:endParaRPr lang="cs-CZ" b="1" dirty="0" smtClean="0"/>
              </a:p>
              <a:p>
                <a:r>
                  <a:rPr lang="cs-CZ" b="1" dirty="0" err="1" smtClean="0"/>
                  <a:t>Normalně</a:t>
                </a:r>
                <a:r>
                  <a:rPr lang="cs-CZ" b="1" dirty="0" smtClean="0"/>
                  <a:t> to nacpi do kalkulačky</a:t>
                </a:r>
                <a:br>
                  <a:rPr lang="cs-CZ" b="1" dirty="0" smtClean="0"/>
                </a:br>
                <a:r>
                  <a:rPr lang="cs-CZ" b="1" dirty="0" smtClean="0"/>
                  <a:t>a dostaneš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𝒛</m:t>
                    </m:r>
                    <m:r>
                      <a:rPr lang="cs-CZ" b="1" i="1">
                        <a:latin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</a:rPr>
                      <m:t>𝟏𝟖</m:t>
                    </m:r>
                    <m:r>
                      <a:rPr lang="cs-CZ" b="1" i="1" smtClean="0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𝟖𝟒𝟎</m:t>
                    </m:r>
                    <m:r>
                      <a:rPr lang="cs-CZ" b="1" i="1" smtClean="0">
                        <a:latin typeface="Cambria Math"/>
                      </a:rPr>
                      <m:t> −</m:t>
                    </m:r>
                    <m:r>
                      <a:rPr lang="cs-CZ" b="1" i="1" smtClean="0">
                        <a:latin typeface="Cambria Math"/>
                      </a:rPr>
                      <m:t>𝟏𝟑</m:t>
                    </m:r>
                    <m:r>
                      <a:rPr lang="cs-CZ" b="1" i="1" smtClean="0">
                        <a:latin typeface="Cambria Math"/>
                      </a:rPr>
                      <m:t>,</m:t>
                    </m:r>
                    <m:r>
                      <a:rPr lang="cs-CZ" b="1" i="1" smtClean="0">
                        <a:latin typeface="Cambria Math"/>
                      </a:rPr>
                      <m:t>𝟏𝟗𝟐</m:t>
                    </m:r>
                    <m:r>
                      <a:rPr lang="cs-CZ" b="1" i="1" smtClean="0">
                        <a:latin typeface="Cambria Math"/>
                      </a:rPr>
                      <m:t>𝒊</m:t>
                    </m:r>
                  </m:oMath>
                </a14:m>
                <a:endParaRPr lang="cs-CZ" b="1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6096300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5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b="1" dirty="0" smtClean="0"/>
                  <a:t>Napište v goniometrickém tvaru: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𝒛</m:t>
                    </m:r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𝟑</m:t>
                            </m:r>
                          </m:e>
                        </m:rad>
                        <m:r>
                          <a:rPr lang="cs-CZ" b="1" i="1">
                            <a:latin typeface="Cambria Math"/>
                          </a:rPr>
                          <m:t> −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den>
                    </m:f>
                  </m:oMath>
                </a14:m>
                <a:r>
                  <a:rPr lang="cs-CZ" b="1" dirty="0"/>
                  <a:t> 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𝒛</m:t>
                    </m:r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𝟑</m:t>
                            </m:r>
                          </m:e>
                        </m:rad>
                        <m:r>
                          <a:rPr lang="cs-CZ" b="1" i="1">
                            <a:latin typeface="Cambria Math"/>
                          </a:rPr>
                          <m:t> −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.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𝟑</m:t>
                            </m:r>
                          </m:e>
                        </m:rad>
                        <m:r>
                          <a:rPr lang="cs-CZ" b="1" i="1">
                            <a:latin typeface="Cambria Math"/>
                          </a:rPr>
                          <m:t>−</m:t>
                        </m:r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latin typeface="Cambria Math"/>
                          </a:rPr>
                          <m:t>)−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  <m:r>
                          <a:rPr lang="cs-CZ" b="1" i="1" smtClean="0">
                            <a:latin typeface="Cambria Math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𝟑</m:t>
                            </m:r>
                          </m:e>
                        </m:rad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𝟏</m:t>
                        </m:r>
                        <m:r>
                          <a:rPr lang="cs-CZ" b="1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=</m:t>
                    </m:r>
                  </m:oMath>
                </a14:m>
                <a:endParaRPr lang="cs-CZ" b="1" i="1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>
                                <a:latin typeface="Cambria Math"/>
                              </a:rPr>
                              <m:t>𝟑</m:t>
                            </m:r>
                          </m:e>
                        </m:rad>
                        <m:r>
                          <a:rPr lang="cs-CZ" b="1" i="1"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  <m:r>
                          <a:rPr lang="cs-CZ" b="1" i="1">
                            <a:latin typeface="Cambria Math"/>
                          </a:rPr>
                          <m:t>)−</m:t>
                        </m:r>
                        <m:r>
                          <a:rPr lang="cs-CZ" b="1" i="1">
                            <a:latin typeface="Cambria Math"/>
                          </a:rPr>
                          <m:t>𝒊</m:t>
                        </m:r>
                        <m:r>
                          <a:rPr lang="cs-CZ" b="1" i="1">
                            <a:latin typeface="Cambria Math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>
                                <a:latin typeface="Cambria Math"/>
                              </a:rPr>
                              <m:t>𝟑</m:t>
                            </m:r>
                          </m:e>
                        </m:rad>
                        <m:r>
                          <a:rPr lang="cs-CZ" b="1" i="1"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  <m:r>
                          <a:rPr lang="cs-CZ" b="1" i="1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𝟑</m:t>
                            </m:r>
                          </m:e>
                        </m:rad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−</m:t>
                    </m:r>
                    <m:r>
                      <a:rPr lang="cs-CZ" b="1" i="1" smtClean="0">
                        <a:latin typeface="Cambria Math"/>
                      </a:rPr>
                      <m:t>𝒊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𝟑</m:t>
                            </m:r>
                          </m:e>
                        </m:rad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den>
                    </m:f>
                  </m:oMath>
                </a14:m>
                <a:r>
                  <a:rPr lang="cs-CZ" b="1" dirty="0"/>
                  <a:t> </a:t>
                </a:r>
              </a:p>
              <a:p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cs-CZ" b="1" i="1">
                            <a:latin typeface="Cambria Math"/>
                          </a:rPr>
                        </m:ctrlPr>
                      </m:dPr>
                      <m:e>
                        <m:r>
                          <a:rPr lang="cs-CZ" b="1" i="1">
                            <a:latin typeface="Cambria Math"/>
                          </a:rPr>
                          <m:t>𝒛</m:t>
                        </m:r>
                      </m:e>
                    </m:d>
                    <m:r>
                      <a:rPr lang="cs-CZ" b="1" i="1">
                        <a:latin typeface="Cambria Math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e>
                    </m:rad>
                  </m:oMath>
                </a14:m>
                <a:endParaRPr lang="cs-CZ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 t="-165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0319395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5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unc>
                      <m:funcPr>
                        <m:ctrlPr>
                          <a:rPr lang="cs-CZ" b="1" i="1" smtClean="0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>
                            <a:latin typeface="Cambria Math"/>
                          </a:rPr>
                          <m:t>𝐜𝐨𝐬</m:t>
                        </m:r>
                      </m:fName>
                      <m:e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𝜶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cs-CZ" b="1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cs-CZ" b="1" i="1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ad>
                                  <m:radPr>
                                    <m:degHide m:val="on"/>
                                    <m:ctrlPr>
                                      <a:rPr lang="cs-CZ" b="1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cs-CZ" b="1" i="1" smtClean="0">
                                        <a:latin typeface="Cambria Math"/>
                                        <a:ea typeface="Cambria Math"/>
                                      </a:rPr>
                                      <m:t>𝟑</m:t>
                                    </m:r>
                                  </m:e>
                                </m:rad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r>
                                  <a:rPr lang="cs-CZ" b="1" i="1"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den>
                            </m:f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e>
                            </m:rad>
                          </m:den>
                        </m:f>
                      </m:e>
                    </m:func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𝟔</m:t>
                            </m:r>
                          </m:e>
                        </m:rad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 smtClean="0"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cs-CZ" b="1" i="1">
                        <a:latin typeface="Cambria Math"/>
                      </a:rPr>
                      <m:t> </m:t>
                    </m:r>
                  </m:oMath>
                </a14:m>
                <a:r>
                  <a:rPr lang="cs-CZ" b="1" dirty="0"/>
                  <a:t> a současně</a:t>
                </a:r>
              </a:p>
              <a:p>
                <a14:m>
                  <m:oMath xmlns:m="http://schemas.openxmlformats.org/officeDocument/2006/math"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func>
                          <m:funcPr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cs-CZ" b="1">
                                <a:latin typeface="Cambria Math"/>
                              </a:rPr>
                              <m:t>𝐬𝐢𝐧</m:t>
                            </m:r>
                          </m:fName>
                          <m:e>
                            <m:r>
                              <a:rPr lang="cs-CZ" b="1" i="1">
                                <a:latin typeface="Cambria Math"/>
                                <a:ea typeface="Cambria Math"/>
                              </a:rPr>
                              <m:t>𝜶</m:t>
                            </m:r>
                          </m:e>
                        </m:func>
                      </m:fName>
                      <m:e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=</m:t>
                        </m:r>
                        <m:f>
                          <m:fPr>
                            <m:ctrlPr>
                              <a:rPr lang="cs-CZ" b="1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f>
                              <m:fPr>
                                <m:ctrlPr>
                                  <a:rPr lang="cs-CZ" b="1" i="1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cs-CZ" b="1" i="1" smtClean="0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cs-CZ" b="1" i="1" smtClean="0">
                                        <a:latin typeface="Cambria Math"/>
                                        <a:ea typeface="Cambria Math"/>
                                      </a:rPr>
                                      <m:t>𝟑</m:t>
                                    </m:r>
                                  </m:e>
                                </m:rad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𝟏</m:t>
                                </m:r>
                              </m:num>
                              <m:den>
                                <m:r>
                                  <a:rPr lang="cs-CZ" b="1" i="1">
                                    <a:latin typeface="Cambria Math"/>
                                    <a:ea typeface="Cambria Math"/>
                                  </a:rPr>
                                  <m:t>𝟐</m:t>
                                </m:r>
                              </m:den>
                            </m:f>
                          </m:num>
                          <m:den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𝟐</m:t>
                            </m:r>
                          </m:den>
                        </m:f>
                      </m:e>
                    </m:func>
                    <m:r>
                      <a:rPr lang="cs-CZ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>
                                <a:latin typeface="Cambria Math"/>
                              </a:rPr>
                              <m:t>𝟔</m:t>
                            </m:r>
                          </m:e>
                        </m:rad>
                        <m:r>
                          <a:rPr lang="cs-CZ" b="1" i="1">
                            <a:latin typeface="Cambria Math"/>
                          </a:rPr>
                          <m:t>−</m:t>
                        </m:r>
                        <m:rad>
                          <m:radPr>
                            <m:degHide m:val="on"/>
                            <m:ctrlPr>
                              <a:rPr lang="cs-CZ" b="1" i="1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a:rPr lang="cs-CZ" b="1" i="1">
                                <a:latin typeface="Cambria Math"/>
                              </a:rPr>
                              <m:t>𝟐</m:t>
                            </m:r>
                          </m:e>
                        </m:rad>
                      </m:num>
                      <m:den>
                        <m:r>
                          <a:rPr lang="cs-CZ" b="1" i="1">
                            <a:latin typeface="Cambria Math"/>
                          </a:rPr>
                          <m:t>𝟒</m:t>
                        </m:r>
                      </m:den>
                    </m:f>
                  </m:oMath>
                </a14:m>
                <a:r>
                  <a:rPr lang="cs-CZ" b="1" dirty="0"/>
                  <a:t> , z čehož plyne</a:t>
                </a:r>
              </a:p>
              <a:p>
                <a:r>
                  <a:rPr lang="cs-CZ" b="1" dirty="0" smtClean="0"/>
                  <a:t>čtvrtý </a:t>
                </a:r>
                <a:r>
                  <a:rPr lang="cs-CZ" b="1" dirty="0"/>
                  <a:t>kvadrant a  </a:t>
                </a:r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  <a:ea typeface="Cambria Math"/>
                      </a:rPr>
                      <m:t>𝜶</m:t>
                    </m:r>
                    <m:r>
                      <a:rPr lang="cs-CZ" b="1" i="1">
                        <a:latin typeface="Cambria Math"/>
                        <a:ea typeface="Cambria Math"/>
                      </a:rPr>
                      <m:t>=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𝟐𝟖𝟓</m:t>
                    </m:r>
                    <m:r>
                      <a:rPr lang="cs-CZ" b="1" i="1" smtClean="0">
                        <a:latin typeface="Cambria Math"/>
                        <a:ea typeface="Cambria Math"/>
                      </a:rPr>
                      <m:t>°</m:t>
                    </m:r>
                  </m:oMath>
                </a14:m>
                <a:r>
                  <a:rPr lang="cs-CZ" b="1" dirty="0"/>
                  <a:t> , </a:t>
                </a:r>
                <a:r>
                  <a:rPr lang="cs-CZ" b="1" dirty="0" smtClean="0"/>
                  <a:t>proto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𝒛</m:t>
                    </m:r>
                    <m:r>
                      <a:rPr lang="cs-CZ" b="1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</m:e>
                    </m:rad>
                    <m:r>
                      <a:rPr lang="cs-CZ" b="1" i="1" smtClean="0">
                        <a:latin typeface="Cambria Math"/>
                      </a:rPr>
                      <m:t> </m:t>
                    </m:r>
                    <m:r>
                      <a:rPr lang="cs-CZ" b="1" i="1">
                        <a:latin typeface="Cambria Math"/>
                      </a:rPr>
                      <m:t>( </m:t>
                    </m:r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>
                            <a:latin typeface="Cambria Math"/>
                          </a:rPr>
                          <m:t>𝐜𝐨𝐬</m:t>
                        </m:r>
                        <m:r>
                          <a:rPr lang="cs-CZ" b="1" i="0" smtClean="0">
                            <a:latin typeface="Cambria Math"/>
                          </a:rPr>
                          <m:t> </m:t>
                        </m:r>
                        <m:r>
                          <a:rPr lang="cs-CZ" b="1" i="0" smtClean="0">
                            <a:latin typeface="Cambria Math"/>
                          </a:rPr>
                          <m:t>𝟐𝟖𝟓</m:t>
                        </m:r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°</m:t>
                        </m:r>
                      </m:fName>
                      <m:e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𝒊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cs-CZ" b="1" i="1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a:rPr lang="cs-CZ" b="1">
                                <a:latin typeface="Cambria Math"/>
                                <a:ea typeface="Cambria Math"/>
                              </a:rPr>
                              <m:t>𝐬𝐢𝐧</m:t>
                            </m:r>
                          </m:fName>
                          <m:e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𝟐𝟖𝟓</m:t>
                            </m:r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°)</m:t>
                            </m:r>
                          </m:e>
                        </m:func>
                      </m:e>
                    </m:func>
                  </m:oMath>
                </a14:m>
                <a:endParaRPr lang="cs-CZ" b="1" dirty="0"/>
              </a:p>
              <a:p>
                <a:endParaRPr lang="cs-CZ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5316966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6</a:t>
            </a:r>
            <a:endParaRPr lang="cs-CZ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endParaRPr lang="cs-CZ" b="1" dirty="0" smtClean="0"/>
              </a:p>
              <a:p>
                <a:r>
                  <a:rPr lang="cs-CZ" b="1" dirty="0" smtClean="0"/>
                  <a:t>Napište v goniometrickém tvaru:</a:t>
                </a:r>
              </a:p>
              <a:p>
                <a14:m>
                  <m:oMath xmlns:m="http://schemas.openxmlformats.org/officeDocument/2006/math">
                    <m:r>
                      <a:rPr lang="cs-CZ" b="1" i="1" smtClean="0">
                        <a:latin typeface="Cambria Math"/>
                      </a:rPr>
                      <m:t>𝒛</m:t>
                    </m:r>
                    <m:r>
                      <a:rPr lang="cs-CZ" b="1" i="1" smtClean="0">
                        <a:latin typeface="Cambria Math"/>
                      </a:rPr>
                      <m:t>= </m:t>
                    </m:r>
                    <m:f>
                      <m:fPr>
                        <m:ctrlPr>
                          <a:rPr lang="cs-CZ" b="1" i="1">
                            <a:latin typeface="Cambria Math"/>
                          </a:rPr>
                        </m:ctrlPr>
                      </m:fPr>
                      <m:num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  <m:r>
                          <a:rPr lang="cs-CZ" b="1" i="1">
                            <a:latin typeface="Cambria Math"/>
                          </a:rPr>
                          <m:t> −</m:t>
                        </m:r>
                        <m:r>
                          <a:rPr lang="cs-CZ" b="1" i="1" smtClean="0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cs-CZ" b="1" i="1" smtClean="0">
                            <a:latin typeface="Cambria Math"/>
                          </a:rPr>
                          <m:t>𝟐</m:t>
                        </m:r>
                        <m:r>
                          <a:rPr lang="cs-CZ" b="1" i="1" smtClean="0">
                            <a:latin typeface="Cambria Math"/>
                          </a:rPr>
                          <m:t>+</m:t>
                        </m:r>
                        <m:r>
                          <a:rPr lang="cs-CZ" b="1" i="1" smtClean="0">
                            <a:latin typeface="Cambria Math"/>
                          </a:rPr>
                          <m:t>𝒊</m:t>
                        </m:r>
                      </m:den>
                    </m:f>
                  </m:oMath>
                </a14:m>
                <a:r>
                  <a:rPr lang="cs-CZ" b="1" dirty="0"/>
                  <a:t> </a:t>
                </a:r>
                <a:endParaRPr lang="cs-CZ" b="1" dirty="0" smtClean="0"/>
              </a:p>
              <a:p>
                <a:r>
                  <a:rPr lang="cs-CZ" b="1" dirty="0" smtClean="0"/>
                  <a:t>….. atd. Výsledek:</a:t>
                </a:r>
              </a:p>
              <a:p>
                <a14:m>
                  <m:oMath xmlns:m="http://schemas.openxmlformats.org/officeDocument/2006/math">
                    <m:r>
                      <a:rPr lang="cs-CZ" b="1" i="1">
                        <a:latin typeface="Cambria Math"/>
                      </a:rPr>
                      <m:t>𝒛</m:t>
                    </m:r>
                    <m:r>
                      <a:rPr lang="cs-CZ" b="1" i="1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cs-CZ" b="1" i="1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cs-CZ" b="1" i="1">
                            <a:latin typeface="Cambria Math"/>
                          </a:rPr>
                          <m:t>𝟐</m:t>
                        </m:r>
                      </m:e>
                    </m:rad>
                    <m:r>
                      <a:rPr lang="cs-CZ" b="1" i="1">
                        <a:latin typeface="Cambria Math"/>
                      </a:rPr>
                      <m:t> ( </m:t>
                    </m:r>
                    <m:func>
                      <m:funcPr>
                        <m:ctrlPr>
                          <a:rPr lang="cs-CZ" b="1" i="1">
                            <a:latin typeface="Cambria Math"/>
                          </a:rPr>
                        </m:ctrlPr>
                      </m:funcPr>
                      <m:fName>
                        <m:r>
                          <a:rPr lang="cs-CZ" b="1">
                            <a:latin typeface="Cambria Math"/>
                          </a:rPr>
                          <m:t>𝐜𝐨𝐬</m:t>
                        </m:r>
                        <m:r>
                          <a:rPr lang="cs-CZ" b="1"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cs-CZ" b="1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cs-CZ" b="1" i="1" smtClean="0">
                                <a:latin typeface="Cambria Math"/>
                              </a:rPr>
                              <m:t>𝟑</m:t>
                            </m:r>
                          </m:num>
                          <m:den>
                            <m:r>
                              <a:rPr lang="cs-CZ" b="1" i="1" smtClean="0">
                                <a:latin typeface="Cambria Math"/>
                              </a:rPr>
                              <m:t>𝟒</m:t>
                            </m:r>
                          </m:den>
                        </m:f>
                        <m:r>
                          <a:rPr lang="cs-CZ" b="1" i="1" smtClean="0">
                            <a:latin typeface="Cambria Math"/>
                            <a:ea typeface="Cambria Math"/>
                          </a:rPr>
                          <m:t>𝝅</m:t>
                        </m:r>
                      </m:fName>
                      <m:e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+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𝒊</m:t>
                        </m:r>
                        <m:r>
                          <a:rPr lang="cs-CZ" b="1" i="1">
                            <a:latin typeface="Cambria Math"/>
                            <a:ea typeface="Cambria Math"/>
                          </a:rPr>
                          <m:t> </m:t>
                        </m:r>
                        <m:func>
                          <m:funcPr>
                            <m:ctrlPr>
                              <a:rPr lang="cs-CZ" b="1" i="1">
                                <a:latin typeface="Cambria Math"/>
                                <a:ea typeface="Cambria Math"/>
                              </a:rPr>
                            </m:ctrlPr>
                          </m:funcPr>
                          <m:fName>
                            <m:r>
                              <a:rPr lang="cs-CZ" b="1">
                                <a:latin typeface="Cambria Math"/>
                                <a:ea typeface="Cambria Math"/>
                              </a:rPr>
                              <m:t>𝐬𝐢𝐧</m:t>
                            </m:r>
                          </m:fName>
                          <m:e>
                            <m:f>
                              <m:fPr>
                                <m:ctrlP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fPr>
                              <m:num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𝟑</m:t>
                                </m:r>
                              </m:num>
                              <m:den>
                                <m:r>
                                  <a:rPr lang="cs-CZ" b="1" i="1" smtClean="0">
                                    <a:latin typeface="Cambria Math"/>
                                    <a:ea typeface="Cambria Math"/>
                                  </a:rPr>
                                  <m:t>𝟒</m:t>
                                </m:r>
                              </m:den>
                            </m:f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𝝅</m:t>
                            </m:r>
                            <m:r>
                              <a:rPr lang="cs-CZ" b="1" i="1" smtClean="0">
                                <a:latin typeface="Cambria Math"/>
                                <a:ea typeface="Cambria Math"/>
                              </a:rPr>
                              <m:t> )</m:t>
                            </m:r>
                          </m:e>
                        </m:func>
                      </m:e>
                    </m:func>
                  </m:oMath>
                </a14:m>
                <a:endParaRPr lang="cs-CZ" b="1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3"/>
                <a:stretch>
                  <a:fillRect l="-1630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2062322"/>
      </p:ext>
    </p:extLst>
  </p:cSld>
  <p:clrMapOvr>
    <a:masterClrMapping/>
  </p:clrMapOvr>
  <p:transition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sady Office">
  <a:themeElements>
    <a:clrScheme name="Vlastní 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504D"/>
      </a:hlink>
      <a:folHlink>
        <a:srgbClr val="D99694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495</TotalTime>
  <Words>541</Words>
  <Application>Microsoft Office PowerPoint</Application>
  <PresentationFormat>Předvádění na obrazovce (4:3)</PresentationFormat>
  <Paragraphs>62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Komplexní čísla - 8</vt:lpstr>
      <vt:lpstr>Příklad 1</vt:lpstr>
      <vt:lpstr>Příklad 2</vt:lpstr>
      <vt:lpstr>Příklad 3</vt:lpstr>
      <vt:lpstr>Příklad 3</vt:lpstr>
      <vt:lpstr>Příklad 4</vt:lpstr>
      <vt:lpstr>Příklad 5</vt:lpstr>
      <vt:lpstr>Příklad 5</vt:lpstr>
      <vt:lpstr>Příklad 6</vt:lpstr>
      <vt:lpstr>Děkuji za pozornost.</vt:lpstr>
    </vt:vector>
  </TitlesOfParts>
  <Company>ATC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HE</dc:creator>
  <cp:lastModifiedBy>Valued Acer Customer</cp:lastModifiedBy>
  <cp:revision>57</cp:revision>
  <dcterms:created xsi:type="dcterms:W3CDTF">2011-12-03T14:12:28Z</dcterms:created>
  <dcterms:modified xsi:type="dcterms:W3CDTF">2013-03-31T15:25:59Z</dcterms:modified>
</cp:coreProperties>
</file>