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68" r:id="rId4"/>
    <p:sldId id="269" r:id="rId5"/>
    <p:sldId id="270" r:id="rId6"/>
    <p:sldId id="271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67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903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2381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547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72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66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98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40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22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04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89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70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89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864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95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- 7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Goniometrický tvar</a:t>
            </a:r>
          </a:p>
          <a:p>
            <a:pPr>
              <a:defRPr/>
            </a:pPr>
            <a:r>
              <a:rPr lang="cs-CZ" b="1" dirty="0" smtClean="0"/>
              <a:t>Obrázek 1.</a:t>
            </a:r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 smtClean="0"/>
          </a:p>
          <a:p>
            <a:pPr>
              <a:defRPr/>
            </a:pP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VY_32_INOVACE_20-07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714297"/>
              </p:ext>
            </p:extLst>
          </p:nvPr>
        </p:nvGraphicFramePr>
        <p:xfrm>
          <a:off x="755576" y="2996952"/>
          <a:ext cx="576262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kument" r:id="rId5" imgW="5762038" imgH="2285607" progId="Word.Document.12">
                  <p:embed/>
                </p:oleObj>
              </mc:Choice>
              <mc:Fallback>
                <p:oleObj name="Dokument" r:id="rId5" imgW="5762038" imgH="22856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2996952"/>
                        <a:ext cx="5762625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 v goniometrickém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𝟐</m:t>
                    </m:r>
                    <m:r>
                      <a:rPr lang="cs-CZ" b="1" i="0" smtClean="0">
                        <a:latin typeface="Cambria Math"/>
                      </a:rPr>
                      <m:t>,</m:t>
                    </m:r>
                    <m:r>
                      <a:rPr lang="cs-CZ" b="1" i="0" smtClean="0">
                        <a:latin typeface="Cambria Math"/>
                      </a:rPr>
                      <m:t>𝟓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e>
                    </m: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latin typeface="Cambria Math"/>
                      </a:rPr>
                      <m:t>,</m:t>
                    </m:r>
                    <m:r>
                      <a:rPr lang="cs-CZ" sz="2800" b="1" i="1" smtClean="0">
                        <a:latin typeface="Cambria Math"/>
                      </a:rPr>
                      <m:t>𝟓</m:t>
                    </m:r>
                  </m:oMath>
                </a14:m>
                <a:endParaRPr lang="cs-CZ" sz="2800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sz="2800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800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>
                            <a:latin typeface="Cambria Math"/>
                          </a:rPr>
                          <m:t> </m:t>
                        </m:r>
                        <m:r>
                          <a:rPr lang="cs-CZ" sz="2800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sz="2800" b="1" dirty="0"/>
              </a:p>
              <a:p>
                <a:r>
                  <a:rPr lang="cs-CZ" sz="2800" b="1" dirty="0" smtClean="0"/>
                  <a:t>První </a:t>
                </a:r>
                <a:r>
                  <a:rPr lang="cs-CZ" sz="2800" b="1" dirty="0"/>
                  <a:t>kvadrant    </a:t>
                </a:r>
                <a:r>
                  <a:rPr lang="cs-CZ" sz="2800" b="1" dirty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cs-CZ" sz="2800" b="1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∝ =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cs-CZ" b="1" dirty="0" smtClean="0"/>
                  <a:t> a proto</a:t>
                </a:r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4</a:t>
                </a:r>
                <a:r>
                  <a:rPr lang="cs-CZ" b="1" dirty="0" smtClean="0"/>
                  <a:t> = 2,5.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(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 smtClean="0">
                            <a:latin typeface="Cambria Math"/>
                          </a:rPr>
                          <m:t>𝟎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)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4032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 v goniometrickém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r>
                      <a:rPr lang="cs-CZ" b="1" i="0" smtClean="0">
                        <a:latin typeface="Cambria Math"/>
                      </a:rPr>
                      <m:t>−</m:t>
                    </m:r>
                    <m:r>
                      <a:rPr lang="cs-CZ" b="1" i="0" smtClean="0">
                        <a:latin typeface="Cambria Math"/>
                      </a:rPr>
                      <m:t>𝟑</m:t>
                    </m:r>
                    <m:r>
                      <a:rPr lang="cs-CZ" b="1" i="0" smtClean="0">
                        <a:latin typeface="Cambria Math"/>
                      </a:rPr>
                      <m:t>,</m:t>
                    </m:r>
                    <m:r>
                      <a:rPr lang="cs-CZ" b="1" i="0" smtClean="0">
                        <a:latin typeface="Cambria Math"/>
                      </a:rPr>
                      <m:t>𝟐𝐢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=−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b="1" dirty="0"/>
              </a:p>
              <a:p>
                <a:r>
                  <a:rPr lang="cs-CZ" b="1" dirty="0" smtClean="0"/>
                  <a:t>Třetí </a:t>
                </a:r>
                <a:r>
                  <a:rPr lang="cs-CZ" b="1" dirty="0"/>
                  <a:t>kvadrant    </a:t>
                </a:r>
                <a:r>
                  <a:rPr lang="cs-CZ" b="1" dirty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cs-CZ" b="1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∝ 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𝟐𝟕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cs-CZ" b="1" dirty="0"/>
                  <a:t> a proto</a:t>
                </a:r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5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:r>
                  <a:rPr lang="cs-CZ" b="1" dirty="0" smtClean="0"/>
                  <a:t>3,2.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  <m:r>
                          <a:rPr lang="cs-CZ" b="1" i="1" smtClean="0">
                            <a:latin typeface="Cambria Math"/>
                          </a:rPr>
                          <m:t>𝟐𝟕𝟎</m:t>
                        </m:r>
                      </m:fName>
                      <m:e>
                        <m:r>
                          <a:rPr lang="cs-CZ" b="1" i="1">
                            <a:latin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𝟐𝟕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)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32235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 v goniometrickém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>
                        <a:latin typeface="Cambria Math"/>
                      </a:rPr>
                      <m:t>−</m:t>
                    </m:r>
                    <m:r>
                      <a:rPr lang="cs-CZ" b="1">
                        <a:latin typeface="Cambria Math"/>
                      </a:rPr>
                      <m:t>𝐢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sub>
                        </m:sSub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b="1" dirty="0"/>
              </a:p>
              <a:p>
                <a:r>
                  <a:rPr lang="cs-CZ" b="1" dirty="0" smtClean="0"/>
                  <a:t>Čtvrtý  </a:t>
                </a:r>
                <a:r>
                  <a:rPr lang="cs-CZ" b="1" dirty="0"/>
                  <a:t>kvadrant    </a:t>
                </a:r>
                <a:r>
                  <a:rPr lang="cs-CZ" b="1" dirty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cs-CZ" b="1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∝ 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𝟑𝟑𝟎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cs-CZ" b="1" dirty="0"/>
                  <a:t> a proto</a:t>
                </a:r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6</a:t>
                </a:r>
                <a:r>
                  <a:rPr lang="cs-CZ" b="1" dirty="0" smtClean="0"/>
                  <a:t> </a:t>
                </a:r>
                <a:r>
                  <a:rPr lang="cs-CZ" b="1" dirty="0"/>
                  <a:t>= </a:t>
                </a:r>
                <a:r>
                  <a:rPr lang="cs-CZ" b="1" dirty="0" smtClean="0"/>
                  <a:t>2</a:t>
                </a:r>
                <a:r>
                  <a:rPr lang="cs-CZ" b="1" dirty="0"/>
                  <a:t>.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 smtClean="0">
                            <a:latin typeface="Cambria Math"/>
                          </a:rPr>
                          <m:t>𝟑𝟑𝟎</m:t>
                        </m:r>
                      </m:fName>
                      <m:e>
                        <m:r>
                          <a:rPr lang="cs-CZ" b="1" i="1">
                            <a:latin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𝟑𝟑𝟎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)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293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endParaRPr lang="cs-CZ" b="1" dirty="0" smtClean="0"/>
              </a:p>
              <a:p>
                <a:r>
                  <a:rPr lang="cs-CZ" b="1" dirty="0" smtClean="0"/>
                  <a:t>Napiš v algebraickém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 smtClean="0">
                        <a:latin typeface="Cambria Math"/>
                      </a:rPr>
                      <m:t> )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05108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8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endParaRPr lang="cs-CZ" b="1" dirty="0"/>
              </a:p>
              <a:p>
                <a:r>
                  <a:rPr lang="cs-CZ" b="1" dirty="0" smtClean="0"/>
                  <a:t>Napiš v algebraickém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𝟏𝟒𝟓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𝟏𝟒𝟓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 )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933911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9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endParaRPr lang="cs-CZ" b="1" dirty="0"/>
              </a:p>
              <a:p>
                <a:r>
                  <a:rPr lang="cs-CZ" b="1" dirty="0" smtClean="0"/>
                  <a:t>Napiš v algebraickém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  <m:r>
                      <a:rPr lang="cs-CZ" b="1" i="1">
                        <a:latin typeface="Cambria Math"/>
                      </a:rPr>
                      <m:t> )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𝒊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1414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Jan </a:t>
            </a:r>
            <a:r>
              <a:rPr lang="cs-CZ" smtClean="0"/>
              <a:t>Bajnar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- 7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∝</m:t>
                            </m:r>
                          </m:e>
                        </m:func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𝒔𝒊𝒏</m:t>
                            </m:r>
                          </m:fName>
                          <m: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∝</m:t>
                            </m:r>
                          </m:e>
                        </m:func>
                      </m:e>
                    </m:d>
                    <m:r>
                      <a:rPr lang="cs-CZ" b="1" i="1">
                        <a:latin typeface="Cambria Math"/>
                      </a:rPr>
                      <m:t>   </m:t>
                    </m:r>
                  </m:oMath>
                </a14:m>
                <a:r>
                  <a:rPr lang="cs-CZ" b="1" dirty="0"/>
                  <a:t>    </a:t>
                </a:r>
                <a:r>
                  <a:rPr lang="cs-CZ" b="1" dirty="0">
                    <a:solidFill>
                      <a:srgbClr val="FF0000"/>
                    </a:solidFill>
                  </a:rPr>
                  <a:t>(1)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</m:d>
                  </m:oMath>
                </a14:m>
                <a:r>
                  <a:rPr lang="cs-CZ" b="1" dirty="0" smtClean="0"/>
                  <a:t> …se nazývá modul komplexního čísla</a:t>
                </a:r>
              </a:p>
              <a:p>
                <a:r>
                  <a:rPr lang="cs-CZ" b="1" dirty="0" smtClean="0"/>
                  <a:t>Úhel </a:t>
                </a:r>
                <a:r>
                  <a:rPr lang="cs-CZ" b="1" dirty="0" smtClean="0">
                    <a:latin typeface="Cambria Math"/>
                    <a:ea typeface="Cambria Math"/>
                  </a:rPr>
                  <a:t>𝛼 se nazývá argument  komplex.</a:t>
                </a:r>
                <a:br>
                  <a:rPr lang="cs-CZ" b="1" dirty="0" smtClean="0">
                    <a:latin typeface="Cambria Math"/>
                    <a:ea typeface="Cambria Math"/>
                  </a:rPr>
                </a:br>
                <a:r>
                  <a:rPr lang="cs-CZ" b="1" dirty="0" smtClean="0">
                    <a:latin typeface="Cambria Math"/>
                    <a:ea typeface="Cambria Math"/>
                  </a:rPr>
                  <a:t>čísla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∝∈</m:t>
                    </m:r>
                    <m:d>
                      <m:dPr>
                        <m:begChr m:val="⟨"/>
                        <m:endChr m:val="⟩"/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 ;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𝟑𝟔𝟎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⇔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∝∈</m:t>
                    </m:r>
                    <m:d>
                      <m:dPr>
                        <m:begChr m:val="⟨"/>
                        <m:endChr m:val="⟩"/>
                        <m:ctrlPr>
                          <a:rPr lang="cs-CZ" b="1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;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d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1056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- 7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 Gaussově rovině komplexních čísel</a:t>
                </a:r>
                <a:br>
                  <a:rPr lang="cs-CZ" b="1" dirty="0" smtClean="0"/>
                </a:br>
                <a:r>
                  <a:rPr lang="cs-CZ" b="1" dirty="0" smtClean="0"/>
                  <a:t>zobrazte číslo z</a:t>
                </a:r>
                <a:r>
                  <a:rPr lang="cs-CZ" b="1" baseline="-25000" dirty="0" smtClean="0"/>
                  <a:t>1</a:t>
                </a:r>
                <a:r>
                  <a:rPr lang="cs-CZ" b="1" dirty="0" smtClean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 smtClean="0"/>
                  <a:t> + i. </a:t>
                </a:r>
                <a:br>
                  <a:rPr lang="cs-CZ" b="1" dirty="0" smtClean="0"/>
                </a:br>
                <a:r>
                  <a:rPr lang="cs-CZ" b="1" dirty="0" smtClean="0"/>
                  <a:t>(obecně    z = a + </a:t>
                </a:r>
                <a:r>
                  <a:rPr lang="cs-CZ" b="1" dirty="0" err="1" smtClean="0"/>
                  <a:t>bi</a:t>
                </a:r>
                <a:r>
                  <a:rPr lang="cs-CZ" b="1" dirty="0" smtClean="0"/>
                  <a:t>)</a:t>
                </a:r>
              </a:p>
              <a:p>
                <a:r>
                  <a:rPr lang="cs-CZ" b="1" dirty="0" smtClean="0"/>
                  <a:t>Spojnice počátku souřadnicového </a:t>
                </a:r>
                <a:br>
                  <a:rPr lang="cs-CZ" b="1" dirty="0" smtClean="0"/>
                </a:br>
                <a:r>
                  <a:rPr lang="cs-CZ" b="1" dirty="0" smtClean="0"/>
                  <a:t>systému a obrazu čísla z představuje</a:t>
                </a:r>
                <a:br>
                  <a:rPr lang="cs-CZ" b="1" dirty="0" smtClean="0"/>
                </a:br>
                <a:r>
                  <a:rPr lang="cs-CZ" b="1" dirty="0" smtClean="0"/>
                  <a:t>geometrický význam absolutní hodnoty</a:t>
                </a:r>
                <a:br>
                  <a:rPr lang="cs-CZ" b="1" dirty="0" smtClean="0"/>
                </a:br>
                <a:r>
                  <a:rPr lang="cs-CZ" b="1" dirty="0" smtClean="0"/>
                  <a:t>čísla z, přičemž platí v našem případě:</a:t>
                </a:r>
                <a:br>
                  <a:rPr lang="cs-CZ" b="1" dirty="0" smtClean="0"/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  <m:r>
                              <a:rPr lang="cs-CZ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</m:oMath>
                </a14:m>
                <a:endParaRPr lang="cs-CZ" b="1" dirty="0" smtClean="0"/>
              </a:p>
              <a:p>
                <a:endParaRPr lang="cs-CZ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49785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- 7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i="1" dirty="0" smtClean="0">
                  <a:latin typeface="Cambria Math"/>
                </a:endParaRPr>
              </a:p>
              <a:p>
                <a:r>
                  <a:rPr lang="cs-CZ" b="1" dirty="0"/>
                  <a:t>Tato úsečka svírá s kladnou částí osy x</a:t>
                </a:r>
                <a:br>
                  <a:rPr lang="cs-CZ" b="1" dirty="0"/>
                </a:br>
                <a:r>
                  <a:rPr lang="cs-CZ" b="1" dirty="0"/>
                  <a:t>úhel </a:t>
                </a:r>
                <a:r>
                  <a:rPr lang="cs-CZ" b="1" dirty="0">
                    <a:latin typeface="Cambria Math"/>
                    <a:ea typeface="Cambria Math"/>
                  </a:rPr>
                  <a:t>𝛼, pro </a:t>
                </a:r>
                <a:r>
                  <a:rPr lang="cs-CZ" b="1" dirty="0" smtClean="0">
                    <a:latin typeface="Cambria Math"/>
                    <a:ea typeface="Cambria Math"/>
                  </a:rPr>
                  <a:t>který obecně </a:t>
                </a:r>
                <a:r>
                  <a:rPr lang="cs-CZ" b="1" dirty="0">
                    <a:latin typeface="Cambria Math"/>
                    <a:ea typeface="Cambria Math"/>
                  </a:rPr>
                  <a:t>platí</a:t>
                </a:r>
                <a:r>
                  <a:rPr lang="cs-CZ" b="1" dirty="0" smtClean="0">
                    <a:latin typeface="Cambria Math"/>
                    <a:ea typeface="Cambria Math"/>
                  </a:rPr>
                  <a:t>:</a:t>
                </a:r>
                <a:endParaRPr lang="cs-CZ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𝒂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𝒛</m:t>
                                    </m:r>
                                  </m:e>
                                  <m:sub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 a současně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 </m:t>
                        </m:r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𝒃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𝒛</m:t>
                                    </m:r>
                                  </m:e>
                                  <m:sub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r>
                  <a:rPr lang="cs-CZ" b="1" dirty="0" smtClean="0"/>
                  <a:t> 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(2)</a:t>
                </a:r>
                <a:r>
                  <a:rPr lang="cs-CZ" b="1" dirty="0" smtClean="0"/>
                  <a:t>,</a:t>
                </a:r>
              </a:p>
              <a:p>
                <a:r>
                  <a:rPr lang="cs-CZ" b="1" dirty="0" smtClean="0"/>
                  <a:t>V našem zadání: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d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 </m:t>
                        </m:r>
                        <m:r>
                          <a:rPr lang="cs-CZ" b="1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d>
                              <m:dPr>
                                <m:begChr m:val="|"/>
                                <m:endChr m:val="|"/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d>
                          </m:den>
                        </m:f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b="1" dirty="0" smtClean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1077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- 7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Podle podmínky (1) musí být úhel </a:t>
                </a:r>
                <a:r>
                  <a:rPr lang="cs-CZ" b="1" dirty="0" smtClean="0">
                    <a:latin typeface="Cambria Math"/>
                    <a:ea typeface="Cambria Math"/>
                  </a:rPr>
                  <a:t>𝛼</a:t>
                </a:r>
                <a:br>
                  <a:rPr lang="cs-CZ" b="1" dirty="0" smtClean="0">
                    <a:latin typeface="Cambria Math"/>
                    <a:ea typeface="Cambria Math"/>
                  </a:rPr>
                </a:br>
                <a:r>
                  <a:rPr lang="cs-CZ" b="1" dirty="0" smtClean="0">
                    <a:latin typeface="Cambria Math"/>
                    <a:ea typeface="Cambria Math"/>
                  </a:rPr>
                  <a:t>z prvního kvadrantu a platí tedy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∝ 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 smtClean="0"/>
                  <a:t> , ve stupňové míře 30°. Můžeme</a:t>
                </a:r>
              </a:p>
              <a:p>
                <a:r>
                  <a:rPr lang="cs-CZ" b="1" dirty="0" smtClean="0"/>
                  <a:t>tedy psát</a:t>
                </a:r>
              </a:p>
              <a:p>
                <a:pPr>
                  <a:defRPr/>
                </a:pPr>
                <a:r>
                  <a:rPr lang="cs-CZ" b="1" dirty="0"/>
                  <a:t>z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cs-CZ" b="1" dirty="0"/>
                  <a:t> + </a:t>
                </a:r>
                <a:r>
                  <a:rPr lang="cs-CZ" b="1" dirty="0" smtClean="0"/>
                  <a:t>i  =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func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</a:rPr>
                              <m:t>𝒔𝒊𝒏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func>
                      </m:e>
                    </m:d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r>
                  <a:rPr lang="cs-CZ" b="1" dirty="0" smtClean="0">
                    <a:solidFill>
                      <a:srgbClr val="FF0000"/>
                    </a:solidFill>
                  </a:rPr>
                  <a:t>                    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𝟑𝟎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𝟑𝟎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cs-CZ" b="1" dirty="0" smtClean="0">
                    <a:solidFill>
                      <a:srgbClr val="FF0000"/>
                    </a:solidFill>
                  </a:rPr>
                  <a:t>      </a:t>
                </a:r>
                <a:endParaRPr lang="cs-CZ" b="1" dirty="0">
                  <a:solidFill>
                    <a:srgbClr val="FF0000"/>
                  </a:solidFill>
                </a:endParaRPr>
              </a:p>
              <a:p>
                <a:pPr>
                  <a:defRPr/>
                </a:pPr>
                <a:endParaRPr lang="cs-CZ" b="1" dirty="0"/>
              </a:p>
              <a:p>
                <a:r>
                  <a:rPr lang="cs-CZ" b="1" dirty="0"/>
                  <a:t/>
                </a:r>
                <a:br>
                  <a:rPr lang="cs-CZ" b="1" dirty="0"/>
                </a:br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913" b="-238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799454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 v goniometrickém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0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0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0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0" smtClean="0">
                        <a:latin typeface="Cambria Math"/>
                      </a:rPr>
                      <m:t> </m:t>
                    </m:r>
                    <m:r>
                      <a:rPr lang="cs-CZ" b="1" i="0" smtClean="0">
                        <a:latin typeface="Cambria Math"/>
                      </a:rPr>
                      <m:t>𝐢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cs-CZ" sz="2800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sz="2800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𝟏</m:t>
                    </m:r>
                  </m:oMath>
                </a14:m>
                <a:endParaRPr lang="cs-CZ" sz="2800" b="1" dirty="0" smtClean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sz="28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sz="2800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800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>
                            <a:latin typeface="Cambria Math"/>
                          </a:rPr>
                          <m:t> </m:t>
                        </m:r>
                        <m:r>
                          <a:rPr lang="cs-CZ" sz="2800" b="1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sz="2800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sz="2800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sz="2800" b="1" dirty="0" smtClean="0"/>
              </a:p>
              <a:p>
                <a:r>
                  <a:rPr lang="cs-CZ" sz="2800" b="1" dirty="0" smtClean="0"/>
                  <a:t>Druhý kvadrant    </a:t>
                </a:r>
                <a:r>
                  <a:rPr lang="cs-CZ" sz="2800" b="1" dirty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cs-CZ" sz="2800" b="1" i="0" smtClean="0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∝ = 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cs-CZ" sz="2800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3157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Platí tedy: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 </m:t>
                    </m:r>
                    <m:r>
                      <a:rPr lang="cs-CZ" b="1">
                        <a:latin typeface="Cambria Math"/>
                      </a:rPr>
                      <m:t>𝐢</m:t>
                    </m:r>
                    <m:r>
                      <a:rPr lang="cs-CZ" b="1" i="0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</a:rPr>
                      <m:t>. ( 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func>
                  </m:oMath>
                </a14:m>
                <a:r>
                  <a:rPr lang="cs-CZ" b="1" dirty="0" smtClean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𝐬𝐢𝐧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e>
                    </m:func>
                  </m:oMath>
                </a14:m>
                <a:r>
                  <a:rPr lang="cs-CZ" b="1" dirty="0" smtClean="0"/>
                  <a:t> )  nebo</a:t>
                </a:r>
              </a:p>
              <a:p>
                <a:r>
                  <a:rPr lang="cs-CZ" b="1" dirty="0" smtClean="0"/>
                  <a:t>z</a:t>
                </a:r>
                <a:r>
                  <a:rPr lang="cs-CZ" b="1" baseline="-25000" dirty="0" smtClean="0"/>
                  <a:t>2</a:t>
                </a:r>
                <a:r>
                  <a:rPr lang="cs-CZ" b="1" dirty="0" smtClean="0"/>
                  <a:t> = 1.</a:t>
                </a:r>
                <a:r>
                  <a:rPr lang="cs-CZ" b="1" dirty="0"/>
                  <a:t>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𝐜𝐨𝐬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𝟏𝟑𝟓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𝟏𝟑𝟓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e>
                    </m:func>
                  </m:oMath>
                </a14:m>
                <a:r>
                  <a:rPr lang="cs-CZ" b="1" dirty="0"/>
                  <a:t> )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05087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 v goniometrickém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r>
                      <a:rPr lang="cs-CZ" b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 </m:t>
                    </m:r>
                    <m:r>
                      <a:rPr lang="cs-CZ" b="1">
                        <a:latin typeface="Cambria Math"/>
                      </a:rPr>
                      <m:t>𝐢</m:t>
                    </m:r>
                  </m:oMath>
                </a14:m>
                <a:endParaRPr lang="cs-CZ" b="1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cs-CZ" sz="2800" b="1" i="1" smtClean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e>
                    </m:d>
                    <m:r>
                      <a:rPr lang="cs-CZ" sz="2800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sz="2800" b="1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𝟗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</a:rPr>
                              <m:t>𝟏𝟔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</a:rPr>
                              <m:t>𝟐𝟓</m:t>
                            </m:r>
                          </m:den>
                        </m:f>
                      </m:e>
                    </m:rad>
                    <m:r>
                      <a:rPr lang="cs-CZ" sz="2800" b="1" i="1">
                        <a:latin typeface="Cambria Math"/>
                      </a:rPr>
                      <m:t>=</m:t>
                    </m:r>
                    <m:r>
                      <a:rPr lang="cs-CZ" sz="2800" b="1" i="1">
                        <a:latin typeface="Cambria Math"/>
                      </a:rPr>
                      <m:t>𝟏</m:t>
                    </m:r>
                  </m:oMath>
                </a14:m>
                <a:endParaRPr lang="cs-CZ" sz="2800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sz="28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  <m:r>
                      <a:rPr lang="cs-CZ" sz="2800" b="1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sz="2800" b="1" dirty="0"/>
                  <a:t> a současně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sz="2800" b="1">
                            <a:latin typeface="Cambria Math"/>
                          </a:rPr>
                          <m:t> </m:t>
                        </m:r>
                        <m:r>
                          <a:rPr lang="cs-CZ" sz="2800" b="1"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=−</m:t>
                        </m:r>
                        <m:f>
                          <m:fPr>
                            <m:ctrlPr>
                              <a:rPr lang="cs-CZ" sz="28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sz="2800" b="1" i="1" smtClean="0">
                                <a:latin typeface="Cambria Math"/>
                                <a:ea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cs-CZ" sz="2800" b="1" i="1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func>
                  </m:oMath>
                </a14:m>
                <a:endParaRPr lang="cs-CZ" sz="2800" b="1" dirty="0"/>
              </a:p>
              <a:p>
                <a:r>
                  <a:rPr lang="cs-CZ" sz="2800" b="1" dirty="0" smtClean="0"/>
                  <a:t>Čtvrtý </a:t>
                </a:r>
                <a:r>
                  <a:rPr lang="cs-CZ" sz="2800" b="1" dirty="0"/>
                  <a:t>kvadrant    </a:t>
                </a:r>
                <a:r>
                  <a:rPr lang="cs-CZ" sz="2800" b="1" dirty="0">
                    <a:latin typeface="Cambria Math"/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cs-CZ" sz="2800" b="1">
                        <a:latin typeface="Cambria Math"/>
                        <a:ea typeface="Cambria Math"/>
                      </a:rPr>
                      <m:t>     </m:t>
                    </m:r>
                    <m:r>
                      <a:rPr lang="cs-CZ" sz="2800" b="1" i="1">
                        <a:latin typeface="Cambria Math"/>
                        <a:ea typeface="Cambria Math"/>
                      </a:rPr>
                      <m:t>∝ =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𝟑𝟎𝟔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°</m:t>
                    </m:r>
                    <m:r>
                      <a:rPr lang="cs-CZ" sz="2800" b="1" i="1" smtClean="0">
                        <a:latin typeface="Cambria Math"/>
                        <a:ea typeface="Cambria Math"/>
                      </a:rPr>
                      <m:t>𝟓𝟐</m:t>
                    </m:r>
                  </m:oMath>
                </a14:m>
                <a:r>
                  <a:rPr lang="cs-CZ" sz="2800" b="1" dirty="0" smtClean="0"/>
                  <a:t>´</a:t>
                </a:r>
                <a:endParaRPr lang="cs-CZ" sz="2800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61586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r>
                  <a:rPr lang="cs-CZ" b="1" dirty="0" smtClean="0"/>
                  <a:t>Platí tedy: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−</m:t>
                    </m:r>
                    <m:r>
                      <a:rPr lang="cs-CZ" b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0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/>
              </a:p>
              <a:p>
                <a:r>
                  <a:rPr lang="cs-CZ" b="1" dirty="0" smtClean="0"/>
                  <a:t> </a:t>
                </a:r>
                <a:r>
                  <a:rPr lang="cs-CZ" b="1" dirty="0"/>
                  <a:t>1.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𝟑𝟎𝟔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𝟓𝟐</m:t>
                        </m:r>
                      </m:e>
                    </m:func>
                  </m:oMath>
                </a14:m>
                <a:r>
                  <a:rPr lang="cs-CZ" b="1" dirty="0" smtClean="0"/>
                  <a:t>´</a:t>
                </a:r>
                <a:r>
                  <a:rPr lang="cs-CZ" b="1" dirty="0"/>
                  <a:t> + i.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𝒔𝒊𝒏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𝟑𝟎𝟔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𝟓𝟐</m:t>
                        </m:r>
                      </m:e>
                    </m:func>
                  </m:oMath>
                </a14:m>
                <a:r>
                  <a:rPr lang="cs-CZ" b="1" dirty="0" smtClean="0"/>
                  <a:t>´</a:t>
                </a:r>
                <a:r>
                  <a:rPr lang="cs-CZ" b="1" dirty="0"/>
                  <a:t> )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5829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725</Words>
  <Application>Microsoft Office PowerPoint</Application>
  <PresentationFormat>Předvádění na obrazovce (4:3)</PresentationFormat>
  <Paragraphs>108</Paragraphs>
  <Slides>16</Slides>
  <Notes>16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8" baseType="lpstr">
      <vt:lpstr>Motiv sady Office</vt:lpstr>
      <vt:lpstr>Dokument</vt:lpstr>
      <vt:lpstr>Komplexní čísla - 7</vt:lpstr>
      <vt:lpstr>Komplexní čísla - 7</vt:lpstr>
      <vt:lpstr>Komplexní čísla - 7</vt:lpstr>
      <vt:lpstr>Komplexní čísla - 7</vt:lpstr>
      <vt:lpstr>Komplexní čísla - 7</vt:lpstr>
      <vt:lpstr>Příklad 2</vt:lpstr>
      <vt:lpstr>Příklad 2</vt:lpstr>
      <vt:lpstr>Příklad 3</vt:lpstr>
      <vt:lpstr>Příklad 3</vt:lpstr>
      <vt:lpstr>Příklad 4</vt:lpstr>
      <vt:lpstr>Příklad 5</vt:lpstr>
      <vt:lpstr>Příklad 6</vt:lpstr>
      <vt:lpstr>Příklad 7</vt:lpstr>
      <vt:lpstr>Příklad 8</vt:lpstr>
      <vt:lpstr>Příklad 9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70</cp:revision>
  <dcterms:created xsi:type="dcterms:W3CDTF">2011-12-03T14:12:28Z</dcterms:created>
  <dcterms:modified xsi:type="dcterms:W3CDTF">2013-03-31T13:07:10Z</dcterms:modified>
</cp:coreProperties>
</file>