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67" r:id="rId10"/>
  </p:sldIdLst>
  <p:sldSz cx="9144000" cy="6858000" type="screen4x3"/>
  <p:notesSz cx="6888163" cy="100203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F33B9507-7396-4E21-8154-BEA88F6E9B48}" type="datetimeFigureOut">
              <a:rPr lang="cs-CZ" smtClean="0"/>
              <a:t>31.3.2013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C12299BC-8FB6-4266-BCAA-718A8825FF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7313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pPr>
              <a:defRPr/>
            </a:pPr>
            <a:fld id="{7DAD4277-D57F-410E-BDFC-E2BBE88F1C90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pPr>
              <a:defRPr/>
            </a:pPr>
            <a:fld id="{F11A24CB-7998-4184-956C-876CEA97F0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96710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1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85001" indent="-30192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07694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90771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3849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56926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0004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23081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106159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3D509B6-7BED-4E87-8699-F65DAE72FF81}" type="slidenum">
              <a:rPr lang="cs-CZ" smtClean="0"/>
              <a:pPr eaLnBrk="1" hangingPunct="1"/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584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29181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58038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2140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76831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4792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02887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85001" indent="-30192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07694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90771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3849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56926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0004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23081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106159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861F198-C4A1-43FD-A74F-C3DD5223D660}" type="slidenum">
              <a:rPr lang="cs-CZ" smtClean="0"/>
              <a:pPr eaLnBrk="1" hangingPunct="1"/>
              <a:t>9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A7ED6-F4B4-42A6-A5A8-689AC67CC0B7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7BBBF-CFF1-4E94-A749-E1402F0610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422958"/>
      </p:ext>
    </p:extLst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192C7-764B-4F70-9A6E-6FE2578817AB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B677E-D780-4E9B-A310-EE6ED42527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098581"/>
      </p:ext>
    </p:extLst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783F3-FF0B-4F68-9F63-0F325A0EB422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A2730-07D8-40FB-A7CE-9C2F3BCA1D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0969262"/>
      </p:ext>
    </p:extLst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95165-16CF-4637-90D3-3098DFAD8B5D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BB9D0-928D-4E3F-9BFD-832DCBE81D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831846"/>
      </p:ext>
    </p:extLst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8A8CC-9BEB-45EA-B3C4-A4A81A8CA2E5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25F4C-AEFE-49D5-BACC-54A7C67967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5233883"/>
      </p:ext>
    </p:extLst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C6A4E-1442-4902-AF84-C8780D37B9E2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42AA0-1715-43CB-BBDA-4EF3EDEE9E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1955207"/>
      </p:ext>
    </p:extLst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6B717-C9CA-45B0-A7E3-8ED259B9BCE2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56EEC-83C6-45A8-88D1-4B2C23CD35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3820523"/>
      </p:ext>
    </p:extLst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9D219-516E-48C9-B090-698297FEA174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BACDC-1440-4710-B411-B51E9F66AA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9970873"/>
      </p:ext>
    </p:extLst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3AC43-67C7-4B82-8D19-EBAD5F3AC7A6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33A5C-1E13-4914-8EDC-A2723F3E77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1713581"/>
      </p:ext>
    </p:extLst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B0541-7C1E-4324-90FA-7B81A5FB8C11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08178-E998-4D5F-8CF4-4B577FCAA7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8554719"/>
      </p:ext>
    </p:extLst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0C4F8-9C11-4CD9-9362-4B4328E481A9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CDC77-81C0-4B67-B160-53075FF467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994902"/>
      </p:ext>
    </p:extLst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43AA0-7BD2-4041-A542-959067E64BF4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B1E32-8BD9-499C-8EAA-321FC15C4C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459747"/>
      </p:ext>
    </p:extLst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9C1402-66B2-412D-BD62-DA0F3104520B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A76E9B8-DF96-47C8-B5A1-75E84EE604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  <p:sldLayoutId id="2147483845" r:id="rId12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b="1" dirty="0" smtClean="0"/>
              <a:t>Komplexní čísla  6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defRPr/>
            </a:pPr>
            <a:r>
              <a:rPr lang="cs-CZ" b="1" dirty="0" smtClean="0"/>
              <a:t>Test číslo 2</a:t>
            </a:r>
            <a:endParaRPr 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8686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VY_32_INOVACE_20-06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Komplexní čísla 6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/>
                  <a:t>Skupina A</a:t>
                </a:r>
              </a:p>
              <a:p>
                <a:r>
                  <a:rPr lang="cs-CZ" b="1" dirty="0" smtClean="0"/>
                  <a:t>1. Zapište dané číslo v algebraickém tvaru: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    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latin typeface="Cambria Math"/>
                          </a:rPr>
                          <m:t> −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 − 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latin typeface="Cambria Math"/>
                          </a:rPr>
                          <m:t> −</m:t>
                        </m:r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=</m:t>
                    </m:r>
                  </m:oMath>
                </a14:m>
                <a:endParaRPr lang="cs-CZ" b="1" dirty="0" smtClean="0"/>
              </a:p>
              <a:p>
                <a:r>
                  <a:rPr lang="cs-CZ" b="1" dirty="0" smtClean="0"/>
                  <a:t>2. K danému číslu napiš číslo komplexně</a:t>
                </a:r>
                <a:br>
                  <a:rPr lang="cs-CZ" b="1" dirty="0" smtClean="0"/>
                </a:br>
                <a:r>
                  <a:rPr lang="cs-CZ" b="1" dirty="0" smtClean="0"/>
                  <a:t>    sdružené:</a:t>
                </a:r>
              </a:p>
              <a:p>
                <a:r>
                  <a:rPr lang="cs-CZ" b="1" dirty="0" smtClean="0"/>
                  <a:t>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  <m:rad>
                          <m:radPr>
                            <m:degHide m:val="on"/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𝟑</m:t>
                            </m:r>
                          </m:e>
                        </m:rad>
                      </m:e>
                    </m:d>
                    <m:r>
                      <a:rPr lang="cs-CZ" b="1" i="1" smtClean="0">
                        <a:latin typeface="Cambria Math"/>
                      </a:rPr>
                      <m:t>.</m:t>
                    </m:r>
                    <m:d>
                      <m:dPr>
                        <m:ctrlPr>
                          <a:rPr lang="cs-CZ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latin typeface="Cambria Math"/>
                          </a:rPr>
                          <m:t> −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  <m:rad>
                          <m:radPr>
                            <m:degHide m:val="on"/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𝟐</m:t>
                            </m:r>
                          </m:e>
                        </m:rad>
                      </m:e>
                    </m:d>
                    <m:r>
                      <a:rPr lang="cs-CZ" b="1" i="1" smtClean="0">
                        <a:latin typeface="Cambria Math"/>
                      </a:rPr>
                      <m:t> −</m:t>
                    </m:r>
                    <m:r>
                      <a:rPr lang="cs-CZ" b="1" i="1" smtClean="0">
                        <a:latin typeface="Cambria Math"/>
                      </a:rPr>
                      <m:t>𝒊</m:t>
                    </m:r>
                    <m:r>
                      <a:rPr lang="cs-CZ" b="1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cs-CZ" b="1" dirty="0" smtClean="0"/>
                  <a:t> </a:t>
                </a:r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759025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Komplexní čísla 6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/>
                  <a:t>Skupina A</a:t>
                </a:r>
              </a:p>
              <a:p>
                <a:r>
                  <a:rPr lang="cs-CZ" b="1" dirty="0" smtClean="0"/>
                  <a:t>3. Uspořádejte daná čísla podle velikosti:</a:t>
                </a:r>
              </a:p>
              <a:p>
                <a:r>
                  <a:rPr lang="cs-CZ" b="1" dirty="0" smtClean="0"/>
                  <a:t>  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latin typeface="Cambria Math"/>
                          </a:rPr>
                          <m:t> −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e>
                    </m:d>
                  </m:oMath>
                </a14:m>
                <a:r>
                  <a:rPr lang="cs-CZ" b="1" dirty="0" smtClean="0"/>
                  <a:t>;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dirty="0" smtClean="0">
                            <a:latin typeface="Cambria Math"/>
                          </a:rPr>
                          <m:t>𝟏</m:t>
                        </m:r>
                        <m:r>
                          <a:rPr lang="cs-CZ" b="1" i="1" dirty="0" smtClean="0">
                            <a:latin typeface="Cambria Math"/>
                          </a:rPr>
                          <m:t>+</m:t>
                        </m:r>
                        <m:r>
                          <a:rPr lang="cs-CZ" b="1" i="1" dirty="0" smtClean="0">
                            <a:latin typeface="Cambria Math"/>
                          </a:rPr>
                          <m:t>𝒊</m:t>
                        </m:r>
                      </m:e>
                    </m:d>
                  </m:oMath>
                </a14:m>
                <a:r>
                  <a:rPr lang="cs-CZ" b="1" dirty="0" smtClean="0"/>
                  <a:t>;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 dirty="0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cs-CZ" b="1" i="1" dirty="0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 dirty="0" smtClean="0">
                                <a:latin typeface="Cambria Math"/>
                              </a:rPr>
                              <m:t>𝒊</m:t>
                            </m:r>
                          </m:num>
                          <m:den>
                            <m:r>
                              <a:rPr lang="cs-CZ" b="1" i="1" dirty="0" smtClean="0">
                                <a:latin typeface="Cambria Math"/>
                              </a:rPr>
                              <m:t>𝟏</m:t>
                            </m:r>
                            <m:r>
                              <a:rPr lang="cs-CZ" b="1" i="1" dirty="0" smtClean="0">
                                <a:latin typeface="Cambria Math"/>
                              </a:rPr>
                              <m:t>+</m:t>
                            </m:r>
                            <m:r>
                              <a:rPr lang="cs-CZ" b="1" i="1" dirty="0" smtClean="0">
                                <a:latin typeface="Cambria Math"/>
                              </a:rPr>
                              <m:t>𝒊</m:t>
                            </m:r>
                          </m:den>
                        </m:f>
                      </m:e>
                    </m:d>
                    <m:r>
                      <a:rPr lang="cs-CZ" b="1" i="1" dirty="0" smtClean="0">
                        <a:latin typeface="Cambria Math"/>
                      </a:rPr>
                      <m:t> ; </m:t>
                    </m:r>
                    <m:d>
                      <m:dPr>
                        <m:begChr m:val="|"/>
                        <m:endChr m:val="|"/>
                        <m:ctrlPr>
                          <a:rPr lang="cs-CZ" b="1" i="1" dirty="0" smtClean="0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cs-CZ" b="1" i="1" dirty="0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 dirty="0" smtClean="0">
                                <a:latin typeface="Cambria Math"/>
                              </a:rPr>
                              <m:t>𝒊</m:t>
                            </m:r>
                          </m:e>
                          <m:sup>
                            <m:r>
                              <a:rPr lang="cs-CZ" b="1" i="1" dirty="0" smtClean="0">
                                <a:latin typeface="Cambria Math"/>
                              </a:rPr>
                              <m:t>𝟏𝟖</m:t>
                            </m:r>
                          </m:sup>
                        </m:sSup>
                      </m:e>
                    </m:d>
                  </m:oMath>
                </a14:m>
                <a:r>
                  <a:rPr lang="cs-CZ" b="1" dirty="0" smtClean="0"/>
                  <a:t> </a:t>
                </a:r>
              </a:p>
              <a:p>
                <a:r>
                  <a:rPr lang="cs-CZ" b="1" dirty="0" smtClean="0"/>
                  <a:t>4. Rozhodněte, zda dané číslo je komplexní</a:t>
                </a:r>
                <a:br>
                  <a:rPr lang="cs-CZ" b="1" dirty="0" smtClean="0"/>
                </a:br>
                <a:r>
                  <a:rPr lang="cs-CZ" b="1" dirty="0" smtClean="0"/>
                  <a:t>    jednotkou: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    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 </m:t>
                    </m:r>
                  </m:oMath>
                </a14:m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570176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Komplexní čísla 6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/>
                  <a:t>Skupina A – řešení – příklad 1:</a:t>
                </a:r>
              </a:p>
              <a:p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  <m:r>
                          <a:rPr lang="cs-CZ" b="1" i="1">
                            <a:latin typeface="Cambria Math"/>
                          </a:rPr>
                          <m:t> −</m:t>
                        </m:r>
                        <m:r>
                          <a:rPr lang="cs-CZ" b="1" i="1"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−</m:t>
                        </m:r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  <m:r>
                          <a:rPr lang="cs-CZ" b="1" i="1">
                            <a:latin typeface="Cambria Math"/>
                          </a:rPr>
                          <m:t>+</m:t>
                        </m:r>
                        <m:r>
                          <a:rPr lang="cs-CZ" b="1" i="1">
                            <a:latin typeface="Cambria Math"/>
                          </a:rPr>
                          <m:t>𝒊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 − </m:t>
                    </m:r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  <m:r>
                          <a:rPr lang="cs-CZ" b="1" i="1">
                            <a:latin typeface="Cambria Math"/>
                          </a:rPr>
                          <m:t>+</m:t>
                        </m:r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  <m:r>
                          <a:rPr lang="cs-CZ" b="1" i="1"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  <m:r>
                          <a:rPr lang="cs-CZ" b="1" i="1">
                            <a:latin typeface="Cambria Math"/>
                          </a:rPr>
                          <m:t> −</m:t>
                        </m:r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  <m:r>
                          <a:rPr lang="cs-CZ" b="1" i="1">
                            <a:latin typeface="Cambria Math"/>
                          </a:rPr>
                          <m:t>𝒊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=</m:t>
                    </m:r>
                  </m:oMath>
                </a14:m>
                <a:endParaRPr lang="cs-CZ" b="1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  <m:r>
                          <a:rPr lang="cs-CZ" b="1" i="1">
                            <a:latin typeface="Cambria Math"/>
                          </a:rPr>
                          <m:t> −</m:t>
                        </m:r>
                        <m:r>
                          <a:rPr lang="cs-CZ" b="1" i="1"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−</m:t>
                        </m:r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  <m:r>
                          <a:rPr lang="cs-CZ" b="1" i="1">
                            <a:latin typeface="Cambria Math"/>
                          </a:rPr>
                          <m:t>+</m:t>
                        </m:r>
                        <m:r>
                          <a:rPr lang="cs-CZ" b="1" i="1">
                            <a:latin typeface="Cambria Math"/>
                          </a:rPr>
                          <m:t>𝒊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.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  <m:r>
                          <a:rPr lang="cs-CZ" b="1" i="1">
                            <a:latin typeface="Cambria Math"/>
                          </a:rPr>
                          <m:t>+</m:t>
                        </m:r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  <m:r>
                          <a:rPr lang="cs-CZ" b="1" i="1"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  <m:r>
                          <a:rPr lang="cs-CZ" b="1" i="1">
                            <a:latin typeface="Cambria Math"/>
                          </a:rPr>
                          <m:t> −</m:t>
                        </m:r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  <m:r>
                          <a:rPr lang="cs-CZ" b="1" i="1">
                            <a:latin typeface="Cambria Math"/>
                          </a:rPr>
                          <m:t>𝒊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.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=</m:t>
                    </m:r>
                  </m:oMath>
                </a14:m>
                <a:endParaRPr lang="cs-CZ" b="1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latin typeface="Cambria Math"/>
                          </a:rPr>
                          <m:t>𝟕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𝟏𝟎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 −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latin typeface="Cambria Math"/>
                          </a:rPr>
                          <m:t>𝟓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𝟓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𝟏𝟎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latin typeface="Cambria Math"/>
                          </a:rPr>
                          <m:t>𝟒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𝟏𝟎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=</m:t>
                    </m:r>
                  </m:oMath>
                </a14:m>
                <a:endParaRPr lang="cs-CZ" b="1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𝟓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𝟓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𝒊</m:t>
                    </m:r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116682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Komplexní čísla 6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/>
                  <a:t>Skupina A – řešení příklad 2:</a:t>
                </a:r>
              </a:p>
              <a:p>
                <a:r>
                  <a:rPr lang="cs-CZ" b="1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b="1" i="1"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  <m:r>
                          <a:rPr lang="cs-CZ" b="1" i="1">
                            <a:latin typeface="Cambria Math"/>
                          </a:rPr>
                          <m:t>+</m:t>
                        </m:r>
                        <m:r>
                          <a:rPr lang="cs-CZ" b="1" i="1">
                            <a:latin typeface="Cambria Math"/>
                          </a:rPr>
                          <m:t>𝒊</m:t>
                        </m:r>
                        <m:rad>
                          <m:radPr>
                            <m:degHide m:val="on"/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>
                                <a:latin typeface="Cambria Math"/>
                              </a:rPr>
                              <m:t>𝟑</m:t>
                            </m:r>
                          </m:e>
                        </m:rad>
                      </m:e>
                    </m:d>
                    <m:r>
                      <a:rPr lang="cs-CZ" b="1" i="1">
                        <a:latin typeface="Cambria Math"/>
                      </a:rPr>
                      <m:t>.</m:t>
                    </m:r>
                    <m:d>
                      <m:dPr>
                        <m:ctrlPr>
                          <a:rPr lang="cs-CZ" b="1" i="1"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  <m:r>
                          <a:rPr lang="cs-CZ" b="1" i="1">
                            <a:latin typeface="Cambria Math"/>
                          </a:rPr>
                          <m:t> −</m:t>
                        </m:r>
                        <m:r>
                          <a:rPr lang="cs-CZ" b="1" i="1">
                            <a:latin typeface="Cambria Math"/>
                          </a:rPr>
                          <m:t>𝒊</m:t>
                        </m:r>
                        <m:rad>
                          <m:radPr>
                            <m:degHide m:val="on"/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>
                                <a:latin typeface="Cambria Math"/>
                              </a:rPr>
                              <m:t>𝟐</m:t>
                            </m:r>
                          </m:e>
                        </m:rad>
                      </m:e>
                    </m:d>
                    <m:r>
                      <a:rPr lang="cs-CZ" b="1" i="1">
                        <a:latin typeface="Cambria Math"/>
                      </a:rPr>
                      <m:t> −</m:t>
                    </m:r>
                    <m:r>
                      <a:rPr lang="cs-CZ" b="1" i="1">
                        <a:latin typeface="Cambria Math"/>
                      </a:rPr>
                      <m:t>𝒊</m:t>
                    </m:r>
                    <m:r>
                      <a:rPr lang="cs-CZ" b="1" i="1">
                        <a:latin typeface="Cambria Math"/>
                      </a:rPr>
                      <m:t>=</m:t>
                    </m:r>
                  </m:oMath>
                </a14:m>
                <a:endParaRPr lang="cs-CZ" b="1" i="1" dirty="0" smtClean="0">
                  <a:latin typeface="Cambria Math"/>
                </a:endParaRPr>
              </a:p>
              <a:p>
                <a:r>
                  <a:rPr lang="cs-CZ" b="1" dirty="0" smtClean="0"/>
                  <a:t> </a:t>
                </a:r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𝟔</m:t>
                    </m:r>
                    <m:r>
                      <a:rPr lang="cs-CZ" b="1" i="1" smtClean="0">
                        <a:latin typeface="Cambria Math"/>
                      </a:rPr>
                      <m:t>+</m:t>
                    </m:r>
                    <m:r>
                      <a:rPr lang="cs-CZ" b="1" i="1" smtClean="0">
                        <a:latin typeface="Cambria Math"/>
                      </a:rPr>
                      <m:t>𝟑</m:t>
                    </m:r>
                    <m:r>
                      <a:rPr lang="cs-CZ" b="1" i="1" smtClean="0">
                        <a:latin typeface="Cambria Math"/>
                      </a:rPr>
                      <m:t>𝒊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</m:e>
                    </m:rad>
                    <m:r>
                      <a:rPr lang="cs-CZ" b="1" i="1" smtClean="0">
                        <a:latin typeface="Cambria Math"/>
                      </a:rPr>
                      <m:t>−</m:t>
                    </m:r>
                    <m:r>
                      <a:rPr lang="cs-CZ" b="1" i="1" smtClean="0">
                        <a:latin typeface="Cambria Math"/>
                      </a:rPr>
                      <m:t>𝟐</m:t>
                    </m:r>
                    <m:r>
                      <a:rPr lang="cs-CZ" b="1" i="1" smtClean="0">
                        <a:latin typeface="Cambria Math"/>
                      </a:rPr>
                      <m:t>𝒊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e>
                    </m:rad>
                    <m:r>
                      <a:rPr lang="cs-CZ" b="1" i="1" smtClean="0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cs-CZ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e>
                      <m:sup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sup>
                    </m:sSup>
                    <m:rad>
                      <m:radPr>
                        <m:degHide m:val="on"/>
                        <m:ctrlPr>
                          <a:rPr lang="cs-CZ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latin typeface="Cambria Math"/>
                          </a:rPr>
                          <m:t>𝟔</m:t>
                        </m:r>
                      </m:e>
                    </m:rad>
                    <m:r>
                      <a:rPr lang="cs-CZ" b="1" i="1" smtClean="0">
                        <a:latin typeface="Cambria Math"/>
                      </a:rPr>
                      <m:t>−</m:t>
                    </m:r>
                    <m:r>
                      <a:rPr lang="cs-CZ" b="1" i="1" smtClean="0">
                        <a:latin typeface="Cambria Math"/>
                      </a:rPr>
                      <m:t>𝒊</m:t>
                    </m:r>
                    <m:r>
                      <a:rPr lang="cs-CZ" b="1" i="1" smtClean="0">
                        <a:latin typeface="Cambria Math"/>
                      </a:rPr>
                      <m:t>=</m:t>
                    </m:r>
                  </m:oMath>
                </a14:m>
                <a:endParaRPr lang="cs-CZ" b="1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cs-CZ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</a:rPr>
                          <m:t>𝟔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𝟔</m:t>
                            </m:r>
                          </m:e>
                        </m:rad>
                      </m:e>
                    </m:d>
                    <m:r>
                      <a:rPr lang="cs-CZ" b="1" i="1" smtClean="0">
                        <a:latin typeface="Cambria Math"/>
                      </a:rPr>
                      <m:t>+</m:t>
                    </m:r>
                    <m:r>
                      <a:rPr lang="cs-CZ" b="1" i="1" smtClean="0">
                        <a:latin typeface="Cambria Math"/>
                      </a:rPr>
                      <m:t>𝒊</m:t>
                    </m:r>
                    <m:d>
                      <m:dPr>
                        <m:ctrlPr>
                          <a:rPr lang="cs-CZ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  <m:rad>
                          <m:radPr>
                            <m:degHide m:val="on"/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𝟑</m:t>
                            </m:r>
                          </m:e>
                        </m:rad>
                        <m:r>
                          <a:rPr lang="cs-CZ" b="1" i="1" smtClean="0"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  <m:rad>
                          <m:radPr>
                            <m:degHide m:val="on"/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𝟐</m:t>
                            </m:r>
                          </m:e>
                        </m:rad>
                        <m:r>
                          <a:rPr lang="cs-CZ" b="1" i="1" smtClean="0"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e>
                    </m:d>
                  </m:oMath>
                </a14:m>
                <a:r>
                  <a:rPr lang="cs-CZ" b="1" dirty="0"/>
                  <a:t> </a:t>
                </a:r>
                <a:endParaRPr lang="cs-CZ" b="1" dirty="0" smtClean="0"/>
              </a:p>
              <a:p>
                <a:r>
                  <a:rPr lang="cs-CZ" b="1" dirty="0" smtClean="0"/>
                  <a:t>Komplexně sdružené pak je:</a:t>
                </a: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cs-CZ" b="1" i="1"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𝟔</m:t>
                        </m:r>
                        <m:r>
                          <a:rPr lang="cs-CZ" b="1" i="1">
                            <a:latin typeface="Cambria Math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>
                                <a:latin typeface="Cambria Math"/>
                              </a:rPr>
                              <m:t>𝟔</m:t>
                            </m:r>
                          </m:e>
                        </m:rad>
                      </m:e>
                    </m:d>
                    <m:r>
                      <a:rPr lang="cs-CZ" b="1" i="1" smtClean="0">
                        <a:latin typeface="Cambria Math"/>
                      </a:rPr>
                      <m:t>−</m:t>
                    </m:r>
                    <m:r>
                      <a:rPr lang="cs-CZ" b="1" i="1">
                        <a:latin typeface="Cambria Math"/>
                      </a:rPr>
                      <m:t>𝒊</m:t>
                    </m:r>
                    <m:d>
                      <m:dPr>
                        <m:ctrlPr>
                          <a:rPr lang="cs-CZ" b="1" i="1"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  <m:rad>
                          <m:radPr>
                            <m:degHide m:val="on"/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>
                                <a:latin typeface="Cambria Math"/>
                              </a:rPr>
                              <m:t>𝟑</m:t>
                            </m:r>
                          </m:e>
                        </m:rad>
                        <m:r>
                          <a:rPr lang="cs-CZ" b="1" i="1">
                            <a:latin typeface="Cambria Math"/>
                          </a:rPr>
                          <m:t>−</m:t>
                        </m:r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  <m:rad>
                          <m:radPr>
                            <m:degHide m:val="on"/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>
                                <a:latin typeface="Cambria Math"/>
                              </a:rPr>
                              <m:t>𝟐</m:t>
                            </m:r>
                          </m:e>
                        </m:rad>
                        <m:r>
                          <a:rPr lang="cs-CZ" b="1" i="1">
                            <a:latin typeface="Cambria Math"/>
                          </a:rPr>
                          <m:t>−</m:t>
                        </m:r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</m:e>
                    </m:d>
                  </m:oMath>
                </a14:m>
                <a:r>
                  <a:rPr lang="cs-CZ" b="1" dirty="0"/>
                  <a:t> </a:t>
                </a:r>
              </a:p>
              <a:p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303803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Komplexní čísla 6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/>
                  <a:t>Skupina A – řešení příklad 3:</a:t>
                </a:r>
              </a:p>
              <a:p>
                <a:r>
                  <a:rPr lang="cs-CZ" b="1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sz="2800" b="1" i="1">
                            <a:latin typeface="Cambria Math"/>
                          </a:rPr>
                        </m:ctrlPr>
                      </m:dPr>
                      <m:e>
                        <m:r>
                          <a:rPr lang="cs-CZ" sz="2800" b="1" i="1">
                            <a:latin typeface="Cambria Math"/>
                          </a:rPr>
                          <m:t>𝟐</m:t>
                        </m:r>
                        <m:r>
                          <a:rPr lang="cs-CZ" sz="2800" b="1" i="1">
                            <a:latin typeface="Cambria Math"/>
                          </a:rPr>
                          <m:t> −</m:t>
                        </m:r>
                        <m:r>
                          <a:rPr lang="cs-CZ" sz="2800" b="1" i="1">
                            <a:latin typeface="Cambria Math"/>
                          </a:rPr>
                          <m:t>𝒊</m:t>
                        </m:r>
                      </m:e>
                    </m:d>
                  </m:oMath>
                </a14:m>
                <a:r>
                  <a:rPr lang="cs-CZ" sz="2800" b="1" dirty="0"/>
                  <a:t>;</a:t>
                </a:r>
                <a:r>
                  <a:rPr lang="cs-CZ" sz="2800" b="1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sz="2800" b="1" i="1" dirty="0">
                            <a:latin typeface="Cambria Math"/>
                          </a:rPr>
                        </m:ctrlPr>
                      </m:dPr>
                      <m:e>
                        <m:r>
                          <a:rPr lang="cs-CZ" sz="2800" b="1" i="1" dirty="0">
                            <a:latin typeface="Cambria Math"/>
                          </a:rPr>
                          <m:t>𝟏</m:t>
                        </m:r>
                        <m:r>
                          <a:rPr lang="cs-CZ" sz="2800" b="1" i="1" dirty="0">
                            <a:latin typeface="Cambria Math"/>
                          </a:rPr>
                          <m:t>+</m:t>
                        </m:r>
                        <m:r>
                          <a:rPr lang="cs-CZ" sz="2800" b="1" i="1" dirty="0">
                            <a:latin typeface="Cambria Math"/>
                          </a:rPr>
                          <m:t>𝒊</m:t>
                        </m:r>
                      </m:e>
                    </m:d>
                  </m:oMath>
                </a14:m>
                <a:r>
                  <a:rPr lang="cs-CZ" sz="2800" b="1" dirty="0"/>
                  <a:t>;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sz="2800" b="1" i="1" dirty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cs-CZ" sz="2800" b="1" i="1" dirty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sz="2800" b="1" i="1" dirty="0">
                                <a:latin typeface="Cambria Math"/>
                              </a:rPr>
                              <m:t>𝒊</m:t>
                            </m:r>
                          </m:num>
                          <m:den>
                            <m:r>
                              <a:rPr lang="cs-CZ" sz="2800" b="1" i="1" dirty="0">
                                <a:latin typeface="Cambria Math"/>
                              </a:rPr>
                              <m:t>𝟏</m:t>
                            </m:r>
                            <m:r>
                              <a:rPr lang="cs-CZ" sz="2800" b="1" i="1" dirty="0">
                                <a:latin typeface="Cambria Math"/>
                              </a:rPr>
                              <m:t>+</m:t>
                            </m:r>
                            <m:r>
                              <a:rPr lang="cs-CZ" sz="2800" b="1" i="1" dirty="0">
                                <a:latin typeface="Cambria Math"/>
                              </a:rPr>
                              <m:t>𝒊</m:t>
                            </m:r>
                          </m:den>
                        </m:f>
                      </m:e>
                    </m:d>
                    <m:r>
                      <a:rPr lang="cs-CZ" sz="2800" b="1" i="1" dirty="0">
                        <a:latin typeface="Cambria Math"/>
                      </a:rPr>
                      <m:t> ; </m:t>
                    </m:r>
                    <m:d>
                      <m:dPr>
                        <m:begChr m:val="|"/>
                        <m:endChr m:val="|"/>
                        <m:ctrlPr>
                          <a:rPr lang="cs-CZ" sz="2800" b="1" i="1" dirty="0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cs-CZ" sz="2800" b="1" i="1" dirty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sz="2800" b="1" i="1" dirty="0">
                                <a:latin typeface="Cambria Math"/>
                              </a:rPr>
                              <m:t>𝒊</m:t>
                            </m:r>
                          </m:e>
                          <m:sup>
                            <m:r>
                              <a:rPr lang="cs-CZ" sz="2800" b="1" i="1" dirty="0">
                                <a:latin typeface="Cambria Math"/>
                              </a:rPr>
                              <m:t>𝟏𝟖</m:t>
                            </m:r>
                          </m:sup>
                        </m:sSup>
                      </m:e>
                    </m:d>
                  </m:oMath>
                </a14:m>
                <a:r>
                  <a:rPr lang="cs-CZ" sz="2800" b="1" dirty="0"/>
                  <a:t> </a:t>
                </a:r>
                <a:endParaRPr lang="cs-CZ" sz="2800" b="1" dirty="0" smtClean="0"/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sz="2800" b="1" i="1">
                            <a:latin typeface="Cambria Math"/>
                          </a:rPr>
                        </m:ctrlPr>
                      </m:dPr>
                      <m:e>
                        <m:r>
                          <a:rPr lang="cs-CZ" sz="2800" b="1" i="1">
                            <a:latin typeface="Cambria Math"/>
                          </a:rPr>
                          <m:t>𝟐</m:t>
                        </m:r>
                        <m:r>
                          <a:rPr lang="cs-CZ" sz="2800" b="1" i="1">
                            <a:latin typeface="Cambria Math"/>
                          </a:rPr>
                          <m:t> −</m:t>
                        </m:r>
                        <m:r>
                          <a:rPr lang="cs-CZ" sz="2800" b="1" i="1">
                            <a:latin typeface="Cambria Math"/>
                          </a:rPr>
                          <m:t>𝒊</m:t>
                        </m:r>
                      </m:e>
                    </m:d>
                    <m:r>
                      <a:rPr lang="cs-CZ" sz="2800" b="1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cs-CZ" sz="2800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sz="2800" b="1" i="1" smtClean="0">
                            <a:latin typeface="Cambria Math"/>
                          </a:rPr>
                          <m:t>𝟒</m:t>
                        </m:r>
                        <m:r>
                          <a:rPr lang="cs-CZ" sz="2800" b="1" i="1" smtClean="0">
                            <a:latin typeface="Cambria Math"/>
                          </a:rPr>
                          <m:t>+</m:t>
                        </m:r>
                        <m:r>
                          <a:rPr lang="cs-CZ" sz="2800" b="1" i="1" smtClean="0">
                            <a:latin typeface="Cambria Math"/>
                          </a:rPr>
                          <m:t>𝟏</m:t>
                        </m:r>
                      </m:e>
                    </m:rad>
                    <m:r>
                      <a:rPr lang="cs-CZ" sz="2800" b="1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cs-CZ" sz="2800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sz="2800" b="1" i="1" smtClean="0">
                            <a:latin typeface="Cambria Math"/>
                          </a:rPr>
                          <m:t>𝟓</m:t>
                        </m:r>
                      </m:e>
                    </m:rad>
                    <m:r>
                      <a:rPr lang="cs-CZ" sz="2800" b="1" i="1" smtClean="0">
                        <a:latin typeface="Cambria Math"/>
                      </a:rPr>
                      <m:t>=</m:t>
                    </m:r>
                    <m:r>
                      <a:rPr lang="cs-CZ" sz="2800" b="1" i="1" smtClean="0">
                        <a:latin typeface="Cambria Math"/>
                      </a:rPr>
                      <m:t>𝟐</m:t>
                    </m:r>
                    <m:r>
                      <a:rPr lang="cs-CZ" sz="2800" b="1" i="1" smtClean="0">
                        <a:latin typeface="Cambria Math"/>
                      </a:rPr>
                      <m:t>,</m:t>
                    </m:r>
                    <m:r>
                      <a:rPr lang="cs-CZ" sz="2800" b="1" i="1" smtClean="0">
                        <a:latin typeface="Cambria Math"/>
                      </a:rPr>
                      <m:t>𝟐𝟑</m:t>
                    </m:r>
                    <m:r>
                      <a:rPr lang="cs-CZ" sz="2800" b="1" i="1" smtClean="0">
                        <a:latin typeface="Cambria Math"/>
                      </a:rPr>
                      <m:t>..</m:t>
                    </m:r>
                  </m:oMath>
                </a14:m>
                <a:endParaRPr lang="cs-CZ" sz="2800" dirty="0" smtClean="0"/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sz="2800" b="1" i="1" dirty="0">
                            <a:latin typeface="Cambria Math"/>
                          </a:rPr>
                        </m:ctrlPr>
                      </m:dPr>
                      <m:e>
                        <m:r>
                          <a:rPr lang="cs-CZ" sz="2800" b="1" i="1" dirty="0">
                            <a:latin typeface="Cambria Math"/>
                          </a:rPr>
                          <m:t>𝟏</m:t>
                        </m:r>
                        <m:r>
                          <a:rPr lang="cs-CZ" sz="2800" b="1" i="1" dirty="0">
                            <a:latin typeface="Cambria Math"/>
                          </a:rPr>
                          <m:t>+</m:t>
                        </m:r>
                        <m:r>
                          <a:rPr lang="cs-CZ" sz="2800" b="1" i="1" dirty="0">
                            <a:latin typeface="Cambria Math"/>
                          </a:rPr>
                          <m:t>𝒊</m:t>
                        </m:r>
                      </m:e>
                    </m:d>
                    <m:r>
                      <a:rPr lang="cs-CZ" sz="2800" b="1" i="1" dirty="0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cs-CZ" sz="2800" b="1" i="1" dirty="0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sz="2800" b="1" i="1" dirty="0" smtClean="0">
                            <a:latin typeface="Cambria Math"/>
                          </a:rPr>
                          <m:t>𝟏</m:t>
                        </m:r>
                        <m:r>
                          <a:rPr lang="cs-CZ" sz="2800" b="1" i="1" dirty="0" smtClean="0">
                            <a:latin typeface="Cambria Math"/>
                          </a:rPr>
                          <m:t>+</m:t>
                        </m:r>
                        <m:r>
                          <a:rPr lang="cs-CZ" sz="2800" b="1" i="1" dirty="0" smtClean="0">
                            <a:latin typeface="Cambria Math"/>
                          </a:rPr>
                          <m:t>𝟏</m:t>
                        </m:r>
                      </m:e>
                    </m:rad>
                    <m:r>
                      <a:rPr lang="cs-CZ" sz="2800" b="1" i="1" dirty="0" smtClean="0">
                        <a:latin typeface="Cambria Math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cs-CZ" sz="2800" b="1" i="1" dirty="0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sz="2800" b="1" i="1" dirty="0" smtClean="0">
                            <a:latin typeface="Cambria Math"/>
                          </a:rPr>
                          <m:t>𝟐</m:t>
                        </m:r>
                      </m:e>
                    </m:rad>
                    <m:r>
                      <a:rPr lang="cs-CZ" sz="2800" b="1" i="1" dirty="0" smtClean="0">
                        <a:latin typeface="Cambria Math"/>
                      </a:rPr>
                      <m:t>=</m:t>
                    </m:r>
                    <m:r>
                      <a:rPr lang="cs-CZ" sz="2800" b="1" i="1" dirty="0" smtClean="0">
                        <a:latin typeface="Cambria Math"/>
                      </a:rPr>
                      <m:t>𝟏</m:t>
                    </m:r>
                    <m:r>
                      <a:rPr lang="cs-CZ" sz="2800" b="1" i="1" dirty="0" smtClean="0">
                        <a:latin typeface="Cambria Math"/>
                      </a:rPr>
                      <m:t>,</m:t>
                    </m:r>
                    <m:r>
                      <a:rPr lang="cs-CZ" sz="2800" b="1" i="1" dirty="0" smtClean="0">
                        <a:latin typeface="Cambria Math"/>
                      </a:rPr>
                      <m:t>𝟒𝟏</m:t>
                    </m:r>
                    <m:r>
                      <a:rPr lang="cs-CZ" sz="2800" b="1" i="1" dirty="0" smtClean="0">
                        <a:latin typeface="Cambria Math"/>
                      </a:rPr>
                      <m:t>..</m:t>
                    </m:r>
                  </m:oMath>
                </a14:m>
                <a:endParaRPr lang="cs-CZ" sz="2800" dirty="0" smtClean="0"/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sz="2800" b="1" i="1" dirty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cs-CZ" sz="2800" b="1" i="1" dirty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sz="2800" b="1" i="1" dirty="0">
                                <a:latin typeface="Cambria Math"/>
                              </a:rPr>
                              <m:t>𝒊</m:t>
                            </m:r>
                          </m:num>
                          <m:den>
                            <m:r>
                              <a:rPr lang="cs-CZ" sz="2800" b="1" i="1" dirty="0">
                                <a:latin typeface="Cambria Math"/>
                              </a:rPr>
                              <m:t>𝟏</m:t>
                            </m:r>
                            <m:r>
                              <a:rPr lang="cs-CZ" sz="2800" b="1" i="1" dirty="0">
                                <a:latin typeface="Cambria Math"/>
                              </a:rPr>
                              <m:t>+</m:t>
                            </m:r>
                            <m:r>
                              <a:rPr lang="cs-CZ" sz="2800" b="1" i="1" dirty="0">
                                <a:latin typeface="Cambria Math"/>
                              </a:rPr>
                              <m:t>𝒊</m:t>
                            </m:r>
                          </m:den>
                        </m:f>
                      </m:e>
                    </m:d>
                    <m:r>
                      <a:rPr lang="cs-CZ" sz="2800" b="1" i="1" dirty="0" smtClean="0">
                        <a:latin typeface="Cambria Math"/>
                      </a:rPr>
                      <m:t>= </m:t>
                    </m:r>
                    <m:d>
                      <m:dPr>
                        <m:begChr m:val="|"/>
                        <m:endChr m:val="|"/>
                        <m:ctrlPr>
                          <a:rPr lang="cs-CZ" sz="2800" b="1" i="1" dirty="0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cs-CZ" sz="2800" b="1" i="1" dirty="0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sz="2800" b="1" i="1" dirty="0" smtClean="0">
                                <a:latin typeface="Cambria Math"/>
                              </a:rPr>
                              <m:t>𝒊</m:t>
                            </m:r>
                            <m:r>
                              <a:rPr lang="cs-CZ" sz="2800" b="1" i="1" dirty="0" smtClean="0">
                                <a:latin typeface="Cambria Math"/>
                              </a:rPr>
                              <m:t>.</m:t>
                            </m:r>
                            <m:d>
                              <m:dPr>
                                <m:ctrlPr>
                                  <a:rPr lang="cs-CZ" sz="2800" b="1" i="1" dirty="0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cs-CZ" sz="2800" b="1" i="1" dirty="0" smtClean="0">
                                    <a:latin typeface="Cambria Math"/>
                                  </a:rPr>
                                  <m:t>𝟏</m:t>
                                </m:r>
                                <m:r>
                                  <a:rPr lang="cs-CZ" sz="2800" b="1" i="1" dirty="0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cs-CZ" sz="2800" b="1" i="1" dirty="0" smtClean="0">
                                    <a:latin typeface="Cambria Math"/>
                                  </a:rPr>
                                  <m:t>𝒊</m:t>
                                </m:r>
                              </m:e>
                            </m:d>
                          </m:num>
                          <m:den>
                            <m:d>
                              <m:dPr>
                                <m:ctrlPr>
                                  <a:rPr lang="cs-CZ" sz="2800" b="1" i="1" dirty="0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cs-CZ" sz="2800" b="1" i="1" dirty="0" smtClean="0">
                                    <a:latin typeface="Cambria Math"/>
                                  </a:rPr>
                                  <m:t>𝟏</m:t>
                                </m:r>
                                <m:r>
                                  <a:rPr lang="cs-CZ" sz="2800" b="1" i="1" dirty="0" smtClean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cs-CZ" sz="2800" b="1" i="1" dirty="0" smtClean="0">
                                    <a:latin typeface="Cambria Math"/>
                                  </a:rPr>
                                  <m:t>𝒊</m:t>
                                </m:r>
                              </m:e>
                            </m:d>
                            <m:r>
                              <a:rPr lang="cs-CZ" sz="2800" b="1" i="1" dirty="0" smtClean="0">
                                <a:latin typeface="Cambria Math"/>
                              </a:rPr>
                              <m:t>.</m:t>
                            </m:r>
                            <m:d>
                              <m:dPr>
                                <m:ctrlPr>
                                  <a:rPr lang="cs-CZ" sz="2800" b="1" i="1" dirty="0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cs-CZ" sz="2800" b="1" i="1" dirty="0" smtClean="0">
                                    <a:latin typeface="Cambria Math"/>
                                  </a:rPr>
                                  <m:t>𝟏</m:t>
                                </m:r>
                                <m:r>
                                  <a:rPr lang="cs-CZ" sz="2800" b="1" i="1" dirty="0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cs-CZ" sz="2800" b="1" i="1" dirty="0" smtClean="0">
                                    <a:latin typeface="Cambria Math"/>
                                  </a:rPr>
                                  <m:t>𝒊</m:t>
                                </m:r>
                              </m:e>
                            </m:d>
                          </m:den>
                        </m:f>
                      </m:e>
                    </m:d>
                    <m:r>
                      <a:rPr lang="cs-CZ" sz="2800" b="1" i="1" dirty="0" smtClean="0">
                        <a:latin typeface="Cambria Math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cs-CZ" sz="2800" b="1" i="1" dirty="0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cs-CZ" sz="2800" b="1" i="1" dirty="0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sz="2800" b="1" i="1" dirty="0" smtClean="0">
                                <a:latin typeface="Cambria Math"/>
                              </a:rPr>
                              <m:t>𝟏</m:t>
                            </m:r>
                            <m:r>
                              <a:rPr lang="cs-CZ" sz="2800" b="1" i="1" dirty="0" smtClean="0">
                                <a:latin typeface="Cambria Math"/>
                              </a:rPr>
                              <m:t>𝒊</m:t>
                            </m:r>
                            <m:r>
                              <a:rPr lang="cs-CZ" sz="2800" b="1" i="1" dirty="0" smtClean="0">
                                <a:latin typeface="Cambria Math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cs-CZ" sz="2800" b="1" i="1" dirty="0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cs-CZ" sz="2800" b="1" i="1" dirty="0" smtClean="0">
                                    <a:latin typeface="Cambria Math"/>
                                  </a:rPr>
                                  <m:t>𝒊</m:t>
                                </m:r>
                              </m:e>
                              <m:sup>
                                <m:r>
                                  <a:rPr lang="cs-CZ" sz="2800" b="1" i="1" dirty="0" smtClean="0"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</m:num>
                          <m:den>
                            <m:r>
                              <a:rPr lang="cs-CZ" sz="2800" b="1" i="1" dirty="0" smtClean="0">
                                <a:latin typeface="Cambria Math"/>
                              </a:rPr>
                              <m:t>𝟐</m:t>
                            </m:r>
                          </m:den>
                        </m:f>
                      </m:e>
                    </m:d>
                    <m:r>
                      <a:rPr lang="cs-CZ" sz="2800" b="1" i="1" dirty="0" smtClean="0">
                        <a:latin typeface="Cambria Math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cs-CZ" sz="2800" b="1" i="1" dirty="0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cs-CZ" sz="2800" b="1" i="1" dirty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sz="2800" b="1" i="1" dirty="0"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cs-CZ" sz="2800" b="1" i="1" dirty="0"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cs-CZ" sz="2800" b="1" i="1" dirty="0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cs-CZ" sz="2800" b="1" i="1" dirty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sz="2800" b="1" i="1" dirty="0" smtClean="0"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cs-CZ" sz="2800" b="1" i="1" dirty="0" smtClean="0"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cs-CZ" sz="2800" b="1" i="1" dirty="0" smtClean="0">
                            <a:latin typeface="Cambria Math"/>
                          </a:rPr>
                          <m:t>𝒊</m:t>
                        </m:r>
                      </m:e>
                    </m:d>
                    <m:r>
                      <a:rPr lang="cs-CZ" sz="2800" b="1" i="1" dirty="0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cs-CZ" sz="2800" b="1" i="1" dirty="0" smtClean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cs-CZ" sz="2800" b="1" i="1" dirty="0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sz="2800" b="1" i="1" dirty="0" smtClean="0"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cs-CZ" sz="2800" b="1" i="1" dirty="0" smtClean="0">
                                <a:latin typeface="Cambria Math"/>
                              </a:rPr>
                              <m:t>𝟒</m:t>
                            </m:r>
                          </m:den>
                        </m:f>
                        <m:r>
                          <a:rPr lang="cs-CZ" sz="2800" b="1" i="1" dirty="0" smtClean="0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cs-CZ" sz="2800" b="1" i="1" dirty="0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sz="2800" b="1" i="1" dirty="0" smtClean="0"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cs-CZ" sz="2800" b="1" i="1" dirty="0" smtClean="0">
                                <a:latin typeface="Cambria Math"/>
                              </a:rPr>
                              <m:t>𝟒</m:t>
                            </m:r>
                          </m:den>
                        </m:f>
                      </m:e>
                    </m:rad>
                    <m:r>
                      <a:rPr lang="cs-CZ" sz="2800" b="1" i="1" dirty="0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cs-CZ" sz="2800" b="1" i="1" dirty="0" smtClean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cs-CZ" sz="2800" b="1" i="1" dirty="0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sz="2800" b="1" i="1" dirty="0" smtClean="0"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cs-CZ" sz="2800" b="1" i="1" dirty="0" smtClean="0">
                                <a:latin typeface="Cambria Math"/>
                              </a:rPr>
                              <m:t>𝟐</m:t>
                            </m:r>
                          </m:den>
                        </m:f>
                      </m:e>
                    </m:rad>
                    <m:r>
                      <a:rPr lang="cs-CZ" sz="2800" b="1" i="1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800" b="1" i="1" dirty="0" smtClean="0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cs-CZ" sz="2800" b="1" i="1" dirty="0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sz="2800" b="1" i="1" dirty="0" smtClean="0">
                                <a:latin typeface="Cambria Math"/>
                              </a:rPr>
                              <m:t>𝟐</m:t>
                            </m:r>
                          </m:e>
                        </m:rad>
                      </m:num>
                      <m:den>
                        <m:r>
                          <a:rPr lang="cs-CZ" sz="2800" b="1" i="1" dirty="0" smtClean="0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sz="2800" b="1" i="1" dirty="0" smtClean="0">
                        <a:latin typeface="Cambria Math"/>
                      </a:rPr>
                      <m:t>=</m:t>
                    </m:r>
                    <m:r>
                      <a:rPr lang="cs-CZ" sz="2800" b="1" i="1" dirty="0" smtClean="0">
                        <a:latin typeface="Cambria Math"/>
                      </a:rPr>
                      <m:t>𝟎</m:t>
                    </m:r>
                    <m:r>
                      <a:rPr lang="cs-CZ" sz="2800" b="1" i="1" dirty="0" smtClean="0">
                        <a:latin typeface="Cambria Math"/>
                      </a:rPr>
                      <m:t>,</m:t>
                    </m:r>
                    <m:r>
                      <a:rPr lang="cs-CZ" sz="2800" b="1" i="1" dirty="0" smtClean="0">
                        <a:latin typeface="Cambria Math"/>
                      </a:rPr>
                      <m:t>𝟕𝟎𝟕</m:t>
                    </m:r>
                    <m:r>
                      <a:rPr lang="cs-CZ" sz="2800" b="1" i="1" dirty="0" smtClean="0">
                        <a:latin typeface="Cambria Math"/>
                      </a:rPr>
                      <m:t>..</m:t>
                    </m:r>
                  </m:oMath>
                </a14:m>
                <a:endParaRPr lang="cs-CZ" sz="2800" dirty="0" smtClean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187798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Komplexní čísla 6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/>
                  <a:t>Skupina A – řešení příkladu 3: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𝒊</m:t>
                            </m:r>
                          </m:e>
                          <m:sup>
                            <m:r>
                              <a:rPr lang="cs-CZ" b="1" i="1" smtClean="0">
                                <a:latin typeface="Cambria Math"/>
                              </a:rPr>
                              <m:t>𝟏𝟖</m:t>
                            </m:r>
                          </m:sup>
                        </m:sSup>
                      </m:e>
                    </m:d>
                    <m:r>
                      <a:rPr lang="cs-CZ" b="1" i="1" smtClean="0">
                        <a:latin typeface="Cambria Math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𝒊</m:t>
                            </m:r>
                          </m:e>
                          <m:sup>
                            <m:r>
                              <a:rPr lang="cs-CZ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d>
                    <m:r>
                      <a:rPr lang="cs-CZ" b="1" i="1" smtClean="0">
                        <a:latin typeface="Cambria Math"/>
                      </a:rPr>
                      <m:t>= </m:t>
                    </m:r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e>
                    </m:d>
                    <m:r>
                      <a:rPr lang="cs-CZ" b="1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e>
                    </m:rad>
                    <m:r>
                      <a:rPr lang="cs-CZ" b="1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cs-CZ" b="1" dirty="0" smtClean="0"/>
                  <a:t>1</a:t>
                </a:r>
              </a:p>
              <a:p>
                <a:r>
                  <a:rPr lang="cs-CZ" b="1" dirty="0" smtClean="0"/>
                  <a:t>Pořadí vzestupně:</a:t>
                </a:r>
              </a:p>
              <a:p>
                <a:r>
                  <a:rPr lang="cs-CZ" b="1" dirty="0" smtClean="0"/>
                  <a:t>3);   4);   2);   1)</a:t>
                </a:r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149231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Komplexní čísla 6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/>
                  <a:t>Skupina A – řešení příkladu 4: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  <m:r>
                          <a:rPr lang="cs-CZ" b="1" i="1">
                            <a:latin typeface="Cambria Math"/>
                          </a:rPr>
                          <m:t>+</m:t>
                        </m:r>
                        <m:r>
                          <a:rPr lang="cs-CZ" b="1" i="1"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  <m:r>
                          <a:rPr lang="cs-CZ" b="1" i="1">
                            <a:latin typeface="Cambria Math"/>
                          </a:rPr>
                          <m:t>−</m:t>
                        </m:r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  <m:r>
                          <a:rPr lang="cs-CZ" b="1" i="1">
                            <a:latin typeface="Cambria Math"/>
                          </a:rPr>
                          <m:t>𝒊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.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𝟒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  <m:sSup>
                          <m:sSup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𝒊</m:t>
                            </m:r>
                          </m:e>
                          <m:sup>
                            <m:r>
                              <a:rPr lang="cs-CZ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𝟓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𝟓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𝟓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𝒊</m:t>
                    </m:r>
                  </m:oMath>
                </a14:m>
                <a:r>
                  <a:rPr lang="cs-CZ" b="1" dirty="0" smtClean="0"/>
                  <a:t> 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e>
                    </m:d>
                    <m:r>
                      <a:rPr lang="cs-CZ" b="1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e>
                    </m:rad>
                    <m:r>
                      <a:rPr lang="cs-CZ" b="1" i="1" smtClean="0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𝟏</m:t>
                    </m:r>
                  </m:oMath>
                </a14:m>
                <a:endParaRPr lang="cs-CZ" b="1" dirty="0" smtClean="0"/>
              </a:p>
              <a:p>
                <a:r>
                  <a:rPr lang="cs-CZ" b="1" dirty="0" smtClean="0"/>
                  <a:t>Ano, je komplexní jednotkou</a:t>
                </a:r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134218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376092"/>
                </a:solidFill>
              </a:rPr>
              <a:t>Děkuji </a:t>
            </a:r>
            <a:r>
              <a:rPr lang="cs-CZ" b="1" smtClean="0">
                <a:solidFill>
                  <a:srgbClr val="376092"/>
                </a:solidFill>
              </a:rPr>
              <a:t>za </a:t>
            </a:r>
            <a:r>
              <a:rPr lang="cs-CZ" b="1" smtClean="0">
                <a:solidFill>
                  <a:srgbClr val="376092"/>
                </a:solidFill>
              </a:rPr>
              <a:t>pozornost</a:t>
            </a:r>
            <a:endParaRPr lang="cs-CZ" b="1" dirty="0" smtClean="0">
              <a:solidFill>
                <a:srgbClr val="376092"/>
              </a:solidFill>
            </a:endParaRP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Autor DUM: Mgr. Jan </a:t>
            </a:r>
            <a:r>
              <a:rPr lang="cs-CZ" b="1" dirty="0" err="1" smtClean="0"/>
              <a:t>Bajnar</a:t>
            </a:r>
            <a:endParaRPr lang="cs-CZ" b="1" dirty="0" smtClean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442</TotalTime>
  <Words>536</Words>
  <Application>Microsoft Office PowerPoint</Application>
  <PresentationFormat>Předvádění na obrazovce (4:3)</PresentationFormat>
  <Paragraphs>55</Paragraphs>
  <Slides>9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Komplexní čísla  6</vt:lpstr>
      <vt:lpstr>Komplexní čísla 6</vt:lpstr>
      <vt:lpstr>Komplexní čísla 6</vt:lpstr>
      <vt:lpstr>Komplexní čísla 6</vt:lpstr>
      <vt:lpstr>Komplexní čísla 6</vt:lpstr>
      <vt:lpstr>Komplexní čísla 6</vt:lpstr>
      <vt:lpstr>Komplexní čísla 6</vt:lpstr>
      <vt:lpstr>Komplexní čísla 6</vt:lpstr>
      <vt:lpstr>Děkuji za pozornost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Valued Acer Customer</cp:lastModifiedBy>
  <cp:revision>57</cp:revision>
  <cp:lastPrinted>2012-09-16T12:02:18Z</cp:lastPrinted>
  <dcterms:created xsi:type="dcterms:W3CDTF">2011-12-03T14:12:28Z</dcterms:created>
  <dcterms:modified xsi:type="dcterms:W3CDTF">2013-03-31T12:39:52Z</dcterms:modified>
</cp:coreProperties>
</file>