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8" r:id="rId3"/>
    <p:sldId id="267" r:id="rId4"/>
  </p:sldIdLst>
  <p:sldSz cx="9144000" cy="6858000" type="screen4x3"/>
  <p:notesSz cx="6888163" cy="10020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pPr>
              <a:defRPr/>
            </a:pPr>
            <a:fld id="{7DAD4277-D57F-410E-BDFC-E2BBE88F1C90}" type="datetimeFigureOut">
              <a:rPr lang="cs-CZ"/>
              <a:pPr>
                <a:defRPr/>
              </a:pPr>
              <a:t>14.9.2012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pPr>
              <a:defRPr/>
            </a:pPr>
            <a:fld id="{F11A24CB-7998-4184-956C-876CEA97F0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671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5001" indent="-30192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07694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0771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3849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3D509B6-7BED-4E87-8699-F65DAE72FF81}" type="slidenum">
              <a:rPr lang="cs-CZ" smtClean="0"/>
              <a:pPr eaLnBrk="1" hangingPunct="1"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6565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5001" indent="-30192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07694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0771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3849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61F198-C4A1-43FD-A74F-C3DD5223D660}" type="slidenum">
              <a:rPr lang="cs-CZ" smtClean="0"/>
              <a:pPr eaLnBrk="1" hangingPunct="1"/>
              <a:t>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A7ED6-F4B4-42A6-A5A8-689AC67CC0B7}" type="datetimeFigureOut">
              <a:rPr lang="cs-CZ"/>
              <a:pPr>
                <a:defRPr/>
              </a:pPr>
              <a:t>14.9.2012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7BBBF-CFF1-4E94-A749-E1402F0610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422958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192C7-764B-4F70-9A6E-6FE2578817AB}" type="datetimeFigureOut">
              <a:rPr lang="cs-CZ"/>
              <a:pPr>
                <a:defRPr/>
              </a:pPr>
              <a:t>14.9.2012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B677E-D780-4E9B-A310-EE6ED42527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98581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783F3-FF0B-4F68-9F63-0F325A0EB422}" type="datetimeFigureOut">
              <a:rPr lang="cs-CZ"/>
              <a:pPr>
                <a:defRPr/>
              </a:pPr>
              <a:t>14.9.2012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A2730-07D8-40FB-A7CE-9C2F3BCA1D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969262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95165-16CF-4637-90D3-3098DFAD8B5D}" type="datetimeFigureOut">
              <a:rPr lang="cs-CZ"/>
              <a:pPr>
                <a:defRPr/>
              </a:pPr>
              <a:t>14.9.2012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BB9D0-928D-4E3F-9BFD-832DCBE81D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831846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8A8CC-9BEB-45EA-B3C4-A4A81A8CA2E5}" type="datetimeFigureOut">
              <a:rPr lang="cs-CZ"/>
              <a:pPr>
                <a:defRPr/>
              </a:pPr>
              <a:t>14.9.2012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25F4C-AEFE-49D5-BACC-54A7C67967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233883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C6A4E-1442-4902-AF84-C8780D37B9E2}" type="datetimeFigureOut">
              <a:rPr lang="cs-CZ"/>
              <a:pPr>
                <a:defRPr/>
              </a:pPr>
              <a:t>14.9.2012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42AA0-1715-43CB-BBDA-4EF3EDEE9E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955207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6B717-C9CA-45B0-A7E3-8ED259B9BCE2}" type="datetimeFigureOut">
              <a:rPr lang="cs-CZ"/>
              <a:pPr>
                <a:defRPr/>
              </a:pPr>
              <a:t>14.9.2012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56EEC-83C6-45A8-88D1-4B2C23CD35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820523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9D219-516E-48C9-B090-698297FEA174}" type="datetimeFigureOut">
              <a:rPr lang="cs-CZ"/>
              <a:pPr>
                <a:defRPr/>
              </a:pPr>
              <a:t>14.9.2012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BACDC-1440-4710-B411-B51E9F66AA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970873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3AC43-67C7-4B82-8D19-EBAD5F3AC7A6}" type="datetimeFigureOut">
              <a:rPr lang="cs-CZ"/>
              <a:pPr>
                <a:defRPr/>
              </a:pPr>
              <a:t>14.9.2012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33A5C-1E13-4914-8EDC-A2723F3E77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713581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B0541-7C1E-4324-90FA-7B81A5FB8C11}" type="datetimeFigureOut">
              <a:rPr lang="cs-CZ"/>
              <a:pPr>
                <a:defRPr/>
              </a:pPr>
              <a:t>14.9.2012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08178-E998-4D5F-8CF4-4B577FCAA7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554719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0C4F8-9C11-4CD9-9362-4B4328E481A9}" type="datetimeFigureOut">
              <a:rPr lang="cs-CZ"/>
              <a:pPr>
                <a:defRPr/>
              </a:pPr>
              <a:t>14.9.2012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CDC77-81C0-4B67-B160-53075FF467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994902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43AA0-7BD2-4041-A542-959067E64BF4}" type="datetimeFigureOut">
              <a:rPr lang="cs-CZ"/>
              <a:pPr>
                <a:defRPr/>
              </a:pPr>
              <a:t>14.9.2012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B1E32-8BD9-499C-8EAA-321FC15C4C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59747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9C1402-66B2-412D-BD62-DA0F3104520B}" type="datetimeFigureOut">
              <a:rPr lang="cs-CZ"/>
              <a:pPr>
                <a:defRPr/>
              </a:pPr>
              <a:t>14.9.2012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76E9B8-DF96-47C8-B5A1-75E84EE604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 smtClean="0"/>
              <a:t>Komp. čísla – 1 – test č.1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chemeClr val="tx1"/>
                </a:solidFill>
              </a:rPr>
              <a:t>Vypočti:</a:t>
            </a:r>
            <a:br>
              <a:rPr lang="cs-CZ" sz="3200" b="1" dirty="0" smtClean="0">
                <a:solidFill>
                  <a:schemeClr val="tx1"/>
                </a:solidFill>
              </a:rPr>
            </a:br>
            <a:r>
              <a:rPr lang="cs-CZ" sz="3200" b="1" dirty="0" smtClean="0">
                <a:solidFill>
                  <a:schemeClr val="tx1"/>
                </a:solidFill>
              </a:rPr>
              <a:t>1) 3i</a:t>
            </a:r>
            <a:r>
              <a:rPr lang="cs-CZ" sz="3200" b="1" baseline="30000" dirty="0" smtClean="0">
                <a:solidFill>
                  <a:schemeClr val="tx1"/>
                </a:solidFill>
              </a:rPr>
              <a:t>5</a:t>
            </a:r>
            <a:r>
              <a:rPr lang="cs-CZ" sz="3200" b="1" dirty="0" smtClean="0">
                <a:solidFill>
                  <a:schemeClr val="tx1"/>
                </a:solidFill>
              </a:rPr>
              <a:t> – 2i</a:t>
            </a:r>
            <a:r>
              <a:rPr lang="cs-CZ" sz="3200" b="1" baseline="30000" dirty="0" smtClean="0">
                <a:solidFill>
                  <a:schemeClr val="tx1"/>
                </a:solidFill>
              </a:rPr>
              <a:t>7</a:t>
            </a:r>
            <a:r>
              <a:rPr lang="cs-CZ" sz="3200" b="1" dirty="0" smtClean="0">
                <a:solidFill>
                  <a:schemeClr val="tx1"/>
                </a:solidFill>
              </a:rPr>
              <a:t> + i</a:t>
            </a:r>
            <a:r>
              <a:rPr lang="cs-CZ" sz="3200" b="1" baseline="30000" dirty="0" smtClean="0">
                <a:solidFill>
                  <a:schemeClr val="tx1"/>
                </a:solidFill>
              </a:rPr>
              <a:t>3</a:t>
            </a:r>
            <a:r>
              <a:rPr lang="cs-CZ" sz="3200" b="1" dirty="0" smtClean="0">
                <a:solidFill>
                  <a:schemeClr val="tx1"/>
                </a:solidFill>
              </a:rPr>
              <a:t> – i</a:t>
            </a:r>
            <a:r>
              <a:rPr lang="cs-CZ" sz="3200" b="1" baseline="30000" dirty="0" smtClean="0">
                <a:solidFill>
                  <a:schemeClr val="tx1"/>
                </a:solidFill>
              </a:rPr>
              <a:t>4</a:t>
            </a:r>
            <a:r>
              <a:rPr lang="cs-CZ" sz="3200" b="1" dirty="0" smtClean="0">
                <a:solidFill>
                  <a:schemeClr val="tx1"/>
                </a:solidFill>
              </a:rPr>
              <a:t> =</a:t>
            </a:r>
          </a:p>
          <a:p>
            <a:r>
              <a:rPr lang="cs-CZ" sz="3200" b="1" dirty="0" smtClean="0">
                <a:solidFill>
                  <a:schemeClr val="tx1"/>
                </a:solidFill>
              </a:rPr>
              <a:t>2) i</a:t>
            </a:r>
            <a:r>
              <a:rPr lang="cs-CZ" sz="3200" b="1" baseline="30000" dirty="0" smtClean="0">
                <a:solidFill>
                  <a:schemeClr val="tx1"/>
                </a:solidFill>
              </a:rPr>
              <a:t>139</a:t>
            </a:r>
            <a:r>
              <a:rPr lang="cs-CZ" sz="3200" b="1" dirty="0" smtClean="0">
                <a:solidFill>
                  <a:schemeClr val="tx1"/>
                </a:solidFill>
              </a:rPr>
              <a:t> – i</a:t>
            </a:r>
            <a:r>
              <a:rPr lang="cs-CZ" sz="3200" b="1" baseline="30000" dirty="0" smtClean="0">
                <a:solidFill>
                  <a:schemeClr val="tx1"/>
                </a:solidFill>
              </a:rPr>
              <a:t>245</a:t>
            </a:r>
            <a:r>
              <a:rPr lang="cs-CZ" sz="3200" b="1" dirty="0" smtClean="0">
                <a:solidFill>
                  <a:schemeClr val="tx1"/>
                </a:solidFill>
              </a:rPr>
              <a:t> =</a:t>
            </a:r>
            <a:br>
              <a:rPr lang="cs-CZ" sz="3200" b="1" dirty="0" smtClean="0">
                <a:solidFill>
                  <a:schemeClr val="tx1"/>
                </a:solidFill>
              </a:rPr>
            </a:br>
            <a:endParaRPr lang="cs-CZ" sz="3200" b="1" dirty="0" smtClean="0">
              <a:solidFill>
                <a:schemeClr val="tx1"/>
              </a:solidFill>
            </a:endParaRPr>
          </a:p>
          <a:p>
            <a:r>
              <a:rPr lang="cs-CZ" sz="3200" b="1" dirty="0" smtClean="0">
                <a:solidFill>
                  <a:schemeClr val="tx1"/>
                </a:solidFill>
              </a:rPr>
              <a:t>Řešte v C:</a:t>
            </a:r>
          </a:p>
          <a:p>
            <a:r>
              <a:rPr lang="cs-CZ" sz="3200" b="1" dirty="0" smtClean="0">
                <a:solidFill>
                  <a:schemeClr val="tx1"/>
                </a:solidFill>
              </a:rPr>
              <a:t>3) 2x</a:t>
            </a:r>
            <a:r>
              <a:rPr lang="cs-CZ" sz="3200" b="1" baseline="30000" dirty="0" smtClean="0">
                <a:solidFill>
                  <a:schemeClr val="tx1"/>
                </a:solidFill>
              </a:rPr>
              <a:t>2</a:t>
            </a:r>
            <a:r>
              <a:rPr lang="cs-CZ" sz="3200" b="1" dirty="0" smtClean="0">
                <a:solidFill>
                  <a:schemeClr val="tx1"/>
                </a:solidFill>
              </a:rPr>
              <a:t> + 40 = 0</a:t>
            </a:r>
          </a:p>
          <a:p>
            <a:r>
              <a:rPr lang="cs-CZ" sz="3200" b="1" dirty="0" smtClean="0">
                <a:solidFill>
                  <a:schemeClr val="tx1"/>
                </a:solidFill>
              </a:rPr>
              <a:t>4) 2x</a:t>
            </a:r>
            <a:r>
              <a:rPr lang="cs-CZ" sz="3200" b="1" baseline="30000" dirty="0" smtClean="0">
                <a:solidFill>
                  <a:schemeClr val="tx1"/>
                </a:solidFill>
              </a:rPr>
              <a:t>2</a:t>
            </a:r>
            <a:r>
              <a:rPr lang="cs-CZ" sz="3200" b="1" dirty="0" smtClean="0">
                <a:solidFill>
                  <a:schemeClr val="tx1"/>
                </a:solidFill>
              </a:rPr>
              <a:t> + 4x + 4 = 0</a:t>
            </a:r>
            <a:endParaRPr lang="cs-CZ" sz="3200" b="1" dirty="0">
              <a:solidFill>
                <a:schemeClr val="tx1"/>
              </a:solidFill>
            </a:endParaRPr>
          </a:p>
          <a:p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chemeClr val="tx1"/>
                </a:solidFill>
              </a:rPr>
              <a:t>Vypočti:</a:t>
            </a:r>
            <a:br>
              <a:rPr lang="cs-CZ" sz="3200" b="1" dirty="0" smtClean="0">
                <a:solidFill>
                  <a:schemeClr val="tx1"/>
                </a:solidFill>
              </a:rPr>
            </a:br>
            <a:r>
              <a:rPr lang="cs-CZ" sz="3200" b="1" dirty="0" smtClean="0">
                <a:solidFill>
                  <a:schemeClr val="tx1"/>
                </a:solidFill>
              </a:rPr>
              <a:t>1) 5i</a:t>
            </a:r>
            <a:r>
              <a:rPr lang="cs-CZ" sz="3200" b="1" baseline="30000" dirty="0" smtClean="0">
                <a:solidFill>
                  <a:schemeClr val="tx1"/>
                </a:solidFill>
              </a:rPr>
              <a:t>3</a:t>
            </a:r>
            <a:r>
              <a:rPr lang="cs-CZ" sz="3200" b="1" dirty="0" smtClean="0">
                <a:solidFill>
                  <a:schemeClr val="tx1"/>
                </a:solidFill>
              </a:rPr>
              <a:t>– 7i</a:t>
            </a:r>
            <a:r>
              <a:rPr lang="cs-CZ" sz="3200" b="1" baseline="30000" dirty="0" smtClean="0">
                <a:solidFill>
                  <a:schemeClr val="tx1"/>
                </a:solidFill>
              </a:rPr>
              <a:t>2</a:t>
            </a:r>
            <a:r>
              <a:rPr lang="cs-CZ" sz="3200" b="1" dirty="0" smtClean="0">
                <a:solidFill>
                  <a:schemeClr val="tx1"/>
                </a:solidFill>
              </a:rPr>
              <a:t>+ 3i</a:t>
            </a:r>
            <a:r>
              <a:rPr lang="cs-CZ" sz="3200" b="1" baseline="30000" dirty="0" smtClean="0">
                <a:solidFill>
                  <a:schemeClr val="tx1"/>
                </a:solidFill>
              </a:rPr>
              <a:t>7</a:t>
            </a:r>
            <a:r>
              <a:rPr lang="cs-CZ" sz="3200" b="1" dirty="0" smtClean="0">
                <a:solidFill>
                  <a:schemeClr val="tx1"/>
                </a:solidFill>
              </a:rPr>
              <a:t> + 2i</a:t>
            </a:r>
            <a:r>
              <a:rPr lang="cs-CZ" sz="3200" b="1" baseline="30000" dirty="0" smtClean="0">
                <a:solidFill>
                  <a:schemeClr val="tx1"/>
                </a:solidFill>
              </a:rPr>
              <a:t>4</a:t>
            </a:r>
            <a:r>
              <a:rPr lang="cs-CZ" sz="3200" b="1" dirty="0" smtClean="0">
                <a:solidFill>
                  <a:schemeClr val="tx1"/>
                </a:solidFill>
              </a:rPr>
              <a:t> =</a:t>
            </a:r>
          </a:p>
          <a:p>
            <a:r>
              <a:rPr lang="cs-CZ" sz="3200" b="1" dirty="0" smtClean="0">
                <a:solidFill>
                  <a:schemeClr val="tx1"/>
                </a:solidFill>
              </a:rPr>
              <a:t>2) i</a:t>
            </a:r>
            <a:r>
              <a:rPr lang="cs-CZ" sz="3200" b="1" baseline="30000" dirty="0" smtClean="0">
                <a:solidFill>
                  <a:schemeClr val="tx1"/>
                </a:solidFill>
              </a:rPr>
              <a:t>127</a:t>
            </a:r>
            <a:r>
              <a:rPr lang="cs-CZ" sz="3200" b="1" dirty="0" smtClean="0">
                <a:solidFill>
                  <a:schemeClr val="tx1"/>
                </a:solidFill>
              </a:rPr>
              <a:t> – i</a:t>
            </a:r>
            <a:r>
              <a:rPr lang="cs-CZ" sz="3200" b="1" baseline="30000" dirty="0" smtClean="0">
                <a:solidFill>
                  <a:schemeClr val="tx1"/>
                </a:solidFill>
              </a:rPr>
              <a:t>233</a:t>
            </a:r>
            <a:r>
              <a:rPr lang="cs-CZ" sz="3200" b="1" dirty="0" smtClean="0">
                <a:solidFill>
                  <a:schemeClr val="tx1"/>
                </a:solidFill>
              </a:rPr>
              <a:t> =</a:t>
            </a:r>
            <a:br>
              <a:rPr lang="cs-CZ" sz="3200" b="1" dirty="0" smtClean="0">
                <a:solidFill>
                  <a:schemeClr val="tx1"/>
                </a:solidFill>
              </a:rPr>
            </a:br>
            <a:endParaRPr lang="cs-CZ" sz="3200" b="1" dirty="0" smtClean="0">
              <a:solidFill>
                <a:schemeClr val="tx1"/>
              </a:solidFill>
            </a:endParaRPr>
          </a:p>
          <a:p>
            <a:r>
              <a:rPr lang="cs-CZ" sz="3200" b="1" dirty="0" smtClean="0">
                <a:solidFill>
                  <a:schemeClr val="tx1"/>
                </a:solidFill>
              </a:rPr>
              <a:t>Řešte v C:</a:t>
            </a:r>
          </a:p>
          <a:p>
            <a:r>
              <a:rPr lang="cs-CZ" sz="3200" b="1" dirty="0" smtClean="0">
                <a:solidFill>
                  <a:schemeClr val="tx1"/>
                </a:solidFill>
              </a:rPr>
              <a:t>3) 3x</a:t>
            </a:r>
            <a:r>
              <a:rPr lang="cs-CZ" sz="3200" b="1" baseline="30000" dirty="0" smtClean="0">
                <a:solidFill>
                  <a:schemeClr val="tx1"/>
                </a:solidFill>
              </a:rPr>
              <a:t>2</a:t>
            </a:r>
            <a:r>
              <a:rPr lang="cs-CZ" sz="3200" b="1" dirty="0" smtClean="0">
                <a:solidFill>
                  <a:schemeClr val="tx1"/>
                </a:solidFill>
              </a:rPr>
              <a:t> + 36 = 0</a:t>
            </a:r>
          </a:p>
          <a:p>
            <a:r>
              <a:rPr lang="cs-CZ" sz="3200" b="1" dirty="0" smtClean="0">
                <a:solidFill>
                  <a:schemeClr val="tx1"/>
                </a:solidFill>
              </a:rPr>
              <a:t>4) 3x</a:t>
            </a:r>
            <a:r>
              <a:rPr lang="cs-CZ" sz="3200" b="1" baseline="30000" dirty="0" smtClean="0">
                <a:solidFill>
                  <a:schemeClr val="tx1"/>
                </a:solidFill>
              </a:rPr>
              <a:t>2</a:t>
            </a:r>
            <a:r>
              <a:rPr lang="cs-CZ" sz="3200" b="1" dirty="0" smtClean="0">
                <a:solidFill>
                  <a:schemeClr val="tx1"/>
                </a:solidFill>
              </a:rPr>
              <a:t> + 3x + 9 = 0</a:t>
            </a:r>
            <a:br>
              <a:rPr lang="cs-CZ" sz="3200" b="1" dirty="0" smtClean="0">
                <a:solidFill>
                  <a:schemeClr val="tx1"/>
                </a:solidFill>
              </a:rPr>
            </a:br>
            <a:r>
              <a:rPr lang="cs-CZ" sz="3200" b="1" dirty="0" smtClean="0">
                <a:solidFill>
                  <a:schemeClr val="tx1"/>
                </a:solidFill>
              </a:rPr>
              <a:t/>
            </a:r>
            <a:br>
              <a:rPr lang="cs-CZ" sz="3200" b="1" dirty="0" smtClean="0">
                <a:solidFill>
                  <a:schemeClr val="tx1"/>
                </a:solidFill>
              </a:rPr>
            </a:b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VY_32_INOVACE_20-02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Test číslo 1 - řešení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obsah 3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cs-CZ" sz="2400" b="1" dirty="0" smtClean="0">
                    <a:solidFill>
                      <a:schemeClr val="tx1"/>
                    </a:solidFill>
                  </a:rPr>
                  <a:t>Skupina A</a:t>
                </a:r>
              </a:p>
              <a:p>
                <a:endParaRPr lang="cs-CZ" sz="2400" b="1" dirty="0" smtClean="0">
                  <a:solidFill>
                    <a:schemeClr val="tx1"/>
                  </a:solidFill>
                </a:endParaRPr>
              </a:p>
              <a:p>
                <a:r>
                  <a:rPr lang="cs-CZ" sz="2400" b="1" dirty="0" smtClean="0">
                    <a:solidFill>
                      <a:schemeClr val="tx1"/>
                    </a:solidFill>
                  </a:rPr>
                  <a:t>1) = 4i – 1</a:t>
                </a:r>
                <a:br>
                  <a:rPr lang="cs-CZ" sz="2400" b="1" dirty="0" smtClean="0">
                    <a:solidFill>
                      <a:schemeClr val="tx1"/>
                    </a:solidFill>
                  </a:rPr>
                </a:br>
                <a:endParaRPr lang="cs-CZ" sz="2400" b="1" dirty="0" smtClean="0">
                  <a:solidFill>
                    <a:schemeClr val="tx1"/>
                  </a:solidFill>
                </a:endParaRPr>
              </a:p>
              <a:p>
                <a:r>
                  <a:rPr lang="cs-CZ" sz="2400" b="1" dirty="0" smtClean="0">
                    <a:solidFill>
                      <a:schemeClr val="tx1"/>
                    </a:solidFill>
                  </a:rPr>
                  <a:t>2) = -2i</a:t>
                </a:r>
                <a:br>
                  <a:rPr lang="cs-CZ" sz="2400" b="1" dirty="0" smtClean="0">
                    <a:solidFill>
                      <a:schemeClr val="tx1"/>
                    </a:solidFill>
                  </a:rPr>
                </a:br>
                <a:endParaRPr lang="cs-CZ" sz="2400" b="1" dirty="0" smtClean="0">
                  <a:solidFill>
                    <a:schemeClr val="tx1"/>
                  </a:solidFill>
                </a:endParaRPr>
              </a:p>
              <a:p>
                <a:r>
                  <a:rPr lang="cs-CZ" sz="2400" b="1" dirty="0" smtClean="0">
                    <a:solidFill>
                      <a:schemeClr val="tx1"/>
                    </a:solidFill>
                  </a:rPr>
                  <a:t>3)</a:t>
                </a:r>
                <a:br>
                  <a:rPr lang="cs-CZ" sz="2400" b="1" dirty="0" smtClean="0">
                    <a:solidFill>
                      <a:schemeClr val="tx1"/>
                    </a:solidFill>
                  </a:rPr>
                </a:br>
                <a:r>
                  <a:rPr lang="cs-CZ" sz="2400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cs-CZ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∓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  <m:rad>
                      <m:radPr>
                        <m:degHide m:val="on"/>
                        <m:ctrlPr>
                          <a:rPr lang="cs-CZ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𝟐𝟎</m:t>
                        </m:r>
                      </m:e>
                    </m:rad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±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𝒊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cs-CZ" sz="24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cs-CZ" sz="24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𝟓</m:t>
                        </m:r>
                      </m:e>
                    </m:rad>
                  </m:oMath>
                </a14:m>
                <a:r>
                  <a:rPr lang="cs-CZ" sz="2400" b="1" dirty="0" smtClean="0">
                    <a:solidFill>
                      <a:schemeClr val="tx1"/>
                    </a:solidFill>
                    <a:ea typeface="Cambria Math"/>
                  </a:rPr>
                  <a:t/>
                </a:r>
                <a:br>
                  <a:rPr lang="cs-CZ" sz="2400" b="1" dirty="0" smtClean="0">
                    <a:solidFill>
                      <a:schemeClr val="tx1"/>
                    </a:solidFill>
                    <a:ea typeface="Cambria Math"/>
                  </a:rPr>
                </a:br>
                <a:endParaRPr lang="cs-CZ" sz="2400" b="1" dirty="0" smtClean="0">
                  <a:solidFill>
                    <a:schemeClr val="tx1"/>
                  </a:solidFill>
                </a:endParaRPr>
              </a:p>
              <a:p>
                <a:r>
                  <a:rPr lang="cs-CZ" sz="2400" b="1" dirty="0" smtClean="0">
                    <a:solidFill>
                      <a:schemeClr val="tx1"/>
                    </a:solidFill>
                  </a:rPr>
                  <a:t>4)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cs-CZ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sz="24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sz="24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∓</m:t>
                    </m:r>
                    <m:r>
                      <a:rPr lang="cs-CZ" sz="2400" b="1" i="1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Zástupný symbol pro obsah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3"/>
                <a:stretch>
                  <a:fillRect l="-1961" t="-10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cs-CZ" sz="2400" b="1" dirty="0" smtClean="0">
                    <a:solidFill>
                      <a:schemeClr val="tx1"/>
                    </a:solidFill>
                  </a:rPr>
                  <a:t>Skupina B</a:t>
                </a:r>
              </a:p>
              <a:p>
                <a:endParaRPr lang="cs-CZ" sz="2400" b="1" dirty="0" smtClean="0">
                  <a:solidFill>
                    <a:schemeClr val="tx1"/>
                  </a:solidFill>
                </a:endParaRPr>
              </a:p>
              <a:p>
                <a:r>
                  <a:rPr lang="cs-CZ" sz="2400" b="1" dirty="0">
                    <a:solidFill>
                      <a:schemeClr val="tx1"/>
                    </a:solidFill>
                  </a:rPr>
                  <a:t>1) = </a:t>
                </a:r>
                <a:r>
                  <a:rPr lang="cs-CZ" sz="2400" b="1" dirty="0" smtClean="0">
                    <a:solidFill>
                      <a:schemeClr val="tx1"/>
                    </a:solidFill>
                  </a:rPr>
                  <a:t>-8i +9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/>
                </a:r>
                <a:br>
                  <a:rPr lang="cs-CZ" sz="2400" b="1" dirty="0">
                    <a:solidFill>
                      <a:schemeClr val="tx1"/>
                    </a:solidFill>
                  </a:rPr>
                </a:br>
                <a:endParaRPr lang="cs-CZ" sz="2400" b="1" dirty="0">
                  <a:solidFill>
                    <a:schemeClr val="tx1"/>
                  </a:solidFill>
                </a:endParaRPr>
              </a:p>
              <a:p>
                <a:r>
                  <a:rPr lang="cs-CZ" sz="2400" b="1" dirty="0">
                    <a:solidFill>
                      <a:schemeClr val="tx1"/>
                    </a:solidFill>
                  </a:rPr>
                  <a:t>2) = -2i</a:t>
                </a:r>
                <a:br>
                  <a:rPr lang="cs-CZ" sz="2400" b="1" dirty="0">
                    <a:solidFill>
                      <a:schemeClr val="tx1"/>
                    </a:solidFill>
                  </a:rPr>
                </a:br>
                <a:endParaRPr lang="cs-CZ" sz="2400" b="1" dirty="0">
                  <a:solidFill>
                    <a:schemeClr val="tx1"/>
                  </a:solidFill>
                </a:endParaRPr>
              </a:p>
              <a:p>
                <a:r>
                  <a:rPr lang="cs-CZ" sz="2400" b="1" dirty="0">
                    <a:solidFill>
                      <a:schemeClr val="tx1"/>
                    </a:solidFill>
                  </a:rPr>
                  <a:t>3)</a:t>
                </a:r>
                <a:br>
                  <a:rPr lang="cs-CZ" sz="2400" b="1" dirty="0">
                    <a:solidFill>
                      <a:schemeClr val="tx1"/>
                    </a:solidFill>
                  </a:rPr>
                </a:br>
                <a:r>
                  <a:rPr lang="cs-CZ" sz="24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cs-CZ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sz="24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4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∓</m:t>
                    </m:r>
                    <m:r>
                      <a:rPr lang="cs-CZ" sz="2400" b="1" i="1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sz="2400" b="1" i="1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  <m:rad>
                      <m:radPr>
                        <m:degHide m:val="on"/>
                        <m:ctrlPr>
                          <a:rPr lang="cs-CZ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𝟏𝟐</m:t>
                        </m:r>
                      </m:e>
                    </m:rad>
                    <m:r>
                      <a:rPr lang="cs-CZ" sz="24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±</m:t>
                    </m:r>
                    <m:r>
                      <a:rPr lang="cs-CZ" sz="24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𝒊</m:t>
                    </m:r>
                    <m:r>
                      <a:rPr lang="cs-CZ" sz="24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cs-CZ" sz="24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cs-CZ" sz="24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</m:e>
                    </m:rad>
                  </m:oMath>
                </a14:m>
                <a:endParaRPr lang="cs-CZ" sz="2400" b="1" dirty="0" smtClean="0">
                  <a:solidFill>
                    <a:schemeClr val="tx1"/>
                  </a:solidFill>
                  <a:ea typeface="Cambria Math"/>
                </a:endParaRPr>
              </a:p>
              <a:p>
                <a:r>
                  <a:rPr lang="cs-CZ" sz="2400" b="1" dirty="0" smtClean="0">
                    <a:solidFill>
                      <a:schemeClr val="tx1"/>
                    </a:solidFill>
                  </a:rPr>
                  <a:t>4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cs-CZ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sz="24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sz="24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∓</m:t>
                        </m:r>
                        <m:r>
                          <a:rPr lang="cs-CZ" sz="24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  <m:rad>
                          <m:radPr>
                            <m:degHide m:val="on"/>
                            <m:ctrlPr>
                              <a:rPr lang="cs-CZ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𝟏𝟏</m:t>
                            </m:r>
                          </m:e>
                        </m:rad>
                      </m:num>
                      <m:den>
                        <m:r>
                          <a:rPr lang="cs-CZ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cs-CZ" sz="2400" b="1" dirty="0">
                  <a:solidFill>
                    <a:schemeClr val="tx1"/>
                  </a:solidFill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4"/>
                <a:stretch>
                  <a:fillRect l="-2115" t="-10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75066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376092"/>
                </a:solidFill>
              </a:rPr>
              <a:t>Děkuji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Autor DUM: Mgr. Jan </a:t>
            </a:r>
            <a:r>
              <a:rPr lang="cs-CZ" b="1" dirty="0" err="1" smtClean="0"/>
              <a:t>Bajnar</a:t>
            </a:r>
            <a:endParaRPr lang="cs-CZ" b="1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</TotalTime>
  <Words>49</Words>
  <Application>Microsoft Office PowerPoint</Application>
  <PresentationFormat>Předvádění na obrazovce (4:3)</PresentationFormat>
  <Paragraphs>30</Paragraphs>
  <Slides>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Komp. čísla – 1 – test č.1</vt:lpstr>
      <vt:lpstr>Test číslo 1 - řešení</vt:lpstr>
      <vt:lpstr>Děkuji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Valued Acer Customer</cp:lastModifiedBy>
  <cp:revision>53</cp:revision>
  <cp:lastPrinted>2012-09-14T16:29:34Z</cp:lastPrinted>
  <dcterms:created xsi:type="dcterms:W3CDTF">2011-12-03T14:12:28Z</dcterms:created>
  <dcterms:modified xsi:type="dcterms:W3CDTF">2012-09-14T16:51:10Z</dcterms:modified>
</cp:coreProperties>
</file>