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80" r:id="rId4"/>
    <p:sldId id="272" r:id="rId5"/>
    <p:sldId id="273" r:id="rId6"/>
    <p:sldId id="274" r:id="rId7"/>
    <p:sldId id="281" r:id="rId8"/>
    <p:sldId id="275" r:id="rId9"/>
    <p:sldId id="282" r:id="rId10"/>
    <p:sldId id="276" r:id="rId11"/>
    <p:sldId id="283" r:id="rId12"/>
    <p:sldId id="277" r:id="rId13"/>
    <p:sldId id="278" r:id="rId14"/>
    <p:sldId id="284" r:id="rId15"/>
    <p:sldId id="267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DAD4277-D57F-410E-BDFC-E2BBE88F1C90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1A24CB-7998-4184-956C-876CEA97F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671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D509B6-7BED-4E87-8699-F65DAE72FF81}" type="slidenum">
              <a:rPr lang="cs-CZ" smtClean="0"/>
              <a:pPr eaLnBrk="1" hangingPunct="1"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359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6895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897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3488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09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61F198-C4A1-43FD-A74F-C3DD5223D660}" type="slidenum">
              <a:rPr lang="cs-CZ" smtClean="0"/>
              <a:pPr eaLnBrk="1" hangingPunct="1"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677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463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825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402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613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54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20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911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A7ED6-F4B4-42A6-A5A8-689AC67CC0B7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7BBBF-CFF1-4E94-A749-E1402F0610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422958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192C7-764B-4F70-9A6E-6FE2578817AB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B677E-D780-4E9B-A310-EE6ED4252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98581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783F3-FF0B-4F68-9F63-0F325A0EB422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A2730-07D8-40FB-A7CE-9C2F3BCA1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69262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5165-16CF-4637-90D3-3098DFAD8B5D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BB9D0-928D-4E3F-9BFD-832DCBE81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831846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8A8CC-9BEB-45EA-B3C4-A4A81A8CA2E5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5F4C-AEFE-49D5-BACC-54A7C67967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23388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6A4E-1442-4902-AF84-C8780D37B9E2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42AA0-1715-43CB-BBDA-4EF3EDEE9E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955207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6B717-C9CA-45B0-A7E3-8ED259B9BCE2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56EEC-83C6-45A8-88D1-4B2C23CD3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820523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9D219-516E-48C9-B090-698297FEA174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BACDC-1440-4710-B411-B51E9F66AA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9708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3AC43-67C7-4B82-8D19-EBAD5F3AC7A6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33A5C-1E13-4914-8EDC-A2723F3E77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13581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B0541-7C1E-4324-90FA-7B81A5FB8C11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08178-E998-4D5F-8CF4-4B577FCAA7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554719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0C4F8-9C11-4CD9-9362-4B4328E481A9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DC77-81C0-4B67-B160-53075FF467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994902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43AA0-7BD2-4041-A542-959067E64BF4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B1E32-8BD9-499C-8EAA-321FC15C4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59747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C1402-66B2-412D-BD62-DA0F3104520B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76E9B8-DF96-47C8-B5A1-75E84EE604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Komplexní čísla - 1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7538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VY_32_INOVACE_20-01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Ověř </a:t>
            </a:r>
            <a:r>
              <a:rPr lang="cs-CZ" b="1" dirty="0"/>
              <a:t>dosazením, že </a:t>
            </a:r>
            <a:r>
              <a:rPr lang="cs-CZ" b="1" dirty="0" smtClean="0"/>
              <a:t>výrazy</a:t>
            </a:r>
            <a:br>
              <a:rPr lang="cs-CZ" b="1" dirty="0" smtClean="0"/>
            </a:br>
            <a:r>
              <a:rPr lang="cs-CZ" b="1" dirty="0" smtClean="0"/>
              <a:t>x</a:t>
            </a:r>
            <a:r>
              <a:rPr lang="cs-CZ" b="1" baseline="-25000" dirty="0" smtClean="0"/>
              <a:t>1 </a:t>
            </a:r>
            <a:r>
              <a:rPr lang="cs-CZ" b="1" dirty="0"/>
              <a:t>= 1 + 5i a x</a:t>
            </a:r>
            <a:r>
              <a:rPr lang="cs-CZ" b="1" baseline="-25000" dirty="0"/>
              <a:t>2</a:t>
            </a:r>
            <a:r>
              <a:rPr lang="cs-CZ" b="1" dirty="0"/>
              <a:t> = 1 – 5i jsou řešením</a:t>
            </a:r>
            <a:br>
              <a:rPr lang="cs-CZ" b="1" dirty="0"/>
            </a:br>
            <a:r>
              <a:rPr lang="cs-CZ" b="1" dirty="0"/>
              <a:t>rovnice x</a:t>
            </a:r>
            <a:r>
              <a:rPr lang="cs-CZ" b="1" baseline="30000" dirty="0"/>
              <a:t>2 </a:t>
            </a:r>
            <a:r>
              <a:rPr lang="cs-CZ" b="1" dirty="0"/>
              <a:t>– 2x + 26 = 0</a:t>
            </a:r>
          </a:p>
          <a:p>
            <a:r>
              <a:rPr lang="cs-CZ" b="1" dirty="0"/>
              <a:t>První kořen: ( 1 + 5i ) ( 1 + 5i ) – 2 ( 1 + 5i ) + 26 </a:t>
            </a:r>
            <a:r>
              <a:rPr lang="cs-CZ" b="1" dirty="0" smtClean="0"/>
              <a:t>= ( </a:t>
            </a:r>
            <a:r>
              <a:rPr lang="cs-CZ" b="1" dirty="0"/>
              <a:t>1 + 10i + 25i</a:t>
            </a:r>
            <a:r>
              <a:rPr lang="cs-CZ" b="1" baseline="30000" dirty="0"/>
              <a:t>2</a:t>
            </a:r>
            <a:r>
              <a:rPr lang="cs-CZ" b="1" dirty="0"/>
              <a:t> ) -2 – 10i + 26 =</a:t>
            </a:r>
            <a:br>
              <a:rPr lang="cs-CZ" b="1" dirty="0"/>
            </a:br>
            <a:r>
              <a:rPr lang="cs-CZ" b="1" dirty="0"/>
              <a:t>1 + 10i -25 -2 – 10i + 26 = 0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ano platí rovnost levé a pravé strany</a:t>
            </a:r>
          </a:p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52595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Druhý kořen: </a:t>
            </a:r>
            <a:endParaRPr lang="cs-CZ" b="1" dirty="0" smtClean="0"/>
          </a:p>
          <a:p>
            <a:r>
              <a:rPr lang="cs-CZ" b="1" dirty="0" smtClean="0"/>
              <a:t>( </a:t>
            </a:r>
            <a:r>
              <a:rPr lang="cs-CZ" b="1" dirty="0"/>
              <a:t>1 – 5i ) ( 1- 5i ) – 2 ( 1 – 5i ) + 26 </a:t>
            </a:r>
            <a:r>
              <a:rPr lang="cs-CZ" b="1" dirty="0" smtClean="0"/>
              <a:t>=</a:t>
            </a:r>
          </a:p>
          <a:p>
            <a:r>
              <a:rPr lang="cs-CZ" b="1" dirty="0" smtClean="0"/>
              <a:t>( </a:t>
            </a:r>
            <a:r>
              <a:rPr lang="cs-CZ" b="1" dirty="0"/>
              <a:t>1 – 10i + 25i</a:t>
            </a:r>
            <a:r>
              <a:rPr lang="cs-CZ" b="1" baseline="30000" dirty="0"/>
              <a:t>2</a:t>
            </a:r>
            <a:r>
              <a:rPr lang="cs-CZ" b="1" dirty="0"/>
              <a:t> ) – 2 + 10i + 26 =</a:t>
            </a:r>
            <a:br>
              <a:rPr lang="cs-CZ" b="1" dirty="0"/>
            </a:br>
            <a:r>
              <a:rPr lang="cs-CZ" b="1" dirty="0"/>
              <a:t>  1 – 10i -25 -2 + 10i + 26 = 0 </a:t>
            </a:r>
            <a:endParaRPr lang="cs-CZ" b="1" dirty="0" smtClean="0"/>
          </a:p>
          <a:p>
            <a:r>
              <a:rPr lang="cs-CZ" b="1" dirty="0" smtClean="0"/>
              <a:t>ano </a:t>
            </a:r>
            <a:r>
              <a:rPr lang="cs-CZ" b="1" dirty="0"/>
              <a:t>platí rovnost levé a pravé strany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5951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Pomocí </a:t>
                </a:r>
                <a:r>
                  <a:rPr lang="cs-CZ" b="1" dirty="0"/>
                  <a:t>vlastností čísla i vyřešte rovnici:</a:t>
                </a:r>
                <a:br>
                  <a:rPr lang="cs-CZ" b="1" dirty="0"/>
                </a:br>
                <a:r>
                  <a:rPr lang="cs-CZ" b="1" dirty="0"/>
                  <a:t>9x</a:t>
                </a:r>
                <a:r>
                  <a:rPr lang="cs-CZ" b="1" baseline="30000" dirty="0"/>
                  <a:t>2</a:t>
                </a:r>
                <a:r>
                  <a:rPr lang="cs-CZ" b="1" dirty="0"/>
                  <a:t> – 6x + 5 = 0</a:t>
                </a:r>
              </a:p>
              <a:p>
                <a:r>
                  <a:rPr lang="cs-CZ" b="1" dirty="0"/>
                  <a:t>Řešení :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𝒙</m:t>
                    </m:r>
                    <m:r>
                      <a:rPr lang="cs-CZ" b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𝒃</m:t>
                        </m:r>
                        <m:r>
                          <a:rPr lang="cs-CZ" b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b="1" i="1">
                                    <a:latin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cs-CZ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𝒂𝒄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𝒂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 smtClean="0"/>
                  <a:t/>
                </a:r>
                <a:br>
                  <a:rPr lang="cs-CZ" b="1" dirty="0" smtClean="0"/>
                </a:br>
                <a:r>
                  <a:rPr lang="cs-CZ" b="1" dirty="0" smtClean="0"/>
                  <a:t/>
                </a:r>
                <a:br>
                  <a:rPr lang="cs-CZ" b="1" dirty="0" smtClean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  <m:r>
                          <a:rPr lang="cs-CZ" b="1">
                            <a:latin typeface="Cambria Math"/>
                          </a:rPr>
                          <m:t>)±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𝟑𝟔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 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𝟏𝟖𝟎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𝟏𝟖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</m:oMath>
                </a14:m>
                <a:r>
                  <a:rPr lang="cs-CZ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  <m:r>
                          <a:rPr lang="cs-CZ" b="1">
                            <a:latin typeface="Cambria Math"/>
                          </a:rPr>
                          <m:t>±</m:t>
                        </m:r>
                        <m:r>
                          <a:rPr lang="cs-CZ" b="1" i="1">
                            <a:latin typeface="Cambria Math"/>
                          </a:rPr>
                          <m:t>𝟏𝟐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cs-CZ" b="1" dirty="0"/>
                  <a:t>  </a:t>
                </a:r>
              </a:p>
              <a:p>
                <a:r>
                  <a:rPr lang="cs-CZ" b="1" dirty="0"/>
                  <a:t> Je tedy x</a:t>
                </a:r>
                <a:r>
                  <a:rPr lang="cs-CZ" b="1" baseline="-25000" dirty="0"/>
                  <a:t>1</a:t>
                </a:r>
                <a:r>
                  <a:rPr lang="cs-CZ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cs-CZ" b="1" dirty="0"/>
                  <a:t>  a x</a:t>
                </a:r>
                <a:r>
                  <a:rPr lang="cs-CZ" b="1" baseline="-25000" dirty="0"/>
                  <a:t>2</a:t>
                </a:r>
                <a:r>
                  <a:rPr lang="cs-CZ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−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cs-CZ" b="1" dirty="0"/>
                  <a:t>   </a:t>
                </a:r>
              </a:p>
              <a:p>
                <a:r>
                  <a:rPr lang="cs-CZ" b="1" dirty="0"/>
                  <a:t>Závěrečné shrnutí:</a:t>
                </a:r>
                <a:endParaRPr lang="cs-CZ" dirty="0"/>
              </a:p>
              <a:p>
                <a:r>
                  <a:rPr lang="cs-CZ" b="1" dirty="0"/>
                  <a:t>Komplexním číslem nazýváme výraz ve tvaru a + </a:t>
                </a:r>
                <a:r>
                  <a:rPr lang="cs-CZ" b="1" dirty="0" err="1"/>
                  <a:t>b</a:t>
                </a:r>
                <a:r>
                  <a:rPr lang="cs-CZ" b="1" i="1" dirty="0" err="1"/>
                  <a:t>i</a:t>
                </a:r>
                <a:r>
                  <a:rPr lang="cs-CZ" b="1" dirty="0"/>
                  <a:t>, kde a, b jsou reálná čísla</a:t>
                </a:r>
                <a:br>
                  <a:rPr lang="cs-CZ" b="1" dirty="0"/>
                </a:br>
                <a:r>
                  <a:rPr lang="cs-CZ" b="1" dirty="0"/>
                  <a:t>a i je číslo, pro které platí </a:t>
                </a:r>
                <a:r>
                  <a:rPr lang="cs-CZ" b="1" i="1" dirty="0"/>
                  <a:t>i</a:t>
                </a:r>
                <a:r>
                  <a:rPr lang="cs-CZ" b="1" baseline="30000" dirty="0"/>
                  <a:t>2</a:t>
                </a:r>
                <a:r>
                  <a:rPr lang="cs-CZ" b="1" dirty="0"/>
                  <a:t> = -1. V tomto komplexním čísle se nazývá:</a:t>
                </a:r>
                <a:endParaRPr lang="cs-CZ" dirty="0"/>
              </a:p>
              <a:p>
                <a:r>
                  <a:rPr lang="cs-CZ" b="1" dirty="0"/>
                  <a:t/>
                </a:r>
                <a:br>
                  <a:rPr lang="cs-CZ" b="1" dirty="0"/>
                </a:br>
                <a:r>
                  <a:rPr lang="cs-CZ" b="1" dirty="0"/>
                  <a:t>   číslo a reálná část ( reálná složka )‘</a:t>
                </a:r>
                <a:br>
                  <a:rPr lang="cs-CZ" b="1" dirty="0"/>
                </a:br>
                <a:r>
                  <a:rPr lang="cs-CZ" b="1" dirty="0"/>
                  <a:t>   číslo b imaginární část ( imaginární složka )</a:t>
                </a:r>
                <a:br>
                  <a:rPr lang="cs-CZ" b="1" dirty="0"/>
                </a:br>
                <a:r>
                  <a:rPr lang="cs-CZ" b="1" dirty="0"/>
                  <a:t>   číslo </a:t>
                </a:r>
                <a:r>
                  <a:rPr lang="cs-CZ" b="1" i="1" dirty="0"/>
                  <a:t>i</a:t>
                </a:r>
                <a:r>
                  <a:rPr lang="cs-CZ" b="1" dirty="0"/>
                  <a:t> imaginární jednotka.</a:t>
                </a:r>
                <a:endParaRPr lang="cs-CZ" dirty="0"/>
              </a:p>
              <a:p>
                <a:r>
                  <a:rPr lang="cs-CZ" b="1" dirty="0"/>
                  <a:t>Množinu komplexních čísel značíme C, komplexní čísla většinou z.</a:t>
                </a:r>
                <a:endParaRPr lang="cs-CZ" dirty="0"/>
              </a:p>
              <a:p>
                <a:r>
                  <a:rPr lang="cs-CZ" b="1" dirty="0"/>
                  <a:t>Zápis a + </a:t>
                </a:r>
                <a:r>
                  <a:rPr lang="cs-CZ" b="1" dirty="0" err="1"/>
                  <a:t>b</a:t>
                </a:r>
                <a:r>
                  <a:rPr lang="cs-CZ" b="1" i="1" dirty="0" err="1"/>
                  <a:t>i</a:t>
                </a:r>
                <a:r>
                  <a:rPr lang="cs-CZ" b="1" dirty="0"/>
                  <a:t> nazýváme algebraický tvar komplexního čísla.</a:t>
                </a:r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r="-519" b="-1517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19343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Závěr lekce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95500"/>
            <a:ext cx="8229600" cy="4781128"/>
          </a:xfrm>
        </p:spPr>
        <p:txBody>
          <a:bodyPr/>
          <a:lstStyle/>
          <a:p>
            <a:r>
              <a:rPr lang="cs-CZ" b="1" dirty="0" smtClean="0"/>
              <a:t>Závěrečné </a:t>
            </a:r>
            <a:r>
              <a:rPr lang="cs-CZ" b="1" dirty="0"/>
              <a:t>shrnutí:</a:t>
            </a:r>
            <a:endParaRPr lang="cs-CZ" dirty="0"/>
          </a:p>
          <a:p>
            <a:r>
              <a:rPr lang="cs-CZ" b="1" dirty="0"/>
              <a:t>Komplexním číslem nazýváme </a:t>
            </a:r>
            <a:r>
              <a:rPr lang="cs-CZ" b="1" dirty="0" smtClean="0"/>
              <a:t>výraz</a:t>
            </a:r>
            <a:br>
              <a:rPr lang="cs-CZ" b="1" dirty="0" smtClean="0"/>
            </a:br>
            <a:r>
              <a:rPr lang="cs-CZ" b="1" dirty="0" smtClean="0"/>
              <a:t>ve </a:t>
            </a:r>
            <a:r>
              <a:rPr lang="cs-CZ" b="1" dirty="0"/>
              <a:t>tvaru a + </a:t>
            </a:r>
            <a:r>
              <a:rPr lang="cs-CZ" b="1" dirty="0" err="1"/>
              <a:t>b</a:t>
            </a:r>
            <a:r>
              <a:rPr lang="cs-CZ" b="1" i="1" dirty="0" err="1"/>
              <a:t>i</a:t>
            </a:r>
            <a:r>
              <a:rPr lang="cs-CZ" b="1" dirty="0"/>
              <a:t>, kde a, b jsou reálná čísla</a:t>
            </a:r>
            <a:br>
              <a:rPr lang="cs-CZ" b="1" dirty="0"/>
            </a:br>
            <a:r>
              <a:rPr lang="cs-CZ" b="1" dirty="0"/>
              <a:t>a i je číslo, pro které platí </a:t>
            </a:r>
            <a:r>
              <a:rPr lang="cs-CZ" b="1" i="1" dirty="0"/>
              <a:t>i</a:t>
            </a:r>
            <a:r>
              <a:rPr lang="cs-CZ" b="1" baseline="30000" dirty="0"/>
              <a:t>2</a:t>
            </a:r>
            <a:r>
              <a:rPr lang="cs-CZ" b="1" dirty="0"/>
              <a:t> = -1. V tomto komplexním čísle se nazývá:</a:t>
            </a:r>
            <a:endParaRPr lang="cs-CZ" dirty="0"/>
          </a:p>
          <a:p>
            <a:r>
              <a:rPr lang="cs-CZ" b="1" dirty="0" smtClean="0"/>
              <a:t>   </a:t>
            </a:r>
            <a:r>
              <a:rPr lang="cs-CZ" b="1" dirty="0"/>
              <a:t>číslo a reálná část ( reálná složka </a:t>
            </a:r>
            <a:r>
              <a:rPr lang="cs-CZ" b="1" dirty="0" smtClean="0"/>
              <a:t>)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   číslo b imaginární část ( imaginární složka )</a:t>
            </a:r>
            <a:br>
              <a:rPr lang="cs-CZ" b="1" dirty="0"/>
            </a:br>
            <a:r>
              <a:rPr lang="cs-CZ" b="1" dirty="0"/>
              <a:t>   číslo </a:t>
            </a:r>
            <a:r>
              <a:rPr lang="cs-CZ" b="1" i="1" dirty="0"/>
              <a:t>i</a:t>
            </a:r>
            <a:r>
              <a:rPr lang="cs-CZ" b="1" dirty="0"/>
              <a:t> imaginární jednotka.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675227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Závěr lekce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Množinu komplexních čísel značíme C, komplexní čísla většinou z.</a:t>
            </a:r>
            <a:endParaRPr lang="cs-CZ" dirty="0"/>
          </a:p>
          <a:p>
            <a:r>
              <a:rPr lang="cs-CZ" b="1" dirty="0"/>
              <a:t>Zápis a + </a:t>
            </a:r>
            <a:r>
              <a:rPr lang="cs-CZ" b="1" dirty="0" err="1"/>
              <a:t>b</a:t>
            </a:r>
            <a:r>
              <a:rPr lang="cs-CZ" b="1" i="1" dirty="0" err="1"/>
              <a:t>i</a:t>
            </a:r>
            <a:r>
              <a:rPr lang="cs-CZ" b="1" dirty="0"/>
              <a:t> nazýváme algebraický tvar komplexního čísla.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8285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376092"/>
                </a:solidFill>
              </a:rPr>
              <a:t>Děkuji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Autor DUM: Mgr. Jan </a:t>
            </a:r>
            <a:r>
              <a:rPr lang="cs-CZ" b="1" dirty="0" err="1" smtClean="0"/>
              <a:t>Bajnar</a:t>
            </a:r>
            <a:endParaRPr lang="cs-CZ" b="1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Motivační úvod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Kvadratickou rovnici  x</a:t>
                </a:r>
                <a:r>
                  <a:rPr lang="cs-CZ" b="1" baseline="30000" dirty="0"/>
                  <a:t>2</a:t>
                </a:r>
                <a:r>
                  <a:rPr lang="cs-CZ" b="1" dirty="0"/>
                  <a:t> + 5x + 6 = 0 </a:t>
                </a:r>
                <a:r>
                  <a:rPr lang="cs-CZ" b="1" dirty="0" smtClean="0"/>
                  <a:t/>
                </a:r>
                <a:br>
                  <a:rPr lang="cs-CZ" b="1" dirty="0" smtClean="0"/>
                </a:br>
                <a:r>
                  <a:rPr lang="cs-CZ" b="1" dirty="0" smtClean="0"/>
                  <a:t>řešíme </a:t>
                </a:r>
                <a:r>
                  <a:rPr lang="cs-CZ" b="1" dirty="0"/>
                  <a:t>podle vzorce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𝒃</m:t>
                        </m:r>
                        <m:r>
                          <a:rPr lang="cs-CZ" b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b="1" i="1">
                                    <a:latin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cs-CZ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𝒂𝒄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𝒂</m:t>
                        </m:r>
                      </m:den>
                    </m:f>
                  </m:oMath>
                </a14:m>
                <a:endParaRPr lang="cs-CZ" b="1" dirty="0"/>
              </a:p>
              <a:p>
                <a:r>
                  <a:rPr lang="cs-CZ" b="1" dirty="0"/>
                  <a:t>kde po dosazení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𝒙</m:t>
                    </m:r>
                    <m:r>
                      <a:rPr lang="cs-CZ" b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  <m:r>
                          <a:rPr lang="cs-CZ" b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b="1" i="1">
                                    <a:latin typeface="Cambria Math"/>
                                  </a:rPr>
                                  <m:t>𝟓</m:t>
                                </m:r>
                              </m:e>
                              <m:sup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cs-CZ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  <m:r>
                              <a:rPr lang="cs-CZ" b="1">
                                <a:latin typeface="Cambria Math"/>
                              </a:rPr>
                              <m:t>.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  <m:r>
                              <a:rPr lang="cs-CZ" b="1">
                                <a:latin typeface="Cambria Math"/>
                              </a:rPr>
                              <m:t>.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>
                            <a:latin typeface="Cambria Math"/>
                          </a:rPr>
                          <m:t>.</m:t>
                        </m:r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</m:oMath>
                </a14:m>
                <a:r>
                  <a:rPr lang="cs-CZ" b="1" dirty="0"/>
                  <a:t> atd. </a:t>
                </a:r>
                <a:r>
                  <a:rPr lang="cs-CZ" b="1" dirty="0" smtClean="0"/>
                  <a:t>dostáváme</a:t>
                </a:r>
              </a:p>
              <a:p>
                <a:r>
                  <a:rPr lang="cs-CZ" b="1" smtClean="0"/>
                  <a:t>x</a:t>
                </a:r>
                <a:r>
                  <a:rPr lang="cs-CZ" b="1" baseline="-25000" smtClean="0"/>
                  <a:t>1</a:t>
                </a:r>
                <a:r>
                  <a:rPr lang="cs-CZ" b="1" smtClean="0"/>
                  <a:t> </a:t>
                </a:r>
                <a:r>
                  <a:rPr lang="cs-CZ" b="1" smtClean="0"/>
                  <a:t>= - </a:t>
                </a:r>
                <a:r>
                  <a:rPr lang="cs-CZ" b="1" dirty="0"/>
                  <a:t>3 a </a:t>
                </a:r>
                <a:r>
                  <a:rPr lang="cs-CZ" b="1"/>
                  <a:t>x</a:t>
                </a:r>
                <a:r>
                  <a:rPr lang="cs-CZ" b="1" baseline="-25000"/>
                  <a:t>2</a:t>
                </a:r>
                <a:r>
                  <a:rPr lang="cs-CZ" b="1"/>
                  <a:t> </a:t>
                </a:r>
                <a:r>
                  <a:rPr lang="cs-CZ" b="1" smtClean="0"/>
                  <a:t>= - </a:t>
                </a:r>
                <a:r>
                  <a:rPr lang="cs-CZ" b="1" dirty="0"/>
                  <a:t>2 </a:t>
                </a:r>
                <a:br>
                  <a:rPr lang="cs-CZ" b="1" dirty="0"/>
                </a:br>
                <a:endParaRPr lang="cs-CZ" b="1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9185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Motivační úvod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 jsme spokojeni s dvouprvkovou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množinou </a:t>
            </a:r>
            <a:r>
              <a:rPr lang="cs-CZ" b="1" dirty="0"/>
              <a:t>reálných kořenů</a:t>
            </a:r>
            <a:r>
              <a:rPr lang="cs-CZ" b="1" dirty="0" smtClean="0"/>
              <a:t>.</a:t>
            </a:r>
          </a:p>
          <a:p>
            <a:r>
              <a:rPr lang="cs-CZ" b="1" dirty="0"/>
              <a:t>Jiná situace však nastává, </a:t>
            </a:r>
          </a:p>
          <a:p>
            <a:r>
              <a:rPr lang="cs-CZ" b="1" dirty="0"/>
              <a:t>když se pod odmocnítkem objeví po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dosazení </a:t>
            </a:r>
            <a:r>
              <a:rPr lang="cs-CZ" b="1" dirty="0"/>
              <a:t>do </a:t>
            </a:r>
            <a:r>
              <a:rPr lang="cs-CZ" b="1" dirty="0" smtClean="0"/>
              <a:t>výše uvedeného </a:t>
            </a:r>
            <a:r>
              <a:rPr lang="cs-CZ" b="1" dirty="0"/>
              <a:t>vzorce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záporné </a:t>
            </a:r>
            <a:r>
              <a:rPr lang="cs-CZ" b="1" dirty="0"/>
              <a:t>číslo – pak tvrdíme, že </a:t>
            </a:r>
            <a:r>
              <a:rPr lang="cs-CZ" b="1" dirty="0" smtClean="0"/>
              <a:t>rovnice</a:t>
            </a:r>
          </a:p>
          <a:p>
            <a:r>
              <a:rPr lang="cs-CZ" b="1" dirty="0"/>
              <a:t>nemá řešení v oboru reálných čísel.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96986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Motivační úvod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Například </a:t>
            </a:r>
            <a:r>
              <a:rPr lang="cs-CZ" b="1" dirty="0"/>
              <a:t>klasicky uváděnou rovnici</a:t>
            </a:r>
          </a:p>
          <a:p>
            <a:r>
              <a:rPr lang="cs-CZ" b="1" dirty="0"/>
              <a:t> x</a:t>
            </a:r>
            <a:r>
              <a:rPr lang="cs-CZ" b="1" baseline="30000" dirty="0"/>
              <a:t>2</a:t>
            </a:r>
            <a:r>
              <a:rPr lang="cs-CZ" b="1" dirty="0"/>
              <a:t> + 1 = 0  (a = 1, b = 0, c = 1 ,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diskriminant </a:t>
            </a:r>
            <a:r>
              <a:rPr lang="cs-CZ" b="1" dirty="0"/>
              <a:t>je = -4)</a:t>
            </a:r>
          </a:p>
          <a:p>
            <a:r>
              <a:rPr lang="cs-CZ" b="1" dirty="0"/>
              <a:t>můžeme převést na tvar   x</a:t>
            </a:r>
            <a:r>
              <a:rPr lang="cs-CZ" b="1" baseline="30000" dirty="0"/>
              <a:t>2</a:t>
            </a:r>
            <a:r>
              <a:rPr lang="cs-CZ" b="1" dirty="0"/>
              <a:t> = - 1 </a:t>
            </a:r>
          </a:p>
          <a:p>
            <a:r>
              <a:rPr lang="cs-CZ" b="1" dirty="0" smtClean="0"/>
              <a:t>Tuto </a:t>
            </a:r>
            <a:r>
              <a:rPr lang="cs-CZ" b="1" dirty="0"/>
              <a:t>rovnici neumíme vyřešit, protože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zatím </a:t>
            </a:r>
            <a:r>
              <a:rPr lang="cs-CZ" b="1" dirty="0"/>
              <a:t>neznáme číslo,</a:t>
            </a:r>
            <a:br>
              <a:rPr lang="cs-CZ" b="1" dirty="0"/>
            </a:br>
            <a:r>
              <a:rPr lang="cs-CZ" b="1" dirty="0"/>
              <a:t>které po umocnění na druhou by </a:t>
            </a:r>
            <a:r>
              <a:rPr lang="cs-CZ" b="1" dirty="0" smtClean="0"/>
              <a:t>bylo</a:t>
            </a:r>
            <a:br>
              <a:rPr lang="cs-CZ" b="1" dirty="0" smtClean="0"/>
            </a:br>
            <a:r>
              <a:rPr lang="cs-CZ" b="1" dirty="0" smtClean="0"/>
              <a:t>rovno </a:t>
            </a:r>
            <a:r>
              <a:rPr lang="cs-CZ" b="1" dirty="0"/>
              <a:t>-1.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43605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Možnost řešení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Předpokládejme, že takové číslo existuje a nazývá se </a:t>
            </a:r>
            <a:r>
              <a:rPr lang="cs-CZ" b="1" i="1" dirty="0"/>
              <a:t>i</a:t>
            </a:r>
            <a:r>
              <a:rPr lang="cs-CZ" b="1" dirty="0"/>
              <a:t> a platí</a:t>
            </a:r>
            <a:br>
              <a:rPr lang="cs-CZ" b="1" dirty="0"/>
            </a:br>
            <a:r>
              <a:rPr lang="cs-CZ" b="1" dirty="0"/>
              <a:t>rovnost  </a:t>
            </a:r>
            <a:r>
              <a:rPr lang="cs-CZ" b="1" i="1" dirty="0"/>
              <a:t>i</a:t>
            </a:r>
            <a:r>
              <a:rPr lang="cs-CZ" b="1" i="1" baseline="30000" dirty="0"/>
              <a:t>2 </a:t>
            </a:r>
            <a:r>
              <a:rPr lang="cs-CZ" b="1" i="1" dirty="0"/>
              <a:t>= -1.</a:t>
            </a:r>
            <a:endParaRPr lang="cs-CZ" b="1" dirty="0"/>
          </a:p>
          <a:p>
            <a:r>
              <a:rPr lang="cs-CZ" b="1" dirty="0"/>
              <a:t>Z této základní rovnosti pak vyplývají další vztahy:</a:t>
            </a:r>
          </a:p>
          <a:p>
            <a:r>
              <a:rPr lang="cs-CZ" b="1" dirty="0"/>
              <a:t> </a:t>
            </a:r>
            <a:r>
              <a:rPr lang="cs-CZ" b="1" i="1" dirty="0"/>
              <a:t>i</a:t>
            </a:r>
            <a:r>
              <a:rPr lang="cs-CZ" b="1" baseline="30000" dirty="0"/>
              <a:t>1</a:t>
            </a:r>
            <a:r>
              <a:rPr lang="cs-CZ" b="1" dirty="0"/>
              <a:t> = i </a:t>
            </a:r>
            <a:br>
              <a:rPr lang="cs-CZ" b="1" dirty="0"/>
            </a:br>
            <a:r>
              <a:rPr lang="cs-CZ" b="1" i="1" dirty="0"/>
              <a:t>i</a:t>
            </a:r>
            <a:r>
              <a:rPr lang="cs-CZ" b="1" i="1" baseline="30000" dirty="0"/>
              <a:t>2</a:t>
            </a:r>
            <a:r>
              <a:rPr lang="cs-CZ" b="1" dirty="0"/>
              <a:t> = -1</a:t>
            </a:r>
            <a:br>
              <a:rPr lang="cs-CZ" b="1" dirty="0"/>
            </a:br>
            <a:r>
              <a:rPr lang="cs-CZ" b="1" i="1" dirty="0"/>
              <a:t>i</a:t>
            </a:r>
            <a:r>
              <a:rPr lang="cs-CZ" b="1" i="1" baseline="30000" dirty="0"/>
              <a:t>3</a:t>
            </a:r>
            <a:r>
              <a:rPr lang="cs-CZ" b="1" dirty="0"/>
              <a:t> = </a:t>
            </a:r>
            <a:r>
              <a:rPr lang="cs-CZ" b="1" i="1" dirty="0"/>
              <a:t>i</a:t>
            </a:r>
            <a:r>
              <a:rPr lang="cs-CZ" b="1" i="1" baseline="30000" dirty="0"/>
              <a:t>2</a:t>
            </a:r>
            <a:r>
              <a:rPr lang="cs-CZ" b="1" dirty="0"/>
              <a:t>. </a:t>
            </a:r>
            <a:r>
              <a:rPr lang="cs-CZ" b="1" i="1" dirty="0"/>
              <a:t>i</a:t>
            </a:r>
            <a:r>
              <a:rPr lang="cs-CZ" b="1" dirty="0"/>
              <a:t> = -1.</a:t>
            </a:r>
            <a:r>
              <a:rPr lang="cs-CZ" b="1" i="1" dirty="0"/>
              <a:t>i</a:t>
            </a:r>
            <a:r>
              <a:rPr lang="cs-CZ" b="1" dirty="0"/>
              <a:t> = </a:t>
            </a:r>
            <a:r>
              <a:rPr lang="cs-CZ" b="1" i="1" dirty="0"/>
              <a:t>-i </a:t>
            </a:r>
            <a:br>
              <a:rPr lang="cs-CZ" b="1" i="1" dirty="0"/>
            </a:br>
            <a:r>
              <a:rPr lang="cs-CZ" b="1" i="1" dirty="0"/>
              <a:t>i</a:t>
            </a:r>
            <a:r>
              <a:rPr lang="cs-CZ" b="1" i="1" baseline="30000" dirty="0"/>
              <a:t>4 </a:t>
            </a:r>
            <a:r>
              <a:rPr lang="cs-CZ" b="1" i="1" dirty="0"/>
              <a:t>= i</a:t>
            </a:r>
            <a:r>
              <a:rPr lang="cs-CZ" b="1" i="1" baseline="30000" dirty="0"/>
              <a:t>2</a:t>
            </a:r>
            <a:r>
              <a:rPr lang="cs-CZ" b="1" i="1" dirty="0"/>
              <a:t> . 1</a:t>
            </a:r>
            <a:r>
              <a:rPr lang="cs-CZ" b="1" i="1" baseline="30000" dirty="0"/>
              <a:t>2 </a:t>
            </a:r>
            <a:r>
              <a:rPr lang="cs-CZ" b="1" i="1" dirty="0"/>
              <a:t>= (-1).(-1) = 1</a:t>
            </a:r>
          </a:p>
          <a:p>
            <a:endParaRPr lang="cs-CZ" dirty="0"/>
          </a:p>
          <a:p>
            <a:r>
              <a:rPr lang="cs-CZ" dirty="0"/>
              <a:t>Příklad 1.1.</a:t>
            </a:r>
          </a:p>
          <a:p>
            <a:endParaRPr lang="cs-CZ" dirty="0"/>
          </a:p>
          <a:p>
            <a:r>
              <a:rPr lang="cs-CZ" dirty="0"/>
              <a:t>Zjednodušte daný výraz:                            Řešení:          </a:t>
            </a:r>
          </a:p>
          <a:p>
            <a:r>
              <a:rPr lang="cs-CZ" b="1" i="1" dirty="0"/>
              <a:t>i</a:t>
            </a:r>
            <a:r>
              <a:rPr lang="cs-CZ" b="1" i="1" baseline="30000" dirty="0"/>
              <a:t>13</a:t>
            </a:r>
            <a:r>
              <a:rPr lang="cs-CZ" b="1" i="1" dirty="0"/>
              <a:t> – i</a:t>
            </a:r>
            <a:r>
              <a:rPr lang="cs-CZ" b="1" i="1" baseline="30000" dirty="0"/>
              <a:t>8</a:t>
            </a:r>
            <a:r>
              <a:rPr lang="cs-CZ" b="1" i="1" dirty="0"/>
              <a:t> + 3i</a:t>
            </a:r>
            <a:r>
              <a:rPr lang="cs-CZ" b="1" i="1" baseline="30000" dirty="0"/>
              <a:t>3</a:t>
            </a:r>
            <a:r>
              <a:rPr lang="cs-CZ" b="1" i="1" dirty="0"/>
              <a:t> – 5i</a:t>
            </a:r>
            <a:r>
              <a:rPr lang="cs-CZ" b="1" i="1" baseline="30000" dirty="0"/>
              <a:t>2</a:t>
            </a:r>
            <a:r>
              <a:rPr lang="cs-CZ" b="1" i="1" dirty="0"/>
              <a:t>=                                          i1</a:t>
            </a:r>
            <a:r>
              <a:rPr lang="cs-CZ" b="1" i="1" baseline="30000" dirty="0"/>
              <a:t>3</a:t>
            </a:r>
            <a:r>
              <a:rPr lang="cs-CZ" b="1" i="1" dirty="0"/>
              <a:t>= i</a:t>
            </a:r>
            <a:r>
              <a:rPr lang="cs-CZ" b="1" i="1" baseline="30000" dirty="0"/>
              <a:t>4</a:t>
            </a:r>
            <a:r>
              <a:rPr lang="cs-CZ" b="1" i="1" dirty="0"/>
              <a:t>.i</a:t>
            </a:r>
            <a:r>
              <a:rPr lang="cs-CZ" b="1" i="1" baseline="30000" dirty="0"/>
              <a:t>4</a:t>
            </a:r>
            <a:r>
              <a:rPr lang="cs-CZ" b="1" i="1" dirty="0"/>
              <a:t>.i</a:t>
            </a:r>
            <a:r>
              <a:rPr lang="cs-CZ" b="1" i="1" baseline="30000" dirty="0"/>
              <a:t>4</a:t>
            </a:r>
            <a:r>
              <a:rPr lang="cs-CZ" b="1" i="1" dirty="0"/>
              <a:t>.i =1.1.1.i = i</a:t>
            </a:r>
            <a:br>
              <a:rPr lang="cs-CZ" b="1" i="1" dirty="0"/>
            </a:br>
            <a:r>
              <a:rPr lang="cs-CZ" b="1" i="1" dirty="0"/>
              <a:t>                                                                         i</a:t>
            </a:r>
            <a:r>
              <a:rPr lang="cs-CZ" b="1" i="1" baseline="30000" dirty="0"/>
              <a:t>8 </a:t>
            </a:r>
            <a:r>
              <a:rPr lang="cs-CZ" b="1" i="1" dirty="0"/>
              <a:t>= i</a:t>
            </a:r>
            <a:r>
              <a:rPr lang="cs-CZ" b="1" i="1" baseline="30000" dirty="0"/>
              <a:t>4</a:t>
            </a:r>
            <a:r>
              <a:rPr lang="cs-CZ" b="1" i="1" dirty="0"/>
              <a:t>.i</a:t>
            </a:r>
            <a:r>
              <a:rPr lang="cs-CZ" b="1" i="1" baseline="30000" dirty="0"/>
              <a:t>4</a:t>
            </a:r>
            <a:r>
              <a:rPr lang="cs-CZ" b="1" i="1" dirty="0"/>
              <a:t> = 1</a:t>
            </a:r>
            <a:br>
              <a:rPr lang="cs-CZ" b="1" i="1" dirty="0"/>
            </a:br>
            <a:r>
              <a:rPr lang="cs-CZ" b="1" i="1" dirty="0"/>
              <a:t>                                                                         3i</a:t>
            </a:r>
            <a:r>
              <a:rPr lang="cs-CZ" b="1" i="1" baseline="30000" dirty="0"/>
              <a:t>3</a:t>
            </a:r>
            <a:r>
              <a:rPr lang="cs-CZ" b="1" i="1" dirty="0"/>
              <a:t> = -3i</a:t>
            </a:r>
            <a:br>
              <a:rPr lang="cs-CZ" b="1" i="1" dirty="0"/>
            </a:br>
            <a:r>
              <a:rPr lang="cs-CZ" b="1" i="1" dirty="0"/>
              <a:t>                                                                         5i</a:t>
            </a:r>
            <a:r>
              <a:rPr lang="cs-CZ" b="1" i="1" baseline="30000" dirty="0"/>
              <a:t>2</a:t>
            </a:r>
            <a:r>
              <a:rPr lang="cs-CZ" b="1" i="1" dirty="0"/>
              <a:t> = -5</a:t>
            </a:r>
            <a:br>
              <a:rPr lang="cs-CZ" b="1" i="1" dirty="0"/>
            </a:br>
            <a:r>
              <a:rPr lang="cs-CZ" b="1" i="1" dirty="0"/>
              <a:t> Proto tedy i</a:t>
            </a:r>
            <a:r>
              <a:rPr lang="cs-CZ" b="1" i="1" baseline="30000" dirty="0"/>
              <a:t>13</a:t>
            </a:r>
            <a:r>
              <a:rPr lang="cs-CZ" b="1" i="1" dirty="0"/>
              <a:t> – i</a:t>
            </a:r>
            <a:r>
              <a:rPr lang="cs-CZ" b="1" i="1" baseline="30000" dirty="0"/>
              <a:t>8</a:t>
            </a:r>
            <a:r>
              <a:rPr lang="cs-CZ" b="1" i="1" dirty="0"/>
              <a:t> + 3i</a:t>
            </a:r>
            <a:r>
              <a:rPr lang="cs-CZ" b="1" i="1" baseline="30000" dirty="0"/>
              <a:t>3</a:t>
            </a:r>
            <a:r>
              <a:rPr lang="cs-CZ" b="1" i="1" dirty="0"/>
              <a:t> – 5i</a:t>
            </a:r>
            <a:r>
              <a:rPr lang="cs-CZ" b="1" i="1" baseline="30000" dirty="0"/>
              <a:t>2</a:t>
            </a:r>
            <a:r>
              <a:rPr lang="cs-CZ" b="1" i="1" dirty="0"/>
              <a:t>= i – 1 + (- 3i) - (-5) = -2i + 4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49769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Vraťme </a:t>
                </a:r>
                <a:r>
                  <a:rPr lang="cs-CZ" b="1" dirty="0"/>
                  <a:t>se k řešení rovnice x</a:t>
                </a:r>
                <a:r>
                  <a:rPr lang="cs-CZ" b="1" baseline="30000" dirty="0"/>
                  <a:t>2 </a:t>
                </a:r>
                <a:r>
                  <a:rPr lang="cs-CZ" b="1" dirty="0"/>
                  <a:t>+ 1 = 0</a:t>
                </a:r>
                <a:r>
                  <a:rPr lang="cs-CZ" b="1" dirty="0" smtClean="0"/>
                  <a:t>,</a:t>
                </a:r>
                <a:br>
                  <a:rPr lang="cs-CZ" b="1" dirty="0" smtClean="0"/>
                </a:br>
                <a:r>
                  <a:rPr lang="cs-CZ" b="1" dirty="0" smtClean="0"/>
                  <a:t>o </a:t>
                </a:r>
                <a:r>
                  <a:rPr lang="cs-CZ" b="1" dirty="0"/>
                  <a:t>které nyní můžeme tvrdit,</a:t>
                </a:r>
                <a:br>
                  <a:rPr lang="cs-CZ" b="1" dirty="0"/>
                </a:br>
                <a:r>
                  <a:rPr lang="cs-CZ" b="1" dirty="0"/>
                  <a:t>že má dva kořeny: </a:t>
                </a:r>
                <a:endParaRPr lang="cs-CZ" b="1" dirty="0" smtClean="0"/>
              </a:p>
              <a:p>
                <a:r>
                  <a:rPr lang="cs-CZ" b="1" dirty="0" smtClean="0"/>
                  <a:t>x</a:t>
                </a:r>
                <a:r>
                  <a:rPr lang="cs-CZ" b="1" baseline="-25000" dirty="0" smtClean="0"/>
                  <a:t>1</a:t>
                </a:r>
                <a:r>
                  <a:rPr lang="cs-CZ" b="1" dirty="0" smtClean="0"/>
                  <a:t> </a:t>
                </a:r>
                <a:r>
                  <a:rPr lang="cs-CZ" b="1" dirty="0"/>
                  <a:t>= </a:t>
                </a:r>
                <a:r>
                  <a:rPr lang="cs-CZ" b="1" i="1" dirty="0"/>
                  <a:t>i</a:t>
                </a:r>
                <a:r>
                  <a:rPr lang="cs-CZ" b="1" dirty="0"/>
                  <a:t> a x</a:t>
                </a:r>
                <a:r>
                  <a:rPr lang="cs-CZ" b="1" baseline="-25000" dirty="0"/>
                  <a:t>2</a:t>
                </a:r>
                <a:r>
                  <a:rPr lang="cs-CZ" b="1" dirty="0"/>
                  <a:t> = </a:t>
                </a:r>
                <a:r>
                  <a:rPr lang="cs-CZ" b="1" i="1" dirty="0"/>
                  <a:t>- i</a:t>
                </a:r>
                <a:r>
                  <a:rPr lang="cs-CZ" b="1" i="1" dirty="0" smtClean="0"/>
                  <a:t>,</a:t>
                </a:r>
              </a:p>
              <a:p>
                <a:r>
                  <a:rPr lang="cs-CZ" b="1" dirty="0" smtClean="0"/>
                  <a:t>o </a:t>
                </a:r>
                <a:r>
                  <a:rPr lang="cs-CZ" b="1" dirty="0"/>
                  <a:t>čemž se můžeme přesvědčit dosazením.</a:t>
                </a:r>
              </a:p>
              <a:p>
                <a:r>
                  <a:rPr lang="cs-CZ" b="1" dirty="0"/>
                  <a:t>Pokuste se využít vlastností čísla </a:t>
                </a:r>
                <a:r>
                  <a:rPr lang="cs-CZ" b="1" i="1" dirty="0"/>
                  <a:t>i</a:t>
                </a:r>
                <a:r>
                  <a:rPr lang="cs-CZ" b="1" dirty="0"/>
                  <a:t> </a:t>
                </a:r>
                <a:r>
                  <a:rPr lang="cs-CZ" b="1" dirty="0" smtClean="0"/>
                  <a:t/>
                </a:r>
                <a:br>
                  <a:rPr lang="cs-CZ" b="1" dirty="0" smtClean="0"/>
                </a:br>
                <a:r>
                  <a:rPr lang="cs-CZ" b="1" dirty="0" smtClean="0"/>
                  <a:t>pro </a:t>
                </a:r>
                <a:r>
                  <a:rPr lang="cs-CZ" b="1" dirty="0"/>
                  <a:t>řešení </a:t>
                </a:r>
                <a:r>
                  <a:rPr lang="cs-CZ" b="1" dirty="0" smtClean="0"/>
                  <a:t>rovnice </a:t>
                </a:r>
                <a:r>
                  <a:rPr lang="cs-CZ" b="1" dirty="0"/>
                  <a:t>:</a:t>
                </a:r>
              </a:p>
              <a:p>
                <a:r>
                  <a:rPr lang="cs-CZ" b="1" dirty="0" smtClean="0"/>
                  <a:t>X</a:t>
                </a:r>
                <a:r>
                  <a:rPr lang="cs-CZ" b="1" baseline="30000" dirty="0" smtClean="0"/>
                  <a:t>2</a:t>
                </a:r>
                <a:r>
                  <a:rPr lang="cs-CZ" b="1" dirty="0" smtClean="0"/>
                  <a:t> </a:t>
                </a:r>
                <a:r>
                  <a:rPr lang="cs-CZ" b="1" dirty="0"/>
                  <a:t>+ 9 </a:t>
                </a:r>
                <a:r>
                  <a:rPr lang="cs-CZ" b="1" dirty="0" smtClean="0"/>
                  <a:t>= 0</a:t>
                </a:r>
                <a:endParaRPr lang="cs-CZ" b="1" i="1" dirty="0" smtClean="0"/>
              </a:p>
              <a:p>
                <a:endParaRPr lang="cs-CZ" dirty="0"/>
              </a:p>
              <a:p>
                <a:r>
                  <a:rPr lang="cs-CZ" dirty="0"/>
                  <a:t>X</a:t>
                </a:r>
                <a:r>
                  <a:rPr lang="cs-CZ" baseline="30000" dirty="0"/>
                  <a:t>2 </a:t>
                </a:r>
                <a:r>
                  <a:rPr lang="cs-CZ" dirty="0"/>
                  <a:t>+ 5 = 0   tedy   x</a:t>
                </a:r>
                <a:r>
                  <a:rPr lang="cs-CZ" baseline="30000" dirty="0"/>
                  <a:t>2</a:t>
                </a:r>
                <a:r>
                  <a:rPr lang="cs-CZ" dirty="0"/>
                  <a:t> = - 5  zřejmě je    x</a:t>
                </a:r>
                <a:r>
                  <a:rPr lang="cs-CZ" baseline="-25000" dirty="0"/>
                  <a:t>1</a:t>
                </a:r>
                <a:r>
                  <a:rPr lang="cs-CZ" dirty="0"/>
                  <a:t> =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i="1">
                            <a:latin typeface="Cambria Math"/>
                          </a:rPr>
                          <m:t>5</m:t>
                        </m:r>
                      </m:e>
                    </m:rad>
                    <m:r>
                      <a:rPr lang="cs-CZ" i="1">
                        <a:latin typeface="Cambria Math"/>
                      </a:rPr>
                      <m:t>. </m:t>
                    </m:r>
                    <m:r>
                      <a:rPr lang="cs-CZ" b="1" i="1">
                        <a:latin typeface="Cambria Math"/>
                      </a:rPr>
                      <m:t>𝒊</m:t>
                    </m:r>
                  </m:oMath>
                </a14:m>
                <a:r>
                  <a:rPr lang="cs-CZ" dirty="0"/>
                  <a:t>  a  x</a:t>
                </a:r>
                <a:r>
                  <a:rPr lang="cs-CZ" baseline="-25000" dirty="0"/>
                  <a:t>2</a:t>
                </a:r>
                <a:r>
                  <a:rPr lang="cs-CZ" dirty="0"/>
                  <a:t> =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i="1">
                            <a:latin typeface="Cambria Math"/>
                          </a:rPr>
                          <m:t>5</m:t>
                        </m:r>
                      </m:e>
                    </m:rad>
                    <m:r>
                      <a:rPr lang="cs-CZ" i="1">
                        <a:latin typeface="Cambria Math"/>
                      </a:rPr>
                      <m:t>.</m:t>
                    </m:r>
                    <m:r>
                      <a:rPr lang="cs-CZ" b="1" i="1">
                        <a:latin typeface="Cambria Math"/>
                      </a:rPr>
                      <m:t>𝒊</m:t>
                    </m:r>
                  </m:oMath>
                </a14:m>
                <a:r>
                  <a:rPr lang="cs-CZ" dirty="0"/>
                  <a:t> </a:t>
                </a:r>
              </a:p>
              <a:p>
                <a:endParaRPr lang="cs-CZ" dirty="0"/>
              </a:p>
              <a:p>
                <a:r>
                  <a:rPr lang="cs-CZ" dirty="0"/>
                  <a:t>X</a:t>
                </a:r>
                <a:r>
                  <a:rPr lang="cs-CZ" baseline="30000" dirty="0"/>
                  <a:t>2 </a:t>
                </a:r>
                <a:r>
                  <a:rPr lang="cs-CZ" dirty="0"/>
                  <a:t>– 16 = 0  tedy   x</a:t>
                </a:r>
                <a:r>
                  <a:rPr lang="cs-CZ" baseline="30000" dirty="0"/>
                  <a:t>2</a:t>
                </a:r>
                <a:r>
                  <a:rPr lang="cs-CZ" dirty="0"/>
                  <a:t> = 16         zřejmě je x</a:t>
                </a:r>
                <a:r>
                  <a:rPr lang="cs-CZ" baseline="-25000" dirty="0"/>
                  <a:t>1</a:t>
                </a:r>
                <a:r>
                  <a:rPr lang="cs-CZ" dirty="0"/>
                  <a:t> = 4    a    x</a:t>
                </a:r>
                <a:r>
                  <a:rPr lang="cs-CZ" baseline="-25000" dirty="0"/>
                  <a:t>2</a:t>
                </a:r>
                <a:r>
                  <a:rPr lang="cs-CZ" dirty="0"/>
                  <a:t> =  - 4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r="-2148" b="-882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31339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tedy      </a:t>
                </a:r>
                <a:r>
                  <a:rPr lang="cs-CZ" b="1" dirty="0"/>
                  <a:t>x</a:t>
                </a:r>
                <a:r>
                  <a:rPr lang="cs-CZ" b="1" baseline="30000" dirty="0"/>
                  <a:t>2</a:t>
                </a:r>
                <a:r>
                  <a:rPr lang="cs-CZ" b="1" dirty="0"/>
                  <a:t> = - 9.   </a:t>
                </a:r>
                <a:endParaRPr lang="cs-CZ" b="1" dirty="0" smtClean="0"/>
              </a:p>
              <a:p>
                <a:r>
                  <a:rPr lang="cs-CZ" b="1" dirty="0" smtClean="0"/>
                  <a:t>Zřejmě </a:t>
                </a:r>
                <a:r>
                  <a:rPr lang="cs-CZ" b="1" dirty="0"/>
                  <a:t>je     x</a:t>
                </a:r>
                <a:r>
                  <a:rPr lang="cs-CZ" b="1" baseline="-25000" dirty="0"/>
                  <a:t>1</a:t>
                </a:r>
                <a:r>
                  <a:rPr lang="cs-CZ" b="1" dirty="0"/>
                  <a:t> = 3i  a x</a:t>
                </a:r>
                <a:r>
                  <a:rPr lang="cs-CZ" b="1" baseline="-25000" dirty="0"/>
                  <a:t>2</a:t>
                </a:r>
                <a:r>
                  <a:rPr lang="cs-CZ" b="1" dirty="0"/>
                  <a:t> = - 3i</a:t>
                </a:r>
              </a:p>
              <a:p>
                <a:r>
                  <a:rPr lang="cs-CZ" b="1" dirty="0" smtClean="0"/>
                  <a:t>Podobně řešíme rovnici</a:t>
                </a:r>
                <a:endParaRPr lang="cs-CZ" b="1" dirty="0"/>
              </a:p>
              <a:p>
                <a:r>
                  <a:rPr lang="cs-CZ" b="1" dirty="0"/>
                  <a:t>X</a:t>
                </a:r>
                <a:r>
                  <a:rPr lang="cs-CZ" b="1" baseline="30000" dirty="0"/>
                  <a:t>2 </a:t>
                </a:r>
                <a:r>
                  <a:rPr lang="cs-CZ" b="1" dirty="0"/>
                  <a:t>+ 5 = 0   tedy   x</a:t>
                </a:r>
                <a:r>
                  <a:rPr lang="cs-CZ" b="1" baseline="30000" dirty="0"/>
                  <a:t>2</a:t>
                </a:r>
                <a:r>
                  <a:rPr lang="cs-CZ" b="1" dirty="0"/>
                  <a:t> = - 5 </a:t>
                </a:r>
                <a:r>
                  <a:rPr lang="cs-CZ" b="1" dirty="0" smtClean="0"/>
                  <a:t/>
                </a:r>
                <a:br>
                  <a:rPr lang="cs-CZ" b="1" dirty="0" smtClean="0"/>
                </a:br>
                <a:r>
                  <a:rPr lang="cs-CZ" b="1" dirty="0" smtClean="0"/>
                  <a:t>zřejmě </a:t>
                </a:r>
                <a:r>
                  <a:rPr lang="cs-CZ" b="1" dirty="0"/>
                  <a:t>je    x</a:t>
                </a:r>
                <a:r>
                  <a:rPr lang="cs-CZ" b="1" baseline="-25000" dirty="0"/>
                  <a:t>1</a:t>
                </a:r>
                <a:r>
                  <a:rPr lang="cs-CZ" b="1" dirty="0"/>
                  <a:t> =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e>
                    </m:rad>
                    <m:r>
                      <a:rPr lang="cs-CZ" b="1" i="1">
                        <a:latin typeface="Cambria Math"/>
                      </a:rPr>
                      <m:t>. </m:t>
                    </m:r>
                    <m:r>
                      <a:rPr lang="cs-CZ" b="1" i="0">
                        <a:latin typeface="Cambria Math"/>
                      </a:rPr>
                      <m:t>𝐢</m:t>
                    </m:r>
                  </m:oMath>
                </a14:m>
                <a:r>
                  <a:rPr lang="cs-CZ" b="1" dirty="0"/>
                  <a:t>  a  x</a:t>
                </a:r>
                <a:r>
                  <a:rPr lang="cs-CZ" b="1" baseline="-25000" dirty="0"/>
                  <a:t>2</a:t>
                </a:r>
                <a:r>
                  <a:rPr lang="cs-CZ" b="1" dirty="0"/>
                  <a:t> =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e>
                    </m:rad>
                    <m:r>
                      <a:rPr lang="cs-CZ" b="1" i="1">
                        <a:latin typeface="Cambria Math"/>
                      </a:rPr>
                      <m:t>.</m:t>
                    </m:r>
                    <m:r>
                      <a:rPr lang="cs-CZ" b="1" i="0">
                        <a:latin typeface="Cambria Math"/>
                      </a:rPr>
                      <m:t>𝐢</m:t>
                    </m:r>
                  </m:oMath>
                </a14:m>
                <a:r>
                  <a:rPr lang="cs-CZ" b="1" dirty="0"/>
                  <a:t> </a:t>
                </a:r>
              </a:p>
              <a:p>
                <a:r>
                  <a:rPr lang="cs-CZ" b="1" dirty="0" smtClean="0"/>
                  <a:t>Nebo rovnici X</a:t>
                </a:r>
                <a:r>
                  <a:rPr lang="cs-CZ" b="1" baseline="30000" dirty="0" smtClean="0"/>
                  <a:t>2 </a:t>
                </a:r>
                <a:r>
                  <a:rPr lang="cs-CZ" b="1" dirty="0"/>
                  <a:t>– 16 = 0  tedy </a:t>
                </a:r>
                <a:r>
                  <a:rPr lang="cs-CZ" b="1" dirty="0" smtClean="0"/>
                  <a:t/>
                </a:r>
                <a:br>
                  <a:rPr lang="cs-CZ" b="1" dirty="0" smtClean="0"/>
                </a:br>
                <a:r>
                  <a:rPr lang="cs-CZ" b="1" dirty="0" smtClean="0"/>
                  <a:t>x</a:t>
                </a:r>
                <a:r>
                  <a:rPr lang="cs-CZ" b="1" baseline="30000" dirty="0" smtClean="0"/>
                  <a:t>2</a:t>
                </a:r>
                <a:r>
                  <a:rPr lang="cs-CZ" b="1" dirty="0" smtClean="0"/>
                  <a:t> </a:t>
                </a:r>
                <a:r>
                  <a:rPr lang="cs-CZ" b="1" dirty="0"/>
                  <a:t>= 16         zřejmě je x</a:t>
                </a:r>
                <a:r>
                  <a:rPr lang="cs-CZ" b="1" baseline="-25000" dirty="0"/>
                  <a:t>1</a:t>
                </a:r>
                <a:r>
                  <a:rPr lang="cs-CZ" b="1" dirty="0"/>
                  <a:t> = 4    a    x</a:t>
                </a:r>
                <a:r>
                  <a:rPr lang="cs-CZ" b="1" baseline="-25000" dirty="0"/>
                  <a:t>2</a:t>
                </a:r>
                <a:r>
                  <a:rPr lang="cs-CZ" b="1" dirty="0"/>
                  <a:t> =  - 4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684053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Rovnici    </a:t>
                </a:r>
                <a:r>
                  <a:rPr lang="cs-CZ" b="1" dirty="0"/>
                  <a:t>x</a:t>
                </a:r>
                <a:r>
                  <a:rPr lang="cs-CZ" b="1" baseline="30000" dirty="0"/>
                  <a:t>2</a:t>
                </a:r>
                <a:r>
                  <a:rPr lang="cs-CZ" b="1" dirty="0"/>
                  <a:t> -  4x + 13 = 0 řešte  </a:t>
                </a:r>
                <a:r>
                  <a:rPr lang="cs-CZ" b="1" dirty="0" smtClean="0"/>
                  <a:t/>
                </a:r>
                <a:br>
                  <a:rPr lang="cs-CZ" b="1" dirty="0" smtClean="0"/>
                </a:br>
                <a:r>
                  <a:rPr lang="cs-CZ" b="1" dirty="0" smtClean="0"/>
                  <a:t>a</a:t>
                </a:r>
                <a:r>
                  <a:rPr lang="cs-CZ" b="1" dirty="0"/>
                  <a:t>) v množině R </a:t>
                </a:r>
                <a:br>
                  <a:rPr lang="cs-CZ" b="1" dirty="0"/>
                </a:br>
                <a:r>
                  <a:rPr lang="cs-CZ" b="1" dirty="0" smtClean="0"/>
                  <a:t>b) </a:t>
                </a:r>
                <a:r>
                  <a:rPr lang="cs-CZ" b="1" dirty="0"/>
                  <a:t>v množině komplexních čísel </a:t>
                </a:r>
                <a:r>
                  <a:rPr lang="cs-CZ" b="1" dirty="0" smtClean="0"/>
                  <a:t>C</a:t>
                </a:r>
                <a:endParaRPr lang="cs-CZ" b="1" dirty="0"/>
              </a:p>
              <a:p>
                <a:r>
                  <a:rPr lang="cs-CZ" sz="2800" b="1" dirty="0"/>
                  <a:t>Řešení a)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</a:rPr>
                      <m:t>𝒙</m:t>
                    </m:r>
                    <m:r>
                      <a:rPr lang="cs-CZ" sz="2800" b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−</m:t>
                        </m:r>
                        <m:r>
                          <a:rPr lang="cs-CZ" sz="2800" b="1" i="1">
                            <a:latin typeface="Cambria Math"/>
                          </a:rPr>
                          <m:t>𝒃</m:t>
                        </m:r>
                        <m:r>
                          <a:rPr lang="cs-CZ" sz="2800" b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sz="2800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cs-CZ" sz="2800" b="1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sz="2800" b="1" i="1">
                                    <a:latin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cs-CZ" sz="2800" b="1" i="1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cs-CZ" sz="28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sz="2800" b="1" i="1">
                                <a:latin typeface="Cambria Math"/>
                              </a:rPr>
                              <m:t>𝟒</m:t>
                            </m:r>
                            <m:r>
                              <a:rPr lang="cs-CZ" sz="2800" b="1" i="1">
                                <a:latin typeface="Cambria Math"/>
                              </a:rPr>
                              <m:t>𝒂𝒄</m:t>
                            </m:r>
                          </m:e>
                        </m:rad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𝟐</m:t>
                        </m:r>
                        <m:r>
                          <a:rPr lang="cs-CZ" sz="2800" b="1" i="1">
                            <a:latin typeface="Cambria Math"/>
                          </a:rPr>
                          <m:t>𝒂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cs-CZ" sz="2800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8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sz="2800" b="1" i="1">
                                <a:latin typeface="Cambria Math"/>
                              </a:rPr>
                              <m:t>𝟒</m:t>
                            </m:r>
                          </m:e>
                        </m:d>
                        <m:r>
                          <a:rPr lang="cs-CZ" sz="2800" b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sz="2800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>
                                <a:latin typeface="Cambria Math"/>
                              </a:rPr>
                              <m:t>𝟏𝟔</m:t>
                            </m:r>
                            <m:r>
                              <a:rPr lang="cs-CZ" sz="28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sz="2800" b="1" i="1">
                                <a:latin typeface="Cambria Math"/>
                              </a:rPr>
                              <m:t>𝟒</m:t>
                            </m:r>
                            <m:r>
                              <a:rPr lang="cs-CZ" sz="2800" b="1">
                                <a:latin typeface="Cambria Math"/>
                              </a:rPr>
                              <m:t>.</m:t>
                            </m:r>
                            <m:r>
                              <a:rPr lang="cs-CZ" sz="2800" b="1" i="1">
                                <a:latin typeface="Cambria Math"/>
                              </a:rPr>
                              <m:t>𝟏</m:t>
                            </m:r>
                            <m:r>
                              <a:rPr lang="cs-CZ" sz="2800" b="1">
                                <a:latin typeface="Cambria Math"/>
                              </a:rPr>
                              <m:t>.</m:t>
                            </m:r>
                            <m:r>
                              <a:rPr lang="cs-CZ" sz="2800" b="1" i="1">
                                <a:latin typeface="Cambria Math"/>
                              </a:rPr>
                              <m:t>𝟏𝟑</m:t>
                            </m:r>
                          </m:e>
                        </m:rad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𝟐</m:t>
                        </m:r>
                        <m:r>
                          <a:rPr lang="cs-CZ" sz="2800" b="1">
                            <a:latin typeface="Cambria Math"/>
                          </a:rPr>
                          <m:t>.</m:t>
                        </m:r>
                        <m:r>
                          <a:rPr lang="cs-CZ" sz="2800" b="1" i="1"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𝟒</m:t>
                        </m:r>
                        <m:r>
                          <a:rPr lang="cs-CZ" sz="2800" b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sz="2800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>
                                <a:latin typeface="Cambria Math"/>
                              </a:rPr>
                              <m:t>𝟏𝟔</m:t>
                            </m:r>
                            <m:r>
                              <a:rPr lang="cs-CZ" sz="28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sz="2800" b="1" i="1">
                                <a:latin typeface="Cambria Math"/>
                              </a:rPr>
                              <m:t>𝟓𝟐</m:t>
                            </m:r>
                          </m:e>
                        </m:rad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𝟒</m:t>
                        </m:r>
                        <m:r>
                          <a:rPr lang="cs-CZ" sz="2800" b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sz="2800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sz="2800" b="1">
                                <a:latin typeface="Cambria Math"/>
                              </a:rPr>
                              <m:t> </m:t>
                            </m:r>
                            <m:r>
                              <a:rPr lang="cs-CZ" sz="2800" b="1" i="1">
                                <a:latin typeface="Cambria Math"/>
                              </a:rPr>
                              <m:t>𝟑𝟔</m:t>
                            </m:r>
                          </m:e>
                        </m:rad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  </m:t>
                    </m:r>
                  </m:oMath>
                </a14:m>
                <a:endParaRPr lang="cs-CZ" sz="2800" b="1" dirty="0"/>
              </a:p>
              <a:p>
                <a:r>
                  <a:rPr lang="cs-CZ" sz="2800" b="1" dirty="0" smtClean="0"/>
                  <a:t>Zde </a:t>
                </a:r>
                <a:r>
                  <a:rPr lang="cs-CZ" sz="2800" b="1" dirty="0"/>
                  <a:t>řešení v R končí tvrzením, že množina kořenů v R je množina prázdná.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448396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Použijeme-li </a:t>
                </a:r>
                <a:r>
                  <a:rPr lang="cs-CZ" b="1" dirty="0"/>
                  <a:t>předchozí vlastnosti </a:t>
                </a:r>
                <a:r>
                  <a:rPr lang="cs-CZ" b="1" dirty="0" smtClean="0"/>
                  <a:t/>
                </a:r>
                <a:br>
                  <a:rPr lang="cs-CZ" b="1" dirty="0" smtClean="0"/>
                </a:br>
                <a:r>
                  <a:rPr lang="cs-CZ" b="1" dirty="0" smtClean="0"/>
                  <a:t>čísla </a:t>
                </a:r>
                <a:r>
                  <a:rPr lang="cs-CZ" b="1" i="1" dirty="0"/>
                  <a:t>i</a:t>
                </a:r>
                <a:r>
                  <a:rPr lang="cs-CZ" b="1" dirty="0"/>
                  <a:t>, můžeme postupovat obdobně:</a:t>
                </a:r>
              </a:p>
              <a:p>
                <a:r>
                  <a:rPr lang="cs-CZ" b="1" dirty="0"/>
                  <a:t>Řešení b)  </a:t>
                </a:r>
                <a:endParaRPr lang="cs-CZ" b="1" dirty="0" smtClean="0"/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𝒙</m:t>
                    </m:r>
                    <m:r>
                      <a:rPr lang="cs-CZ" b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𝒃</m:t>
                        </m:r>
                        <m:r>
                          <a:rPr lang="cs-CZ" b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b="1" i="1">
                                    <a:latin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cs-CZ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𝒂𝒄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𝒂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</m:e>
                        </m:d>
                        <m:r>
                          <a:rPr lang="cs-CZ" b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𝟏𝟔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  <m:r>
                              <a:rPr lang="cs-CZ" b="1">
                                <a:latin typeface="Cambria Math"/>
                              </a:rPr>
                              <m:t>.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  <m:r>
                              <a:rPr lang="cs-CZ" b="1">
                                <a:latin typeface="Cambria Math"/>
                              </a:rPr>
                              <m:t>.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𝟏𝟑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>
                            <a:latin typeface="Cambria Math"/>
                          </a:rPr>
                          <m:t>.</m:t>
                        </m:r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  <m:r>
                          <a:rPr lang="cs-CZ" b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𝟏𝟔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𝟓𝟐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  <m:r>
                          <a:rPr lang="cs-CZ" b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b="1">
                                <a:latin typeface="Cambria Math"/>
                              </a:rPr>
                              <m:t> 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𝟑𝟔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=</m:t>
                    </m:r>
                  </m:oMath>
                </a14:m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  <m:r>
                          <a:rPr lang="cs-CZ" b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b="1" i="1">
                                    <a:latin typeface="Cambria Math"/>
                                  </a:rPr>
                                  <m:t>𝒊</m:t>
                                </m:r>
                              </m:e>
                              <m:sup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cs-CZ" b="1">
                                <a:latin typeface="Cambria Math"/>
                              </a:rPr>
                              <m:t>. 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𝟑𝟔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  <m:r>
                          <a:rPr lang="cs-CZ" b="1">
                            <a:latin typeface="Cambria Math"/>
                          </a:rPr>
                          <m:t>±</m:t>
                        </m:r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  <m:r>
                          <a:rPr lang="cs-CZ" b="1">
                            <a:latin typeface="Cambria Math"/>
                          </a:rPr>
                          <m:t>.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b="1" dirty="0"/>
                  <a:t>  </a:t>
                </a:r>
                <a:r>
                  <a:rPr lang="cs-CZ" b="1" dirty="0" smtClean="0"/>
                  <a:t/>
                </a:r>
                <a:br>
                  <a:rPr lang="cs-CZ" b="1" dirty="0" smtClean="0"/>
                </a:br>
                <a:r>
                  <a:rPr lang="cs-CZ" b="1" dirty="0" smtClean="0"/>
                  <a:t>Je </a:t>
                </a:r>
                <a:r>
                  <a:rPr lang="cs-CZ" b="1" dirty="0"/>
                  <a:t>tedy:    </a:t>
                </a:r>
                <a:r>
                  <a:rPr lang="cs-CZ" b="1" dirty="0" smtClean="0"/>
                  <a:t/>
                </a:r>
                <a:br>
                  <a:rPr lang="cs-CZ" b="1" dirty="0" smtClean="0"/>
                </a:br>
                <a:r>
                  <a:rPr lang="cs-CZ" b="1" dirty="0" smtClean="0"/>
                  <a:t>x</a:t>
                </a:r>
                <a:r>
                  <a:rPr lang="cs-CZ" b="1" baseline="-25000" dirty="0" smtClean="0"/>
                  <a:t>1</a:t>
                </a:r>
                <a:r>
                  <a:rPr lang="cs-CZ" b="1" dirty="0" smtClean="0"/>
                  <a:t> </a:t>
                </a:r>
                <a:r>
                  <a:rPr lang="cs-CZ" b="1" dirty="0"/>
                  <a:t>= 2 + 3</a:t>
                </a:r>
                <a:r>
                  <a:rPr lang="cs-CZ" b="1" i="1" dirty="0"/>
                  <a:t>i</a:t>
                </a:r>
                <a:r>
                  <a:rPr lang="cs-CZ" b="1" dirty="0"/>
                  <a:t>  a  x</a:t>
                </a:r>
                <a:r>
                  <a:rPr lang="cs-CZ" b="1" baseline="-25000" dirty="0"/>
                  <a:t>2</a:t>
                </a:r>
                <a:r>
                  <a:rPr lang="cs-CZ" b="1" dirty="0"/>
                  <a:t> = 2 – 3</a:t>
                </a:r>
                <a:r>
                  <a:rPr lang="cs-CZ" b="1" i="1" dirty="0"/>
                  <a:t>i</a:t>
                </a:r>
                <a:r>
                  <a:rPr lang="cs-CZ" b="1" dirty="0"/>
                  <a:t>  </a:t>
                </a:r>
                <a:br>
                  <a:rPr lang="cs-CZ" b="1" dirty="0"/>
                </a:b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22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800261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227</Words>
  <Application>Microsoft Office PowerPoint</Application>
  <PresentationFormat>Předvádění na obrazovce (4:3)</PresentationFormat>
  <Paragraphs>93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Komplexní čísla - 1</vt:lpstr>
      <vt:lpstr>Motivační úvod</vt:lpstr>
      <vt:lpstr>Motivační úvod</vt:lpstr>
      <vt:lpstr>Motivační úvod</vt:lpstr>
      <vt:lpstr>Možnost řešení</vt:lpstr>
      <vt:lpstr>Příklad 1</vt:lpstr>
      <vt:lpstr>Příklad 1</vt:lpstr>
      <vt:lpstr>Příklad 2</vt:lpstr>
      <vt:lpstr>Příklad 2</vt:lpstr>
      <vt:lpstr>Příklad 3</vt:lpstr>
      <vt:lpstr>Příklad 3</vt:lpstr>
      <vt:lpstr>Příklad 4</vt:lpstr>
      <vt:lpstr>Závěr lekce 1</vt:lpstr>
      <vt:lpstr>Závěr lekce 1</vt:lpstr>
      <vt:lpstr>Děkuji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53</cp:revision>
  <dcterms:created xsi:type="dcterms:W3CDTF">2011-12-03T14:12:28Z</dcterms:created>
  <dcterms:modified xsi:type="dcterms:W3CDTF">2012-09-14T16:51:53Z</dcterms:modified>
</cp:coreProperties>
</file>