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20.3.2013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20.3.2013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20.3.2013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20.3.2013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3"/>
            <a:ext cx="74888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1. Die Hauptstadt von Hessen ist  </a:t>
            </a:r>
          </a:p>
          <a:p>
            <a:r>
              <a:rPr lang="de-DE" sz="2800" dirty="0"/>
              <a:t> </a:t>
            </a:r>
            <a:r>
              <a:rPr lang="de-DE" sz="2800" dirty="0" smtClean="0"/>
              <a:t>  </a:t>
            </a:r>
            <a:r>
              <a:rPr lang="cs-CZ" sz="2800" dirty="0" smtClean="0"/>
              <a:t>    </a:t>
            </a:r>
            <a:endParaRPr lang="de-DE" sz="2800" dirty="0" smtClean="0"/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/>
              <a:t> </a:t>
            </a:r>
            <a:r>
              <a:rPr lang="de-DE" sz="2800" dirty="0" smtClean="0"/>
              <a:t>Frankfurt am Main 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/>
              <a:t> </a:t>
            </a:r>
            <a:r>
              <a:rPr lang="de-DE" sz="2800" dirty="0" smtClean="0"/>
              <a:t>Wiesbaden 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/>
              <a:t> </a:t>
            </a:r>
            <a:r>
              <a:rPr lang="de-DE" sz="2800" dirty="0" smtClean="0"/>
              <a:t>Mainz </a:t>
            </a:r>
            <a:endParaRPr lang="cs-CZ" sz="2800" dirty="0" smtClean="0"/>
          </a:p>
          <a:p>
            <a:endParaRPr lang="de-DE" sz="2800" dirty="0" smtClean="0"/>
          </a:p>
          <a:p>
            <a:endParaRPr lang="de-DE" sz="2800" dirty="0" smtClean="0"/>
          </a:p>
          <a:p>
            <a:r>
              <a:rPr lang="de-DE" sz="2800" dirty="0" smtClean="0"/>
              <a:t> </a:t>
            </a:r>
            <a:endParaRPr lang="cs-CZ" sz="28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smtClean="0"/>
              <a:t>VY_32_INOVACE_16-16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291761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4"/>
            <a:ext cx="74888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prstClr val="white"/>
                </a:solidFill>
              </a:rPr>
              <a:t>2.  Frankfurt am Main</a:t>
            </a: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hat</a:t>
            </a:r>
            <a:r>
              <a:rPr lang="cs-CZ" sz="2800" dirty="0" smtClean="0">
                <a:solidFill>
                  <a:prstClr val="white"/>
                </a:solidFill>
              </a:rPr>
              <a:t>   </a:t>
            </a:r>
          </a:p>
          <a:p>
            <a:r>
              <a:rPr lang="cs-CZ" sz="2800" dirty="0">
                <a:solidFill>
                  <a:prstClr val="white"/>
                </a:solidFill>
              </a:rPr>
              <a:t> </a:t>
            </a:r>
            <a:r>
              <a:rPr lang="cs-CZ" sz="2800" dirty="0" smtClean="0">
                <a:solidFill>
                  <a:prstClr val="white"/>
                </a:solidFill>
              </a:rPr>
              <a:t>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einen der größten Flughäfen Europas  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einen der größten Binnenhäfen Europas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einen der größten Seehäfen Europas</a:t>
            </a:r>
          </a:p>
          <a:p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prstClr val="white"/>
                </a:solidFill>
              </a:rPr>
              <a:t>VY_32_INOVACE_16-</a:t>
            </a:r>
            <a:r>
              <a:rPr lang="de-DE" sz="1400" dirty="0" smtClean="0">
                <a:solidFill>
                  <a:prstClr val="white"/>
                </a:solidFill>
              </a:rPr>
              <a:t>16</a:t>
            </a:r>
            <a:endParaRPr lang="cs-CZ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528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3"/>
            <a:ext cx="74888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3"/>
            </a:pPr>
            <a:r>
              <a:rPr lang="de-DE" sz="2800" dirty="0" smtClean="0"/>
              <a:t>EZB ist</a:t>
            </a:r>
            <a:r>
              <a:rPr lang="cs-CZ" sz="2800" dirty="0" smtClean="0"/>
              <a:t> </a:t>
            </a:r>
          </a:p>
          <a:p>
            <a:pPr marL="514350" indent="-514350">
              <a:buAutoNum type="arabicPeriod" startAt="3"/>
            </a:pPr>
            <a:endParaRPr lang="cs-CZ" sz="2800" dirty="0" smtClean="0"/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die Europäische Zentralbahn 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die Einheitliche Zentrale des Bundes</a:t>
            </a:r>
          </a:p>
          <a:p>
            <a:pPr marL="342900" indent="-342900">
              <a:buFont typeface="+mj-lt"/>
              <a:buAutoNum type="alphaLcParenR"/>
            </a:pPr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die Europäische Zentralbank</a:t>
            </a:r>
          </a:p>
          <a:p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prstClr val="white"/>
                </a:solidFill>
              </a:rPr>
              <a:t>VY_32_INOVACE_16-</a:t>
            </a:r>
            <a:r>
              <a:rPr lang="de-DE" sz="1400" dirty="0" smtClean="0">
                <a:solidFill>
                  <a:prstClr val="white"/>
                </a:solidFill>
              </a:rPr>
              <a:t>16</a:t>
            </a:r>
            <a:endParaRPr lang="cs-CZ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713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17817" y="1700808"/>
            <a:ext cx="74888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4"/>
            </a:pPr>
            <a:r>
              <a:rPr lang="de-DE" sz="2800" dirty="0" smtClean="0">
                <a:solidFill>
                  <a:prstClr val="white"/>
                </a:solidFill>
              </a:rPr>
              <a:t>Johann Wolfgang </a:t>
            </a:r>
            <a:r>
              <a:rPr lang="cs-CZ" sz="2800" dirty="0" smtClean="0">
                <a:solidFill>
                  <a:prstClr val="white"/>
                </a:solidFill>
              </a:rPr>
              <a:t>von </a:t>
            </a:r>
            <a:r>
              <a:rPr lang="de-DE" sz="2800" dirty="0" smtClean="0">
                <a:solidFill>
                  <a:prstClr val="white"/>
                </a:solidFill>
              </a:rPr>
              <a:t>Goethe</a:t>
            </a:r>
          </a:p>
          <a:p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        </a:t>
            </a:r>
            <a:r>
              <a:rPr lang="cs-CZ" sz="2800" dirty="0" smtClean="0">
                <a:solidFill>
                  <a:prstClr val="white"/>
                </a:solidFill>
              </a:rPr>
              <a:t> 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</a:t>
            </a: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wurde in </a:t>
            </a:r>
            <a:r>
              <a:rPr lang="cs-CZ" sz="2800" dirty="0" smtClean="0">
                <a:solidFill>
                  <a:prstClr val="white"/>
                </a:solidFill>
              </a:rPr>
              <a:t>Frankfurt</a:t>
            </a:r>
            <a:r>
              <a:rPr lang="de-DE" sz="2800" dirty="0" smtClean="0">
                <a:solidFill>
                  <a:prstClr val="white"/>
                </a:solidFill>
              </a:rPr>
              <a:t> am Main geboren</a:t>
            </a:r>
            <a:r>
              <a:rPr lang="cs-CZ" sz="2800" dirty="0" smtClean="0">
                <a:solidFill>
                  <a:prstClr val="white"/>
                </a:solidFill>
              </a:rPr>
              <a:t>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hat sein ganzes Leben in Frankfurt am      </a:t>
            </a:r>
          </a:p>
          <a:p>
            <a:r>
              <a:rPr lang="de-DE" sz="2800" dirty="0" smtClean="0">
                <a:solidFill>
                  <a:prstClr val="white"/>
                </a:solidFill>
              </a:rPr>
              <a:t>      Main verbracht</a:t>
            </a:r>
          </a:p>
          <a:p>
            <a:r>
              <a:rPr lang="de-DE" sz="2800" dirty="0" smtClean="0">
                <a:solidFill>
                  <a:prstClr val="white"/>
                </a:solidFill>
              </a:rPr>
              <a:t>c)   hat mit Frankfurt am Main nicht zu tun</a:t>
            </a:r>
          </a:p>
          <a:p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prstClr val="white"/>
                </a:solidFill>
              </a:rPr>
              <a:t>VY_32_INOVACE_16-</a:t>
            </a:r>
            <a:r>
              <a:rPr lang="de-DE" sz="1400" dirty="0" smtClean="0">
                <a:solidFill>
                  <a:prstClr val="white"/>
                </a:solidFill>
              </a:rPr>
              <a:t>16</a:t>
            </a:r>
            <a:endParaRPr lang="cs-CZ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55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3"/>
            <a:ext cx="74888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prstClr val="white"/>
                </a:solidFill>
              </a:rPr>
              <a:t>5.  Der Römer ist     </a:t>
            </a:r>
          </a:p>
          <a:p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  </a:t>
            </a:r>
            <a:r>
              <a:rPr lang="cs-CZ" sz="2800" dirty="0" smtClean="0">
                <a:solidFill>
                  <a:prstClr val="white"/>
                </a:solidFill>
              </a:rPr>
              <a:t> 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das Denkmal der römischen Kultur in                  </a:t>
            </a:r>
          </a:p>
          <a:p>
            <a:r>
              <a:rPr lang="de-DE" sz="2800" dirty="0" smtClean="0">
                <a:solidFill>
                  <a:prstClr val="white"/>
                </a:solidFill>
              </a:rPr>
              <a:t>      Frankfurt am Main</a:t>
            </a:r>
          </a:p>
          <a:p>
            <a:r>
              <a:rPr lang="de-DE" sz="2800" dirty="0" smtClean="0">
                <a:solidFill>
                  <a:prstClr val="white"/>
                </a:solidFill>
              </a:rPr>
              <a:t>b)</a:t>
            </a: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die Kirche in der Frankfurter Altstadt</a:t>
            </a:r>
          </a:p>
          <a:p>
            <a:r>
              <a:rPr lang="de-DE" sz="2800" dirty="0" smtClean="0">
                <a:solidFill>
                  <a:prstClr val="white"/>
                </a:solidFill>
              </a:rPr>
              <a:t>c)   das Gebäude des Frankfurter Rathauses</a:t>
            </a:r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prstClr val="white"/>
                </a:solidFill>
              </a:rPr>
              <a:t>VY_32_INOVACE_16-</a:t>
            </a:r>
            <a:r>
              <a:rPr lang="de-DE" sz="1400" dirty="0" smtClean="0">
                <a:solidFill>
                  <a:prstClr val="white"/>
                </a:solidFill>
              </a:rPr>
              <a:t>16</a:t>
            </a:r>
            <a:endParaRPr lang="cs-CZ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17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3"/>
            <a:ext cx="74888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6.  Weimarer Klassik stellt Goethe und </a:t>
            </a:r>
          </a:p>
          <a:p>
            <a:r>
              <a:rPr lang="de-DE" sz="2800" dirty="0"/>
              <a:t> </a:t>
            </a:r>
            <a:r>
              <a:rPr lang="de-DE" sz="2800" dirty="0" smtClean="0"/>
              <a:t>    ………….. dar.</a:t>
            </a:r>
            <a:endParaRPr lang="cs-CZ" sz="2800" dirty="0"/>
          </a:p>
          <a:p>
            <a:r>
              <a:rPr lang="de-DE" sz="2800" dirty="0" smtClean="0">
                <a:solidFill>
                  <a:prstClr val="white"/>
                </a:solidFill>
              </a:rPr>
              <a:t>          </a:t>
            </a:r>
            <a:r>
              <a:rPr lang="cs-CZ" sz="2800" dirty="0" smtClean="0">
                <a:solidFill>
                  <a:prstClr val="white"/>
                </a:solidFill>
              </a:rPr>
              <a:t> 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de-DE" sz="2800" dirty="0" smtClean="0">
                <a:solidFill>
                  <a:prstClr val="white"/>
                </a:solidFill>
              </a:rPr>
              <a:t> </a:t>
            </a: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Hegel 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Schiller </a:t>
            </a:r>
          </a:p>
          <a:p>
            <a:pPr marL="342900" indent="-342900">
              <a:buFont typeface="+mj-lt"/>
              <a:buAutoNum type="alphaLcParenR"/>
            </a:pPr>
            <a:r>
              <a:rPr lang="de-DE" sz="2800" dirty="0" smtClean="0">
                <a:solidFill>
                  <a:prstClr val="white"/>
                </a:solidFill>
              </a:rPr>
              <a:t>  Luther </a:t>
            </a:r>
            <a:endParaRPr lang="cs-CZ" sz="2800" dirty="0">
              <a:solidFill>
                <a:prstClr val="white"/>
              </a:solidFill>
            </a:endParaRPr>
          </a:p>
          <a:p>
            <a:endParaRPr lang="de-DE" sz="2800" dirty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endParaRPr lang="de-DE" sz="2800" dirty="0" smtClean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prstClr val="white"/>
                </a:solidFill>
              </a:rPr>
              <a:t>VY_32_INOVACE_16-</a:t>
            </a:r>
            <a:r>
              <a:rPr lang="de-DE" sz="1400" dirty="0" smtClean="0">
                <a:solidFill>
                  <a:prstClr val="white"/>
                </a:solidFill>
              </a:rPr>
              <a:t>16</a:t>
            </a:r>
            <a:endParaRPr lang="cs-CZ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085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1844824"/>
            <a:ext cx="80648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prstClr val="white"/>
                </a:solidFill>
              </a:rPr>
              <a:t>7. Frankfurt am Main ist eine Messestadt und die   </a:t>
            </a:r>
          </a:p>
          <a:p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 traditionellste Messe ist </a:t>
            </a:r>
            <a:r>
              <a:rPr lang="de-DE" sz="2800" dirty="0" smtClean="0"/>
              <a:t> </a:t>
            </a:r>
          </a:p>
          <a:p>
            <a:r>
              <a:rPr lang="de-DE" sz="2800" dirty="0"/>
              <a:t> </a:t>
            </a:r>
            <a:r>
              <a:rPr lang="de-DE" sz="2800" dirty="0" smtClean="0"/>
              <a:t>   </a:t>
            </a:r>
            <a:r>
              <a:rPr lang="de-DE" sz="2800" dirty="0" smtClean="0">
                <a:solidFill>
                  <a:prstClr val="white"/>
                </a:solidFill>
              </a:rPr>
              <a:t>      </a:t>
            </a:r>
            <a:r>
              <a:rPr lang="cs-CZ" sz="2800" dirty="0" smtClean="0">
                <a:solidFill>
                  <a:prstClr val="white"/>
                </a:solidFill>
              </a:rPr>
              <a:t> 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die Buchmesse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>
                <a:solidFill>
                  <a:prstClr val="white"/>
                </a:solidFill>
              </a:rPr>
              <a:t>die Maschinenbaumesse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die Messe für Logistik und IT</a:t>
            </a:r>
          </a:p>
          <a:p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prstClr val="white"/>
                </a:solidFill>
              </a:rPr>
              <a:t>VY_32_INOVACE_16-</a:t>
            </a:r>
            <a:r>
              <a:rPr lang="de-DE" sz="1400" dirty="0" smtClean="0">
                <a:solidFill>
                  <a:prstClr val="white"/>
                </a:solidFill>
              </a:rPr>
              <a:t>16</a:t>
            </a:r>
            <a:endParaRPr lang="cs-CZ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803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3"/>
            <a:ext cx="74888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2800" dirty="0" smtClean="0">
                <a:solidFill>
                  <a:prstClr val="white"/>
                </a:solidFill>
              </a:rPr>
              <a:t>8.  Der </a:t>
            </a:r>
            <a:r>
              <a:rPr lang="de-DE" sz="2800" dirty="0"/>
              <a:t>Träger </a:t>
            </a:r>
            <a:r>
              <a:rPr lang="de-DE" sz="2800" dirty="0" smtClean="0"/>
              <a:t>vom</a:t>
            </a:r>
            <a:r>
              <a:rPr lang="cs-CZ" sz="2800" dirty="0" smtClean="0"/>
              <a:t> </a:t>
            </a:r>
            <a:r>
              <a:rPr lang="de-DE" sz="2800" dirty="0" smtClean="0"/>
              <a:t>Friedenspreis </a:t>
            </a:r>
            <a:r>
              <a:rPr lang="de-DE" sz="2800" dirty="0"/>
              <a:t>des </a:t>
            </a:r>
            <a:r>
              <a:rPr lang="de-DE" sz="2800" dirty="0" smtClean="0"/>
              <a:t>    </a:t>
            </a:r>
          </a:p>
          <a:p>
            <a:pPr>
              <a:defRPr/>
            </a:pPr>
            <a:r>
              <a:rPr lang="de-DE" sz="2800" dirty="0"/>
              <a:t> </a:t>
            </a:r>
            <a:r>
              <a:rPr lang="de-DE" sz="2800" dirty="0" smtClean="0"/>
              <a:t>    Deutschen Buchhandels</a:t>
            </a:r>
            <a:r>
              <a:rPr lang="cs-CZ" sz="2800" dirty="0" smtClean="0"/>
              <a:t> </a:t>
            </a:r>
            <a:r>
              <a:rPr lang="de-DE" sz="2800" dirty="0" smtClean="0"/>
              <a:t>ist</a:t>
            </a:r>
            <a:endParaRPr lang="de-DE" sz="2800" dirty="0"/>
          </a:p>
          <a:p>
            <a:pPr marL="514350" indent="-514350">
              <a:buAutoNum type="arabicPeriod" startAt="8"/>
            </a:pPr>
            <a:endParaRPr lang="de-DE" sz="2800" dirty="0" smtClean="0">
              <a:solidFill>
                <a:prstClr val="white"/>
              </a:solidFill>
            </a:endParaRPr>
          </a:p>
          <a:p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  </a:t>
            </a:r>
            <a:r>
              <a:rPr lang="cs-CZ" sz="2800" dirty="0" smtClean="0">
                <a:solidFill>
                  <a:prstClr val="white"/>
                </a:solidFill>
              </a:rPr>
              <a:t> 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de-DE" sz="2800" dirty="0" smtClean="0">
                <a:solidFill>
                  <a:prstClr val="white"/>
                </a:solidFill>
              </a:rPr>
              <a:t>  </a:t>
            </a:r>
            <a:r>
              <a:rPr lang="cs-CZ" sz="2800" dirty="0" smtClean="0">
                <a:solidFill>
                  <a:prstClr val="white"/>
                </a:solidFill>
              </a:rPr>
              <a:t>Jan Patočka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</a:t>
            </a:r>
            <a:r>
              <a:rPr lang="cs-CZ" sz="2800" dirty="0" smtClean="0">
                <a:solidFill>
                  <a:prstClr val="white"/>
                </a:solidFill>
              </a:rPr>
              <a:t>Václav Klaus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cs-CZ" sz="2800" dirty="0" smtClean="0">
                <a:solidFill>
                  <a:prstClr val="white"/>
                </a:solidFill>
              </a:rPr>
              <a:t>Václav Havel</a:t>
            </a:r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prstClr val="white"/>
                </a:solidFill>
              </a:rPr>
              <a:t>VY_32_INOVACE_16-</a:t>
            </a:r>
            <a:r>
              <a:rPr lang="de-DE" sz="1400" dirty="0" smtClean="0">
                <a:solidFill>
                  <a:prstClr val="white"/>
                </a:solidFill>
              </a:rPr>
              <a:t>16</a:t>
            </a:r>
            <a:endParaRPr lang="cs-CZ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98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485</TotalTime>
  <Words>205</Words>
  <Application>Microsoft Office PowerPoint</Application>
  <PresentationFormat>Předvádění na obrazovce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Technický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PC</dc:creator>
  <cp:lastModifiedBy>PC</cp:lastModifiedBy>
  <cp:revision>66</cp:revision>
  <dcterms:created xsi:type="dcterms:W3CDTF">2012-10-15T15:43:39Z</dcterms:created>
  <dcterms:modified xsi:type="dcterms:W3CDTF">2013-03-20T19:29:23Z</dcterms:modified>
</cp:coreProperties>
</file>