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5"/>
  </p:notesMasterIdLst>
  <p:sldIdLst>
    <p:sldId id="256" r:id="rId2"/>
    <p:sldId id="259" r:id="rId3"/>
    <p:sldId id="269" r:id="rId4"/>
    <p:sldId id="270" r:id="rId5"/>
    <p:sldId id="279" r:id="rId6"/>
    <p:sldId id="280" r:id="rId7"/>
    <p:sldId id="284" r:id="rId8"/>
    <p:sldId id="281" r:id="rId9"/>
    <p:sldId id="282" r:id="rId10"/>
    <p:sldId id="268" r:id="rId11"/>
    <p:sldId id="276" r:id="rId12"/>
    <p:sldId id="283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3C1BC"/>
    <a:srgbClr val="D2DF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17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34EF7C-4C33-4FDD-AA63-7EEC0D461287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5D17C2-CDE6-4A67-A25C-CC596FD86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17C2-CDE6-4A67-A25C-CC596FD86CD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17C2-CDE6-4A67-A25C-CC596FD86CD3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17C2-CDE6-4A67-A25C-CC596FD86CD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6" descr="linka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75275-BBEA-4633-BA02-BCD62A747F5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F15A-8E71-49DD-B39A-615E74374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F3BBE-C7A4-43E1-9CEE-85F861AF746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7126-9B49-4D09-9C33-2F38C9998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A43A-1BAB-4261-A173-A25136C886FC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FE978-6957-4C5D-9ADE-309D60EED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F4B2-1725-4303-975A-63ABFD02079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0CA7-822C-462C-A0BC-5FF063B39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E753-0E42-4150-9D9F-7A4DDEF84B86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C5CD2-22D1-42E3-AA53-4DEBBB4D44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CA3B5-63B8-42DA-889D-0E21665D9700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294A-3AA1-4A54-AA96-8AB51145A8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7AA6-8F29-462E-A39E-13845845F5A8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A8DA-FFC1-423B-8F36-835044AAE1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2B85-1551-4DCB-84D6-33C700E3C834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AFB46-4B4B-4833-8399-33923D7020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5346E-DC10-45AA-8105-A63195FDF93D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434A1-D97B-4A95-A73D-EFF1375AB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2459-D974-4705-9378-7074FC7945C1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7096A-3AC1-4C1B-B191-0B80F3B917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F085-EF13-4F11-B8D1-992295EDAB05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69B56-A94C-4240-8232-14379B5CE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219EDDC-96ED-4C47-A6F1-D7D3F47E332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566AC43-80A9-4284-B5D8-B4C5CAA90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4" descr="linka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2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60" r:id="rId9"/>
    <p:sldLayoutId id="2147483955" r:id="rId10"/>
    <p:sldLayoutId id="2147483956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American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literature</a:t>
            </a:r>
            <a:r>
              <a:rPr lang="cs-CZ" dirty="0" smtClean="0">
                <a:solidFill>
                  <a:srgbClr val="376092"/>
                </a:solidFill>
              </a:rPr>
              <a:t> IV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3203575" y="3860800"/>
            <a:ext cx="5114925" cy="1101725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err="1" smtClean="0"/>
              <a:t>After</a:t>
            </a:r>
            <a:r>
              <a:rPr lang="cs-CZ" dirty="0" smtClean="0"/>
              <a:t> WWII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VY_32_INOVACE_15-15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608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	</a:t>
            </a:r>
            <a:br>
              <a:rPr lang="en-US" b="1" dirty="0" smtClean="0"/>
            </a:br>
            <a:r>
              <a:rPr lang="en-US" b="1" dirty="0" smtClean="0">
                <a:solidFill>
                  <a:srgbClr val="03C1BC"/>
                </a:solidFill>
              </a:rPr>
              <a:t/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>		</a:t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/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>		</a:t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/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>		Black Americans, 				minorities as heroes…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>
              <a:solidFill>
                <a:srgbClr val="3760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93504"/>
            <a:ext cx="8229600" cy="3771800"/>
          </a:xfrm>
        </p:spPr>
        <p:txBody>
          <a:bodyPr rtlCol="0">
            <a:normAutofit/>
          </a:bodyPr>
          <a:lstStyle/>
          <a:p>
            <a:r>
              <a:rPr lang="cs-CZ" b="1" dirty="0" smtClean="0"/>
              <a:t>TENNESSEE WILLIAMS </a:t>
            </a:r>
            <a:r>
              <a:rPr lang="en-US" b="1" dirty="0" smtClean="0"/>
              <a:t>(1911 – 1983)</a:t>
            </a:r>
            <a:endParaRPr lang="en-US" dirty="0" smtClean="0"/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a playwright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smtClean="0">
                <a:solidFill>
                  <a:srgbClr val="002060"/>
                </a:solidFill>
              </a:rPr>
              <a:t>A </a:t>
            </a:r>
            <a:r>
              <a:rPr lang="cs-CZ" b="1" dirty="0" err="1" smtClean="0">
                <a:solidFill>
                  <a:srgbClr val="002060"/>
                </a:solidFill>
              </a:rPr>
              <a:t>Streetcar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Named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Desire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smtClean="0">
                <a:solidFill>
                  <a:srgbClr val="002060"/>
                </a:solidFill>
              </a:rPr>
              <a:t>A </a:t>
            </a:r>
            <a:r>
              <a:rPr lang="cs-CZ" b="1" dirty="0" err="1" smtClean="0">
                <a:solidFill>
                  <a:srgbClr val="002060"/>
                </a:solidFill>
              </a:rPr>
              <a:t>Cat</a:t>
            </a:r>
            <a:r>
              <a:rPr lang="cs-CZ" b="1" dirty="0" smtClean="0">
                <a:solidFill>
                  <a:srgbClr val="002060"/>
                </a:solidFill>
              </a:rPr>
              <a:t> on a </a:t>
            </a:r>
            <a:r>
              <a:rPr lang="cs-CZ" b="1" dirty="0" err="1" smtClean="0">
                <a:solidFill>
                  <a:srgbClr val="002060"/>
                </a:solidFill>
              </a:rPr>
              <a:t>Hot</a:t>
            </a:r>
            <a:r>
              <a:rPr lang="cs-CZ" b="1" dirty="0" smtClean="0">
                <a:solidFill>
                  <a:srgbClr val="002060"/>
                </a:solidFill>
              </a:rPr>
              <a:t> Tin </a:t>
            </a:r>
            <a:r>
              <a:rPr lang="cs-CZ" b="1" dirty="0" err="1" smtClean="0">
                <a:solidFill>
                  <a:srgbClr val="002060"/>
                </a:solidFill>
              </a:rPr>
              <a:t>Roof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  <a:endParaRPr lang="cs-C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TRUMAN CAPOTE </a:t>
            </a:r>
            <a:r>
              <a:rPr lang="en-US" b="1" dirty="0" smtClean="0">
                <a:solidFill>
                  <a:srgbClr val="FF0000"/>
                </a:solidFill>
              </a:rPr>
              <a:t>(1924 – 1984)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err="1" smtClean="0">
                <a:solidFill>
                  <a:srgbClr val="002060"/>
                </a:solidFill>
              </a:rPr>
              <a:t>Breakfast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at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Tiffany</a:t>
            </a:r>
            <a:r>
              <a:rPr lang="cs-CZ" b="1" dirty="0" smtClean="0">
                <a:solidFill>
                  <a:srgbClr val="002060"/>
                </a:solidFill>
              </a:rPr>
              <a:t>`s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  <a:endParaRPr lang="cs-CZ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4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	</a:t>
            </a:r>
            <a:r>
              <a:rPr lang="en-US" b="1" dirty="0" smtClean="0">
                <a:solidFill>
                  <a:srgbClr val="03C1BC"/>
                </a:solidFill>
              </a:rPr>
              <a:t>		Science fiction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solidFill>
                  <a:srgbClr val="002060"/>
                </a:solidFill>
              </a:rPr>
              <a:t>scifi, </a:t>
            </a:r>
            <a:r>
              <a:rPr lang="cs-CZ" dirty="0" err="1" smtClean="0">
                <a:solidFill>
                  <a:srgbClr val="002060"/>
                </a:solidFill>
              </a:rPr>
              <a:t>detective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stories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spy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stories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dirty="0" err="1" smtClean="0">
                <a:solidFill>
                  <a:srgbClr val="002060"/>
                </a:solidFill>
              </a:rPr>
              <a:t>novels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dirty="0" err="1" smtClean="0">
                <a:solidFill>
                  <a:srgbClr val="002060"/>
                </a:solidFill>
              </a:rPr>
              <a:t>plays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RAY BRADBURY </a:t>
            </a:r>
            <a:r>
              <a:rPr lang="en-US" b="1" dirty="0" smtClean="0"/>
              <a:t>(1920 – 2012)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smtClean="0">
                <a:solidFill>
                  <a:srgbClr val="002060"/>
                </a:solidFill>
              </a:rPr>
              <a:t>Fahrenheit </a:t>
            </a:r>
            <a:r>
              <a:rPr lang="en-GB" b="1" dirty="0" smtClean="0">
                <a:solidFill>
                  <a:srgbClr val="002060"/>
                </a:solidFill>
              </a:rPr>
              <a:t>451”</a:t>
            </a:r>
            <a:endParaRPr lang="cs-CZ" b="1" dirty="0" smtClean="0">
              <a:solidFill>
                <a:srgbClr val="002060"/>
              </a:solidFill>
            </a:endParaRPr>
          </a:p>
          <a:p>
            <a:pPr lvl="1">
              <a:buNone/>
            </a:pPr>
            <a:r>
              <a:rPr lang="en-GB" dirty="0" smtClean="0"/>
              <a:t> </a:t>
            </a:r>
            <a:endParaRPr lang="cs-CZ" dirty="0" smtClean="0"/>
          </a:p>
          <a:p>
            <a:r>
              <a:rPr lang="en-US" b="1" dirty="0" smtClean="0"/>
              <a:t>WOODY ALLEN (1935)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playwright, director, actor, musician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“Annie Hall”, “Manhattan”, </a:t>
            </a:r>
            <a:r>
              <a:rPr lang="en-US" dirty="0" smtClean="0">
                <a:solidFill>
                  <a:srgbClr val="002060"/>
                </a:solidFill>
              </a:rPr>
              <a:t>…</a:t>
            </a: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K. KESEY (1935 – 2001)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link between Beat </a:t>
            </a:r>
            <a:r>
              <a:rPr lang="en-US" dirty="0" err="1" smtClean="0">
                <a:solidFill>
                  <a:srgbClr val="002060"/>
                </a:solidFill>
              </a:rPr>
              <a:t>gener</a:t>
            </a:r>
            <a:r>
              <a:rPr lang="en-US" dirty="0" smtClean="0">
                <a:solidFill>
                  <a:srgbClr val="002060"/>
                </a:solidFill>
              </a:rPr>
              <a:t>. and hippies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 “One Flew Over The Cuckoo`s Nest”</a:t>
            </a:r>
            <a:endParaRPr lang="cs-CZ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>
          <a:xfrm>
            <a:off x="611560" y="3501008"/>
            <a:ext cx="2235200" cy="7190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Ray Bradbury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611561" y="4653136"/>
            <a:ext cx="2232248" cy="10081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Alan Light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Ray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Bradbury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(1975) -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cropped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-.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Zdroj: http://cs.wikipedia.org/wiki/Soubor:Ray_Bradbury_%281975%29_-cropped-.jpg</a:t>
            </a:r>
          </a:p>
        </p:txBody>
      </p:sp>
      <p:pic>
        <p:nvPicPr>
          <p:cNvPr id="7170" name="Picture 2" descr="http://upload.wikimedia.org/wikipedia/commons/thumb/6/69/Ray_Bradbury_%281975%29_-cropped-.jpg/391px-Ray_Bradbury_%281975%29_-cropped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8067">
            <a:off x="4173173" y="1109077"/>
            <a:ext cx="3313679" cy="41339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Thank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for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attention</a:t>
            </a:r>
            <a:r>
              <a:rPr lang="cs-CZ" dirty="0" smtClean="0">
                <a:solidFill>
                  <a:srgbClr val="376092"/>
                </a:solidFill>
              </a:rPr>
              <a:t>.</a:t>
            </a:r>
          </a:p>
        </p:txBody>
      </p:sp>
      <p:sp>
        <p:nvSpPr>
          <p:cNvPr id="20483" name="Podnadpis 5"/>
          <p:cNvSpPr>
            <a:spLocks noGrp="1"/>
          </p:cNvSpPr>
          <p:nvPr>
            <p:ph type="subTitle" idx="1"/>
          </p:nvPr>
        </p:nvSpPr>
        <p:spPr>
          <a:xfrm>
            <a:off x="1547664" y="3212976"/>
            <a:ext cx="6846838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smtClean="0"/>
              <a:t>Autor DUM: Mgr. Darina </a:t>
            </a:r>
            <a:r>
              <a:rPr lang="cs-CZ" dirty="0" err="1" smtClean="0"/>
              <a:t>Sikorová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3C1BC"/>
                </a:solidFill>
              </a:rPr>
              <a:t>	</a:t>
            </a:r>
            <a:r>
              <a:rPr lang="cs-CZ" b="1" dirty="0" err="1" smtClean="0">
                <a:solidFill>
                  <a:srgbClr val="03C1BC"/>
                </a:solidFill>
              </a:rPr>
              <a:t>American</a:t>
            </a:r>
            <a:r>
              <a:rPr lang="cs-CZ" b="1" dirty="0" smtClean="0">
                <a:solidFill>
                  <a:srgbClr val="03C1BC"/>
                </a:solidFill>
              </a:rPr>
              <a:t> society </a:t>
            </a:r>
            <a:r>
              <a:rPr lang="cs-CZ" b="1" dirty="0" err="1" smtClean="0">
                <a:solidFill>
                  <a:srgbClr val="03C1BC"/>
                </a:solidFill>
              </a:rPr>
              <a:t>after</a:t>
            </a:r>
            <a:r>
              <a:rPr lang="cs-CZ" b="1" dirty="0" smtClean="0">
                <a:solidFill>
                  <a:srgbClr val="03C1BC"/>
                </a:solidFill>
              </a:rPr>
              <a:t> WWII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lvl="0"/>
            <a:r>
              <a:rPr lang="cs-CZ" sz="3000" dirty="0" err="1" smtClean="0">
                <a:solidFill>
                  <a:srgbClr val="002060"/>
                </a:solidFill>
              </a:rPr>
              <a:t>America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focused</a:t>
            </a:r>
            <a:r>
              <a:rPr lang="cs-CZ" sz="3000" dirty="0" smtClean="0">
                <a:solidFill>
                  <a:srgbClr val="002060"/>
                </a:solidFill>
              </a:rPr>
              <a:t> more on </a:t>
            </a:r>
            <a:r>
              <a:rPr lang="cs-CZ" sz="3000" dirty="0" err="1" smtClean="0">
                <a:solidFill>
                  <a:srgbClr val="002060"/>
                </a:solidFill>
              </a:rPr>
              <a:t>serious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problems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than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before</a:t>
            </a:r>
            <a:endParaRPr lang="cs-CZ" sz="3000" dirty="0" smtClean="0">
              <a:solidFill>
                <a:srgbClr val="002060"/>
              </a:solidFill>
            </a:endParaRPr>
          </a:p>
          <a:p>
            <a:pPr lvl="0"/>
            <a:r>
              <a:rPr lang="cs-CZ" sz="3000" dirty="0" err="1" smtClean="0">
                <a:solidFill>
                  <a:srgbClr val="002060"/>
                </a:solidFill>
              </a:rPr>
              <a:t>mood</a:t>
            </a:r>
            <a:r>
              <a:rPr lang="cs-CZ" sz="3000" dirty="0" smtClean="0">
                <a:solidFill>
                  <a:srgbClr val="002060"/>
                </a:solidFill>
              </a:rPr>
              <a:t>: </a:t>
            </a:r>
            <a:r>
              <a:rPr lang="cs-CZ" sz="3000" dirty="0" err="1" smtClean="0">
                <a:solidFill>
                  <a:srgbClr val="FF0000"/>
                </a:solidFill>
              </a:rPr>
              <a:t>nervousness</a:t>
            </a:r>
            <a:r>
              <a:rPr lang="cs-CZ" sz="3000" dirty="0" smtClean="0">
                <a:solidFill>
                  <a:srgbClr val="FF0000"/>
                </a:solidFill>
              </a:rPr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aggressivity</a:t>
            </a:r>
            <a:r>
              <a:rPr lang="cs-CZ" sz="3000" dirty="0" smtClean="0">
                <a:solidFill>
                  <a:srgbClr val="FF0000"/>
                </a:solidFill>
              </a:rPr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loss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of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ideals</a:t>
            </a:r>
            <a:endParaRPr lang="cs-CZ" sz="3000" dirty="0" smtClean="0">
              <a:solidFill>
                <a:srgbClr val="FF0000"/>
              </a:solidFill>
            </a:endParaRPr>
          </a:p>
          <a:p>
            <a:pPr lvl="0"/>
            <a:r>
              <a:rPr lang="cs-CZ" sz="3000" dirty="0" err="1" smtClean="0">
                <a:solidFill>
                  <a:srgbClr val="002060"/>
                </a:solidFill>
              </a:rPr>
              <a:t>people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have</a:t>
            </a:r>
            <a:r>
              <a:rPr lang="cs-CZ" sz="3000" dirty="0" smtClean="0">
                <a:solidFill>
                  <a:srgbClr val="002060"/>
                </a:solidFill>
              </a:rPr>
              <a:t> to </a:t>
            </a:r>
            <a:r>
              <a:rPr lang="cs-CZ" sz="3000" dirty="0" err="1" smtClean="0">
                <a:solidFill>
                  <a:srgbClr val="002060"/>
                </a:solidFill>
              </a:rPr>
              <a:t>deal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with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problems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highly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developed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indrustrial</a:t>
            </a:r>
            <a:r>
              <a:rPr lang="cs-CZ" sz="3000" dirty="0" smtClean="0">
                <a:solidFill>
                  <a:srgbClr val="002060"/>
                </a:solidFill>
              </a:rPr>
              <a:t> society </a:t>
            </a:r>
            <a:r>
              <a:rPr lang="cs-CZ" sz="3000" dirty="0" err="1" smtClean="0">
                <a:solidFill>
                  <a:srgbClr val="002060"/>
                </a:solidFill>
              </a:rPr>
              <a:t>which</a:t>
            </a:r>
            <a:r>
              <a:rPr lang="cs-CZ" sz="3000" dirty="0" smtClean="0">
                <a:solidFill>
                  <a:srgbClr val="002060"/>
                </a:solidFill>
              </a:rPr>
              <a:t> led to </a:t>
            </a:r>
            <a:r>
              <a:rPr lang="cs-CZ" sz="3000" dirty="0" err="1" smtClean="0">
                <a:solidFill>
                  <a:srgbClr val="002060"/>
                </a:solidFill>
              </a:rPr>
              <a:t>dozens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movements</a:t>
            </a:r>
            <a:r>
              <a:rPr lang="cs-CZ" sz="3000" dirty="0" smtClean="0">
                <a:solidFill>
                  <a:srgbClr val="002060"/>
                </a:solidFill>
              </a:rPr>
              <a:t>   </a:t>
            </a:r>
            <a:r>
              <a:rPr lang="cs-CZ" sz="30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cs-CZ" sz="3000" dirty="0" smtClean="0">
                <a:solidFill>
                  <a:srgbClr val="FF0000"/>
                </a:solidFill>
              </a:rPr>
              <a:t> civil </a:t>
            </a:r>
            <a:r>
              <a:rPr lang="cs-CZ" sz="3000" dirty="0" err="1" smtClean="0">
                <a:solidFill>
                  <a:srgbClr val="FF0000"/>
                </a:solidFill>
              </a:rPr>
              <a:t>rights</a:t>
            </a:r>
            <a:r>
              <a:rPr lang="cs-CZ" sz="3000" dirty="0" smtClean="0">
                <a:solidFill>
                  <a:srgbClr val="FF0000"/>
                </a:solidFill>
              </a:rPr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women</a:t>
            </a:r>
            <a:r>
              <a:rPr lang="cs-CZ" sz="3000" dirty="0" smtClean="0">
                <a:solidFill>
                  <a:srgbClr val="FF0000"/>
                </a:solidFill>
              </a:rPr>
              <a:t>`s </a:t>
            </a:r>
            <a:r>
              <a:rPr lang="cs-CZ" sz="3000" dirty="0" err="1" smtClean="0">
                <a:solidFill>
                  <a:srgbClr val="FF0000"/>
                </a:solidFill>
              </a:rPr>
              <a:t>rights</a:t>
            </a:r>
            <a:endParaRPr lang="cs-CZ" sz="3000" dirty="0" smtClean="0">
              <a:solidFill>
                <a:srgbClr val="FF0000"/>
              </a:solidFill>
            </a:endParaRPr>
          </a:p>
          <a:p>
            <a:pPr lvl="0"/>
            <a:r>
              <a:rPr lang="cs-CZ" sz="3000" dirty="0" err="1" smtClean="0">
                <a:solidFill>
                  <a:srgbClr val="002060"/>
                </a:solidFill>
              </a:rPr>
              <a:t>authors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wrote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about</a:t>
            </a:r>
            <a:r>
              <a:rPr lang="cs-CZ" sz="3000" dirty="0" smtClean="0">
                <a:solidFill>
                  <a:srgbClr val="002060"/>
                </a:solidFill>
              </a:rPr>
              <a:t> many </a:t>
            </a:r>
            <a:r>
              <a:rPr lang="cs-CZ" sz="3000" dirty="0" err="1" smtClean="0">
                <a:solidFill>
                  <a:srgbClr val="002060"/>
                </a:solidFill>
              </a:rPr>
              <a:t>topics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and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themes</a:t>
            </a:r>
            <a:endParaRPr lang="cs-CZ" sz="3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>
          <a:xfrm>
            <a:off x="611560" y="3501008"/>
            <a:ext cx="2235200" cy="7190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Civil Right</a:t>
            </a:r>
            <a:r>
              <a:rPr lang="cs-CZ" sz="2400" dirty="0" smtClean="0"/>
              <a:t>s</a:t>
            </a:r>
            <a:r>
              <a:rPr lang="en-US" sz="2400" dirty="0" smtClean="0"/>
              <a:t> Movement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683569" y="4653136"/>
            <a:ext cx="2160240" cy="10081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 neznámý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1963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march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on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washington.jpg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Zdroj: http://en.wikipedia.org/wiki/File:1963_march_on_washington.jpg</a:t>
            </a:r>
          </a:p>
        </p:txBody>
      </p:sp>
      <p:pic>
        <p:nvPicPr>
          <p:cNvPr id="7174" name="Picture 6" descr="File:1963 march on washing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3212">
            <a:off x="3329990" y="1508744"/>
            <a:ext cx="4967496" cy="334269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		</a:t>
            </a:r>
            <a:r>
              <a:rPr lang="cs-CZ" b="1" dirty="0" err="1" smtClean="0">
                <a:solidFill>
                  <a:srgbClr val="03C1BC"/>
                </a:solidFill>
              </a:rPr>
              <a:t>Topics</a:t>
            </a:r>
            <a:r>
              <a:rPr lang="cs-CZ" b="1" dirty="0" smtClean="0">
                <a:solidFill>
                  <a:srgbClr val="03C1BC"/>
                </a:solidFill>
              </a:rPr>
              <a:t> </a:t>
            </a:r>
            <a:r>
              <a:rPr lang="cs-CZ" b="1" dirty="0" err="1" smtClean="0">
                <a:solidFill>
                  <a:srgbClr val="03C1BC"/>
                </a:solidFill>
              </a:rPr>
              <a:t>for</a:t>
            </a:r>
            <a:r>
              <a:rPr lang="cs-CZ" b="1" dirty="0" smtClean="0">
                <a:solidFill>
                  <a:srgbClr val="03C1BC"/>
                </a:solidFill>
              </a:rPr>
              <a:t> </a:t>
            </a:r>
            <a:r>
              <a:rPr lang="cs-CZ" b="1" dirty="0" err="1" smtClean="0">
                <a:solidFill>
                  <a:srgbClr val="03C1BC"/>
                </a:solidFill>
              </a:rPr>
              <a:t>writers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brutality </a:t>
            </a:r>
            <a:r>
              <a:rPr lang="cs-CZ" sz="2800" b="1" dirty="0" err="1" smtClean="0">
                <a:solidFill>
                  <a:srgbClr val="FF0000"/>
                </a:solidFill>
              </a:rPr>
              <a:t>of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war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(</a:t>
            </a:r>
            <a:r>
              <a:rPr lang="cs-CZ" sz="2800" b="1" dirty="0" err="1" smtClean="0">
                <a:solidFill>
                  <a:srgbClr val="002060"/>
                </a:solidFill>
              </a:rPr>
              <a:t>Mailer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Styron</a:t>
            </a:r>
            <a:r>
              <a:rPr lang="cs-CZ" sz="2800" b="1" dirty="0" smtClean="0">
                <a:solidFill>
                  <a:srgbClr val="002060"/>
                </a:solidFill>
              </a:rPr>
              <a:t>, Heller)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 err="1" smtClean="0">
                <a:solidFill>
                  <a:srgbClr val="FF0000"/>
                </a:solidFill>
              </a:rPr>
              <a:t>protests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against</a:t>
            </a:r>
            <a:r>
              <a:rPr lang="cs-CZ" sz="2800" b="1" dirty="0" smtClean="0">
                <a:solidFill>
                  <a:srgbClr val="FF0000"/>
                </a:solidFill>
              </a:rPr>
              <a:t> society </a:t>
            </a:r>
            <a:r>
              <a:rPr lang="cs-CZ" sz="2800" b="1" dirty="0" smtClean="0">
                <a:solidFill>
                  <a:srgbClr val="002060"/>
                </a:solidFill>
              </a:rPr>
              <a:t>(</a:t>
            </a:r>
            <a:r>
              <a:rPr lang="cs-CZ" sz="2800" b="1" dirty="0" err="1" smtClean="0">
                <a:solidFill>
                  <a:srgbClr val="002060"/>
                </a:solidFill>
              </a:rPr>
              <a:t>Kerouac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Ginsberg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Bukowski</a:t>
            </a:r>
            <a:r>
              <a:rPr lang="cs-CZ" sz="2800" b="1" dirty="0" smtClean="0">
                <a:solidFill>
                  <a:srgbClr val="002060"/>
                </a:solidFill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 err="1" smtClean="0">
                <a:solidFill>
                  <a:srgbClr val="FF0000"/>
                </a:solidFill>
              </a:rPr>
              <a:t>selfidentification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place</a:t>
            </a:r>
            <a:r>
              <a:rPr lang="cs-CZ" sz="2800" b="1" dirty="0" smtClean="0">
                <a:solidFill>
                  <a:srgbClr val="FF0000"/>
                </a:solidFill>
              </a:rPr>
              <a:t> in society </a:t>
            </a:r>
            <a:r>
              <a:rPr lang="cs-CZ" sz="2800" b="1" dirty="0" smtClean="0">
                <a:solidFill>
                  <a:srgbClr val="002060"/>
                </a:solidFill>
              </a:rPr>
              <a:t>(</a:t>
            </a:r>
            <a:r>
              <a:rPr lang="cs-CZ" sz="2800" b="1" dirty="0" err="1" smtClean="0">
                <a:solidFill>
                  <a:srgbClr val="002060"/>
                </a:solidFill>
              </a:rPr>
              <a:t>Salinger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Updike</a:t>
            </a:r>
            <a:r>
              <a:rPr lang="cs-CZ" sz="2800" b="1" dirty="0" smtClean="0">
                <a:solidFill>
                  <a:srgbClr val="002060"/>
                </a:solidFill>
              </a:rPr>
              <a:t>, Miller)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76092"/>
                </a:solidFill>
              </a:rPr>
              <a:t>	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en-US" dirty="0" smtClean="0">
                <a:solidFill>
                  <a:srgbClr val="03C1BC"/>
                </a:solidFill>
              </a:rPr>
              <a:t>	</a:t>
            </a:r>
            <a:r>
              <a:rPr lang="cs-CZ" b="1" dirty="0" smtClean="0">
                <a:solidFill>
                  <a:srgbClr val="03C1BC"/>
                </a:solidFill>
              </a:rPr>
              <a:t>Brutality </a:t>
            </a:r>
            <a:r>
              <a:rPr lang="cs-CZ" b="1" dirty="0" err="1" smtClean="0">
                <a:solidFill>
                  <a:srgbClr val="03C1BC"/>
                </a:solidFill>
              </a:rPr>
              <a:t>of</a:t>
            </a:r>
            <a:r>
              <a:rPr lang="cs-CZ" b="1" dirty="0" smtClean="0">
                <a:solidFill>
                  <a:srgbClr val="03C1BC"/>
                </a:solidFill>
              </a:rPr>
              <a:t> </a:t>
            </a:r>
            <a:r>
              <a:rPr lang="cs-CZ" b="1" dirty="0" err="1" smtClean="0">
                <a:solidFill>
                  <a:srgbClr val="03C1BC"/>
                </a:solidFill>
              </a:rPr>
              <a:t>war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r>
              <a:rPr lang="cs-CZ" sz="8000" b="1" dirty="0" smtClean="0">
                <a:solidFill>
                  <a:srgbClr val="FF0000"/>
                </a:solidFill>
              </a:rPr>
              <a:t>NORMAN MAILER (1923 – 2007)</a:t>
            </a:r>
          </a:p>
          <a:p>
            <a:endParaRPr lang="cs-CZ" sz="4200" b="1" dirty="0" smtClean="0">
              <a:solidFill>
                <a:srgbClr val="002060"/>
              </a:solidFill>
            </a:endParaRPr>
          </a:p>
          <a:p>
            <a:pPr lvl="1"/>
            <a:r>
              <a:rPr lang="en-US" sz="7200" b="1" dirty="0" smtClean="0">
                <a:solidFill>
                  <a:srgbClr val="002060"/>
                </a:solidFill>
              </a:rPr>
              <a:t>“</a:t>
            </a:r>
            <a:r>
              <a:rPr lang="cs-CZ" sz="7200" b="1" dirty="0" err="1" smtClean="0">
                <a:solidFill>
                  <a:srgbClr val="002060"/>
                </a:solidFill>
              </a:rPr>
              <a:t>The</a:t>
            </a:r>
            <a:r>
              <a:rPr lang="cs-CZ" sz="7200" b="1" dirty="0" smtClean="0">
                <a:solidFill>
                  <a:srgbClr val="002060"/>
                </a:solidFill>
              </a:rPr>
              <a:t> </a:t>
            </a:r>
            <a:r>
              <a:rPr lang="cs-CZ" sz="7200" b="1" dirty="0" err="1" smtClean="0">
                <a:solidFill>
                  <a:srgbClr val="002060"/>
                </a:solidFill>
              </a:rPr>
              <a:t>Naked</a:t>
            </a:r>
            <a:r>
              <a:rPr lang="cs-CZ" sz="7200" b="1" dirty="0" smtClean="0">
                <a:solidFill>
                  <a:srgbClr val="002060"/>
                </a:solidFill>
              </a:rPr>
              <a:t> </a:t>
            </a:r>
            <a:r>
              <a:rPr lang="cs-CZ" sz="7200" b="1" dirty="0" err="1" smtClean="0">
                <a:solidFill>
                  <a:srgbClr val="002060"/>
                </a:solidFill>
              </a:rPr>
              <a:t>and</a:t>
            </a:r>
            <a:r>
              <a:rPr lang="cs-CZ" sz="7200" b="1" dirty="0" smtClean="0">
                <a:solidFill>
                  <a:srgbClr val="002060"/>
                </a:solidFill>
              </a:rPr>
              <a:t> </a:t>
            </a:r>
            <a:r>
              <a:rPr lang="cs-CZ" sz="7200" b="1" dirty="0" err="1" smtClean="0">
                <a:solidFill>
                  <a:srgbClr val="002060"/>
                </a:solidFill>
              </a:rPr>
              <a:t>the</a:t>
            </a:r>
            <a:r>
              <a:rPr lang="cs-CZ" sz="7200" b="1" dirty="0" smtClean="0">
                <a:solidFill>
                  <a:srgbClr val="002060"/>
                </a:solidFill>
              </a:rPr>
              <a:t> </a:t>
            </a:r>
            <a:r>
              <a:rPr lang="cs-CZ" sz="7200" b="1" dirty="0" err="1" smtClean="0">
                <a:solidFill>
                  <a:srgbClr val="002060"/>
                </a:solidFill>
              </a:rPr>
              <a:t>Dead</a:t>
            </a:r>
            <a:r>
              <a:rPr lang="en-US" sz="7200" b="1" dirty="0" smtClean="0">
                <a:solidFill>
                  <a:srgbClr val="002060"/>
                </a:solidFill>
              </a:rPr>
              <a:t>”</a:t>
            </a:r>
          </a:p>
          <a:p>
            <a:pPr lvl="1"/>
            <a:endParaRPr lang="en-US" sz="2800" b="1" dirty="0" smtClean="0">
              <a:solidFill>
                <a:srgbClr val="002060"/>
              </a:solidFill>
            </a:endParaRPr>
          </a:p>
          <a:p>
            <a:pPr lvl="2"/>
            <a:r>
              <a:rPr lang="cs-CZ" sz="6400" dirty="0" smtClean="0">
                <a:solidFill>
                  <a:srgbClr val="002060"/>
                </a:solidFill>
              </a:rPr>
              <a:t>a </a:t>
            </a:r>
            <a:r>
              <a:rPr lang="cs-CZ" sz="6400" dirty="0" err="1" smtClean="0">
                <a:solidFill>
                  <a:srgbClr val="002060"/>
                </a:solidFill>
              </a:rPr>
              <a:t>group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of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soldiers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survives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an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attack</a:t>
            </a:r>
            <a:r>
              <a:rPr lang="cs-CZ" sz="6400" dirty="0" smtClean="0">
                <a:solidFill>
                  <a:srgbClr val="002060"/>
                </a:solidFill>
              </a:rPr>
              <a:t> on </a:t>
            </a:r>
            <a:r>
              <a:rPr lang="cs-CZ" sz="6400" dirty="0" err="1" smtClean="0">
                <a:solidFill>
                  <a:srgbClr val="002060"/>
                </a:solidFill>
              </a:rPr>
              <a:t>an</a:t>
            </a:r>
            <a:r>
              <a:rPr lang="cs-CZ" sz="6400" dirty="0" smtClean="0">
                <a:solidFill>
                  <a:srgbClr val="002060"/>
                </a:solidFill>
              </a:rPr>
              <a:t> island </a:t>
            </a:r>
            <a:r>
              <a:rPr lang="cs-CZ" sz="6400" dirty="0" err="1" smtClean="0">
                <a:solidFill>
                  <a:srgbClr val="002060"/>
                </a:solidFill>
              </a:rPr>
              <a:t>occupied</a:t>
            </a:r>
            <a:r>
              <a:rPr lang="cs-CZ" sz="6400" dirty="0" smtClean="0">
                <a:solidFill>
                  <a:srgbClr val="002060"/>
                </a:solidFill>
              </a:rPr>
              <a:t> by </a:t>
            </a:r>
            <a:r>
              <a:rPr lang="cs-CZ" sz="6400" dirty="0" err="1" smtClean="0">
                <a:solidFill>
                  <a:srgbClr val="002060"/>
                </a:solidFill>
              </a:rPr>
              <a:t>the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Japanese</a:t>
            </a:r>
            <a:endParaRPr lang="en-US" sz="6400" dirty="0" smtClean="0">
              <a:solidFill>
                <a:srgbClr val="002060"/>
              </a:solidFill>
            </a:endParaRPr>
          </a:p>
          <a:p>
            <a:pPr lvl="2">
              <a:buNone/>
            </a:pPr>
            <a:endParaRPr lang="en-US" sz="6400" b="1" dirty="0" smtClean="0">
              <a:solidFill>
                <a:srgbClr val="002060"/>
              </a:solidFill>
            </a:endParaRPr>
          </a:p>
          <a:p>
            <a:pPr lvl="2">
              <a:buNone/>
            </a:pPr>
            <a:endParaRPr lang="en-US" sz="6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cs-CZ" sz="8000" b="1" dirty="0" smtClean="0">
                <a:solidFill>
                  <a:srgbClr val="FF0000"/>
                </a:solidFill>
              </a:rPr>
              <a:t>JOSEPH HELLER (1923 – 1999)</a:t>
            </a:r>
          </a:p>
          <a:p>
            <a:pPr>
              <a:buNone/>
            </a:pPr>
            <a:endParaRPr lang="cs-CZ" sz="5500" b="1" dirty="0" smtClean="0">
              <a:solidFill>
                <a:srgbClr val="002060"/>
              </a:solidFill>
            </a:endParaRPr>
          </a:p>
          <a:p>
            <a:pPr lvl="1"/>
            <a:r>
              <a:rPr lang="en-US" sz="7200" b="1" dirty="0" smtClean="0">
                <a:solidFill>
                  <a:srgbClr val="002060"/>
                </a:solidFill>
              </a:rPr>
              <a:t>“</a:t>
            </a:r>
            <a:r>
              <a:rPr lang="cs-CZ" sz="7200" b="1" dirty="0" err="1" smtClean="0">
                <a:solidFill>
                  <a:srgbClr val="002060"/>
                </a:solidFill>
              </a:rPr>
              <a:t>Catch</a:t>
            </a:r>
            <a:r>
              <a:rPr lang="cs-CZ" sz="7200" b="1" dirty="0" smtClean="0">
                <a:solidFill>
                  <a:srgbClr val="002060"/>
                </a:solidFill>
              </a:rPr>
              <a:t> 22</a:t>
            </a:r>
            <a:r>
              <a:rPr lang="en-US" sz="7200" b="1" dirty="0" smtClean="0">
                <a:solidFill>
                  <a:srgbClr val="002060"/>
                </a:solidFill>
              </a:rPr>
              <a:t>”</a:t>
            </a:r>
          </a:p>
          <a:p>
            <a:pPr lvl="1"/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cs-CZ" sz="6400" dirty="0" err="1" smtClean="0">
                <a:solidFill>
                  <a:srgbClr val="002060"/>
                </a:solidFill>
              </a:rPr>
              <a:t>antiwar</a:t>
            </a:r>
            <a:r>
              <a:rPr lang="cs-CZ" sz="6400" dirty="0" smtClean="0">
                <a:solidFill>
                  <a:srgbClr val="002060"/>
                </a:solidFill>
              </a:rPr>
              <a:t> novel </a:t>
            </a:r>
            <a:r>
              <a:rPr lang="cs-CZ" sz="6400" dirty="0" err="1" smtClean="0">
                <a:solidFill>
                  <a:srgbClr val="002060"/>
                </a:solidFill>
              </a:rPr>
              <a:t>with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black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humour</a:t>
            </a:r>
            <a:r>
              <a:rPr lang="cs-CZ" sz="6400" dirty="0" smtClean="0">
                <a:solidFill>
                  <a:srgbClr val="002060"/>
                </a:solidFill>
              </a:rPr>
              <a:t> / </a:t>
            </a:r>
            <a:r>
              <a:rPr lang="cs-CZ" sz="6400" dirty="0" err="1" smtClean="0">
                <a:solidFill>
                  <a:srgbClr val="002060"/>
                </a:solidFill>
              </a:rPr>
              <a:t>compared</a:t>
            </a:r>
            <a:r>
              <a:rPr lang="cs-CZ" sz="6400" dirty="0" smtClean="0">
                <a:solidFill>
                  <a:srgbClr val="002060"/>
                </a:solidFill>
              </a:rPr>
              <a:t> to Hašek  - </a:t>
            </a:r>
            <a:r>
              <a:rPr lang="cs-CZ" sz="6400" dirty="0" err="1" smtClean="0">
                <a:solidFill>
                  <a:srgbClr val="002060"/>
                </a:solidFill>
              </a:rPr>
              <a:t>lots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of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characters</a:t>
            </a:r>
            <a:endParaRPr lang="cs-CZ" sz="6400" dirty="0" smtClean="0">
              <a:solidFill>
                <a:srgbClr val="002060"/>
              </a:solidFill>
            </a:endParaRPr>
          </a:p>
          <a:p>
            <a:pPr lvl="1"/>
            <a:r>
              <a:rPr lang="en-GB" sz="6400" dirty="0" smtClean="0">
                <a:solidFill>
                  <a:srgbClr val="002060"/>
                </a:solidFill>
              </a:rPr>
              <a:t>captain </a:t>
            </a:r>
            <a:r>
              <a:rPr lang="en-GB" sz="6400" dirty="0" err="1" smtClean="0">
                <a:solidFill>
                  <a:srgbClr val="002060"/>
                </a:solidFill>
              </a:rPr>
              <a:t>Yossarian</a:t>
            </a:r>
            <a:r>
              <a:rPr lang="en-GB" sz="6400" dirty="0" smtClean="0">
                <a:solidFill>
                  <a:srgbClr val="002060"/>
                </a:solidFill>
              </a:rPr>
              <a:t> – wants to desert from the army – life more important than </a:t>
            </a:r>
            <a:r>
              <a:rPr lang="en-GB" sz="6400" dirty="0" err="1" smtClean="0">
                <a:solidFill>
                  <a:srgbClr val="002060"/>
                </a:solidFill>
              </a:rPr>
              <a:t>nationali</a:t>
            </a:r>
            <a:r>
              <a:rPr lang="cs-CZ" sz="6400" dirty="0" err="1" smtClean="0">
                <a:solidFill>
                  <a:srgbClr val="002060"/>
                </a:solidFill>
              </a:rPr>
              <a:t>sm</a:t>
            </a:r>
            <a:endParaRPr lang="en-GB" sz="6400" dirty="0" smtClean="0">
              <a:solidFill>
                <a:srgbClr val="002060"/>
              </a:solidFill>
            </a:endParaRPr>
          </a:p>
          <a:p>
            <a:pPr lvl="1"/>
            <a:r>
              <a:rPr lang="en-US" sz="6400" dirty="0" smtClean="0">
                <a:solidFill>
                  <a:srgbClr val="002060"/>
                </a:solidFill>
              </a:rPr>
              <a:t>“ </a:t>
            </a:r>
            <a:r>
              <a:rPr lang="en-GB" sz="6400" dirty="0" err="1" smtClean="0">
                <a:solidFill>
                  <a:srgbClr val="002060"/>
                </a:solidFill>
              </a:rPr>
              <a:t>Hlava</a:t>
            </a:r>
            <a:r>
              <a:rPr lang="en-GB" sz="6400" dirty="0" smtClean="0">
                <a:solidFill>
                  <a:srgbClr val="002060"/>
                </a:solidFill>
              </a:rPr>
              <a:t> XXII” = military rules – idiomatic usage: non-win situations – absurdity of bureaucracy</a:t>
            </a:r>
            <a:r>
              <a:rPr lang="cs-CZ" sz="6400" dirty="0" smtClean="0">
                <a:solidFill>
                  <a:srgbClr val="002060"/>
                </a:solidFill>
              </a:rPr>
              <a:t>, </a:t>
            </a:r>
            <a:r>
              <a:rPr lang="cs-CZ" sz="6400" dirty="0" err="1" smtClean="0">
                <a:solidFill>
                  <a:srgbClr val="002060"/>
                </a:solidFill>
              </a:rPr>
              <a:t>satire</a:t>
            </a:r>
            <a:r>
              <a:rPr lang="cs-CZ" sz="6400" dirty="0" smtClean="0">
                <a:solidFill>
                  <a:srgbClr val="002060"/>
                </a:solidFill>
              </a:rPr>
              <a:t>, slang, </a:t>
            </a:r>
            <a:r>
              <a:rPr lang="cs-CZ" sz="6400" dirty="0" err="1" smtClean="0">
                <a:solidFill>
                  <a:srgbClr val="002060"/>
                </a:solidFill>
              </a:rPr>
              <a:t>vulgar</a:t>
            </a:r>
            <a:r>
              <a:rPr lang="cs-CZ" sz="6400" dirty="0" smtClean="0">
                <a:solidFill>
                  <a:srgbClr val="002060"/>
                </a:solidFill>
              </a:rPr>
              <a:t> </a:t>
            </a:r>
            <a:r>
              <a:rPr lang="cs-CZ" sz="6400" dirty="0" err="1" smtClean="0">
                <a:solidFill>
                  <a:srgbClr val="002060"/>
                </a:solidFill>
              </a:rPr>
              <a:t>lang</a:t>
            </a:r>
            <a:r>
              <a:rPr lang="cs-CZ" sz="6400" dirty="0" smtClean="0">
                <a:solidFill>
                  <a:srgbClr val="002060"/>
                </a:solidFill>
              </a:rPr>
              <a:t>., </a:t>
            </a:r>
            <a:r>
              <a:rPr lang="cs-CZ" sz="6400" dirty="0" err="1" smtClean="0">
                <a:solidFill>
                  <a:srgbClr val="002060"/>
                </a:solidFill>
              </a:rPr>
              <a:t>black</a:t>
            </a:r>
            <a:r>
              <a:rPr lang="cs-CZ" sz="6400" dirty="0" smtClean="0">
                <a:solidFill>
                  <a:srgbClr val="002060"/>
                </a:solidFill>
              </a:rPr>
              <a:t> humor</a:t>
            </a:r>
            <a:endParaRPr lang="en-US" sz="6400" dirty="0" smtClean="0">
              <a:solidFill>
                <a:srgbClr val="002060"/>
              </a:solidFill>
            </a:endParaRPr>
          </a:p>
          <a:p>
            <a:pPr lvl="1"/>
            <a:endParaRPr lang="en-US" sz="6400" b="1" dirty="0" smtClean="0">
              <a:solidFill>
                <a:srgbClr val="002060"/>
              </a:solidFill>
            </a:endParaRPr>
          </a:p>
          <a:p>
            <a:pPr lvl="2"/>
            <a:endParaRPr lang="cs-CZ" sz="3400" b="1" dirty="0" smtClean="0"/>
          </a:p>
          <a:p>
            <a:pPr>
              <a:buNone/>
            </a:pPr>
            <a:r>
              <a:rPr lang="en-US" sz="3400" b="1" dirty="0" smtClean="0"/>
              <a:t> </a:t>
            </a:r>
            <a:endParaRPr lang="cs-CZ" sz="3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76092"/>
                </a:solidFill>
              </a:rPr>
              <a:t>		</a:t>
            </a:r>
            <a:r>
              <a:rPr lang="en-US" b="1" dirty="0" smtClean="0">
                <a:solidFill>
                  <a:srgbClr val="03C1BC"/>
                </a:solidFill>
              </a:rPr>
              <a:t>WILLIAM STYRON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1925 – 2006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cs-CZ" sz="2800" b="1" dirty="0" err="1" smtClean="0"/>
              <a:t>Sophie</a:t>
            </a:r>
            <a:r>
              <a:rPr lang="cs-CZ" sz="2800" b="1" dirty="0" smtClean="0"/>
              <a:t>`s </a:t>
            </a:r>
            <a:r>
              <a:rPr lang="cs-CZ" sz="2800" b="1" dirty="0" err="1" smtClean="0"/>
              <a:t>Choice</a:t>
            </a:r>
            <a:r>
              <a:rPr lang="cs-CZ" sz="2800" b="1" dirty="0" smtClean="0"/>
              <a:t> </a:t>
            </a:r>
            <a:endParaRPr lang="en-US" sz="2800" b="1" dirty="0" smtClean="0"/>
          </a:p>
          <a:p>
            <a:pPr>
              <a:buNone/>
            </a:pPr>
            <a:endParaRPr lang="cs-CZ" sz="2800" dirty="0" smtClean="0"/>
          </a:p>
          <a:p>
            <a:pPr lvl="1"/>
            <a:r>
              <a:rPr lang="cs-CZ" dirty="0" err="1" smtClean="0">
                <a:solidFill>
                  <a:srgbClr val="002060"/>
                </a:solidFill>
              </a:rPr>
              <a:t>reflexes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horrors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fascism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concentration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camps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Po</a:t>
            </a:r>
            <a:r>
              <a:rPr lang="cs-CZ" dirty="0" err="1" smtClean="0">
                <a:solidFill>
                  <a:srgbClr val="002060"/>
                </a:solidFill>
              </a:rPr>
              <a:t>lish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woman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Sophie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Zawistowska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who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lost</a:t>
            </a:r>
            <a:r>
              <a:rPr lang="cs-CZ" dirty="0" smtClean="0">
                <a:solidFill>
                  <a:srgbClr val="002060"/>
                </a:solidFill>
              </a:rPr>
              <a:t> her </a:t>
            </a:r>
            <a:r>
              <a:rPr lang="cs-CZ" dirty="0" err="1" smtClean="0">
                <a:solidFill>
                  <a:srgbClr val="002060"/>
                </a:solidFill>
              </a:rPr>
              <a:t>chil</a:t>
            </a:r>
            <a:r>
              <a:rPr lang="en-US" dirty="0" err="1" smtClean="0">
                <a:solidFill>
                  <a:srgbClr val="002060"/>
                </a:solidFill>
              </a:rPr>
              <a:t>dren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Auschwitz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depicts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Nazis</a:t>
            </a:r>
            <a:r>
              <a:rPr lang="cs-CZ" dirty="0" smtClean="0">
                <a:solidFill>
                  <a:srgbClr val="002060"/>
                </a:solidFill>
              </a:rPr>
              <a:t>` </a:t>
            </a:r>
            <a:r>
              <a:rPr lang="cs-CZ" dirty="0" err="1" smtClean="0">
                <a:solidFill>
                  <a:srgbClr val="002060"/>
                </a:solidFill>
              </a:rPr>
              <a:t>crimes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against</a:t>
            </a:r>
            <a:r>
              <a:rPr lang="cs-CZ" dirty="0" smtClean="0">
                <a:solidFill>
                  <a:srgbClr val="002060"/>
                </a:solidFill>
              </a:rPr>
              <a:t> humanity, Holocaust</a:t>
            </a:r>
          </a:p>
          <a:p>
            <a:pPr lvl="1"/>
            <a:r>
              <a:rPr lang="cs-CZ" dirty="0" err="1" smtClean="0">
                <a:solidFill>
                  <a:srgbClr val="002060"/>
                </a:solidFill>
              </a:rPr>
              <a:t>choice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between</a:t>
            </a:r>
            <a:r>
              <a:rPr lang="cs-CZ" dirty="0" smtClean="0">
                <a:solidFill>
                  <a:srgbClr val="002060"/>
                </a:solidFill>
              </a:rPr>
              <a:t> 2 </a:t>
            </a:r>
            <a:r>
              <a:rPr lang="cs-CZ" dirty="0" err="1" smtClean="0">
                <a:solidFill>
                  <a:srgbClr val="002060"/>
                </a:solidFill>
              </a:rPr>
              <a:t>children</a:t>
            </a:r>
            <a:r>
              <a:rPr lang="cs-CZ" dirty="0" smtClean="0">
                <a:solidFill>
                  <a:srgbClr val="002060"/>
                </a:solidFill>
              </a:rPr>
              <a:t> Jan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Eva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Nathan </a:t>
            </a:r>
            <a:r>
              <a:rPr lang="cs-CZ" dirty="0" err="1" smtClean="0">
                <a:solidFill>
                  <a:srgbClr val="002060"/>
                </a:solidFill>
              </a:rPr>
              <a:t>Landau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Sophie</a:t>
            </a:r>
            <a:r>
              <a:rPr lang="cs-CZ" dirty="0" smtClean="0">
                <a:solidFill>
                  <a:srgbClr val="002060"/>
                </a:solidFill>
              </a:rPr>
              <a:t>`s </a:t>
            </a:r>
            <a:r>
              <a:rPr lang="cs-CZ" dirty="0" err="1" smtClean="0">
                <a:solidFill>
                  <a:srgbClr val="002060"/>
                </a:solidFill>
              </a:rPr>
              <a:t>lover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schizofrenic</a:t>
            </a:r>
            <a:endParaRPr lang="cs-CZ" dirty="0" smtClean="0">
              <a:solidFill>
                <a:srgbClr val="002060"/>
              </a:solidFill>
            </a:endParaRP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m</a:t>
            </a:r>
            <a:r>
              <a:rPr lang="cs-CZ" dirty="0" err="1" smtClean="0">
                <a:solidFill>
                  <a:srgbClr val="002060"/>
                </a:solidFill>
              </a:rPr>
              <a:t>ade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into</a:t>
            </a:r>
            <a:r>
              <a:rPr lang="cs-CZ" dirty="0" smtClean="0">
                <a:solidFill>
                  <a:srgbClr val="002060"/>
                </a:solidFill>
              </a:rPr>
              <a:t> a film </a:t>
            </a:r>
            <a:r>
              <a:rPr lang="cs-CZ" dirty="0" err="1" smtClean="0">
                <a:solidFill>
                  <a:srgbClr val="002060"/>
                </a:solidFill>
              </a:rPr>
              <a:t>starring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Meryl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Streep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>
          <a:xfrm>
            <a:off x="611560" y="3501008"/>
            <a:ext cx="2235200" cy="7190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Allen Ginsberg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683569" y="4653136"/>
            <a:ext cx="2160240" cy="10081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 </a:t>
            </a:r>
            <a:r>
              <a:rPr lang="en-US" sz="900" dirty="0" err="1" smtClean="0">
                <a:solidFill>
                  <a:schemeClr val="bg1">
                    <a:lumMod val="50000"/>
                  </a:schemeClr>
                </a:solidFill>
              </a:rPr>
              <a:t>MDCarchives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Allenginsberg.jpg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Zdroj: http://en.wikipedia.org/wiki/File:Allenginsberg.jpg</a:t>
            </a:r>
          </a:p>
        </p:txBody>
      </p:sp>
      <p:pic>
        <p:nvPicPr>
          <p:cNvPr id="7172" name="Picture 4" descr="http://upload.wikimedia.org/wikipedia/commons/thumb/5/51/Allenginsberg.jpg/355px-Allengins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40365">
            <a:off x="4317908" y="1083569"/>
            <a:ext cx="3000761" cy="41058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3C1BC"/>
                </a:solidFill>
              </a:rPr>
              <a:t>	</a:t>
            </a:r>
            <a:r>
              <a:rPr lang="en-US" b="1" dirty="0" smtClean="0">
                <a:solidFill>
                  <a:srgbClr val="03C1BC"/>
                </a:solidFill>
              </a:rPr>
              <a:t>Protests against society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3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200" b="1" dirty="0" smtClean="0">
                <a:solidFill>
                  <a:srgbClr val="FF0000"/>
                </a:solidFill>
              </a:rPr>
              <a:t>Beat Generation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b="1" dirty="0" smtClean="0">
                <a:solidFill>
                  <a:srgbClr val="002060"/>
                </a:solidFill>
              </a:rPr>
              <a:t>	</a:t>
            </a:r>
            <a:r>
              <a:rPr lang="cs-CZ" sz="5500" dirty="0" smtClean="0">
                <a:solidFill>
                  <a:srgbClr val="002060"/>
                </a:solidFill>
              </a:rPr>
              <a:t> = </a:t>
            </a:r>
            <a:r>
              <a:rPr lang="cs-CZ" sz="5500" dirty="0" err="1" smtClean="0">
                <a:solidFill>
                  <a:srgbClr val="002060"/>
                </a:solidFill>
              </a:rPr>
              <a:t>movements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of</a:t>
            </a:r>
            <a:r>
              <a:rPr lang="cs-CZ" sz="5500" dirty="0" smtClean="0">
                <a:solidFill>
                  <a:srgbClr val="002060"/>
                </a:solidFill>
              </a:rPr>
              <a:t> 1950`s – </a:t>
            </a:r>
            <a:r>
              <a:rPr lang="cs-CZ" sz="5500" dirty="0" err="1" smtClean="0">
                <a:solidFill>
                  <a:srgbClr val="002060"/>
                </a:solidFill>
              </a:rPr>
              <a:t>involve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drugs</a:t>
            </a:r>
            <a:r>
              <a:rPr lang="cs-CZ" sz="5500" dirty="0" smtClean="0">
                <a:solidFill>
                  <a:srgbClr val="002060"/>
                </a:solidFill>
              </a:rPr>
              <a:t>, </a:t>
            </a:r>
            <a:r>
              <a:rPr lang="cs-CZ" sz="5500" dirty="0" err="1" smtClean="0">
                <a:solidFill>
                  <a:srgbClr val="002060"/>
                </a:solidFill>
              </a:rPr>
              <a:t>alcohol</a:t>
            </a:r>
            <a:r>
              <a:rPr lang="cs-CZ" sz="5500" dirty="0" smtClean="0">
                <a:solidFill>
                  <a:srgbClr val="002060"/>
                </a:solidFill>
              </a:rPr>
              <a:t>, </a:t>
            </a:r>
            <a:r>
              <a:rPr lang="cs-CZ" sz="5500" dirty="0" err="1" smtClean="0">
                <a:solidFill>
                  <a:srgbClr val="002060"/>
                </a:solidFill>
              </a:rPr>
              <a:t>strange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sense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of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humour</a:t>
            </a:r>
            <a:r>
              <a:rPr lang="cs-CZ" sz="5500" dirty="0" smtClean="0">
                <a:solidFill>
                  <a:srgbClr val="002060"/>
                </a:solidFill>
              </a:rPr>
              <a:t>, </a:t>
            </a:r>
            <a:r>
              <a:rPr lang="cs-CZ" sz="5500" dirty="0" err="1" smtClean="0">
                <a:solidFill>
                  <a:srgbClr val="002060"/>
                </a:solidFill>
              </a:rPr>
              <a:t>reflect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relationships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based</a:t>
            </a:r>
            <a:r>
              <a:rPr lang="cs-CZ" sz="5500" dirty="0" smtClean="0">
                <a:solidFill>
                  <a:srgbClr val="002060"/>
                </a:solidFill>
              </a:rPr>
              <a:t> on </a:t>
            </a:r>
            <a:r>
              <a:rPr lang="cs-CZ" sz="5500" dirty="0" err="1" smtClean="0">
                <a:solidFill>
                  <a:srgbClr val="002060"/>
                </a:solidFill>
              </a:rPr>
              <a:t>disillusionment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and</a:t>
            </a:r>
            <a:r>
              <a:rPr lang="cs-CZ" sz="5500" dirty="0" smtClean="0">
                <a:solidFill>
                  <a:srgbClr val="002060"/>
                </a:solidFill>
              </a:rPr>
              <a:t> </a:t>
            </a:r>
            <a:r>
              <a:rPr lang="cs-CZ" sz="5500" dirty="0" err="1" smtClean="0">
                <a:solidFill>
                  <a:srgbClr val="002060"/>
                </a:solidFill>
              </a:rPr>
              <a:t>disagreements</a:t>
            </a:r>
            <a:endParaRPr lang="en-US" sz="5500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3600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4900" dirty="0" smtClean="0">
              <a:solidFill>
                <a:srgbClr val="002060"/>
              </a:solidFill>
            </a:endParaRPr>
          </a:p>
          <a:p>
            <a:r>
              <a:rPr lang="cs-CZ" sz="4900" b="1" dirty="0" smtClean="0"/>
              <a:t>JACK KEROUAC </a:t>
            </a:r>
            <a:r>
              <a:rPr lang="en-US" sz="4900" b="1" dirty="0" smtClean="0"/>
              <a:t>(1922 – 1969)</a:t>
            </a:r>
          </a:p>
          <a:p>
            <a:pPr lvl="1"/>
            <a:r>
              <a:rPr lang="en-US" sz="5000" b="1" dirty="0" smtClean="0">
                <a:solidFill>
                  <a:srgbClr val="002060"/>
                </a:solidFill>
              </a:rPr>
              <a:t>“O</a:t>
            </a:r>
            <a:r>
              <a:rPr lang="cs-CZ" sz="5000" b="1" dirty="0" smtClean="0">
                <a:solidFill>
                  <a:srgbClr val="002060"/>
                </a:solidFill>
              </a:rPr>
              <a:t>n </a:t>
            </a:r>
            <a:r>
              <a:rPr lang="cs-CZ" sz="5000" b="1" dirty="0" err="1" smtClean="0">
                <a:solidFill>
                  <a:srgbClr val="002060"/>
                </a:solidFill>
              </a:rPr>
              <a:t>the</a:t>
            </a:r>
            <a:r>
              <a:rPr lang="cs-CZ" sz="5000" b="1" dirty="0" smtClean="0">
                <a:solidFill>
                  <a:srgbClr val="002060"/>
                </a:solidFill>
              </a:rPr>
              <a:t> </a:t>
            </a:r>
            <a:r>
              <a:rPr lang="cs-CZ" sz="5000" b="1" dirty="0" err="1" smtClean="0">
                <a:solidFill>
                  <a:srgbClr val="002060"/>
                </a:solidFill>
              </a:rPr>
              <a:t>Road</a:t>
            </a:r>
            <a:r>
              <a:rPr lang="en-US" sz="5000" b="1" dirty="0" smtClean="0">
                <a:solidFill>
                  <a:srgbClr val="002060"/>
                </a:solidFill>
              </a:rPr>
              <a:t>”</a:t>
            </a:r>
          </a:p>
          <a:p>
            <a:pPr lvl="2"/>
            <a:r>
              <a:rPr lang="en-US" sz="5000" dirty="0" smtClean="0">
                <a:solidFill>
                  <a:srgbClr val="002060"/>
                </a:solidFill>
              </a:rPr>
              <a:t>autobiography</a:t>
            </a:r>
            <a:endParaRPr lang="cs-CZ" sz="5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4200" dirty="0" smtClean="0"/>
          </a:p>
          <a:p>
            <a:r>
              <a:rPr lang="cs-CZ" sz="4900" b="1" dirty="0" smtClean="0"/>
              <a:t>CHARLES BUKOWSKI</a:t>
            </a:r>
            <a:endParaRPr lang="en-US" sz="4900" b="1" dirty="0" smtClean="0"/>
          </a:p>
          <a:p>
            <a:pPr lvl="1"/>
            <a:r>
              <a:rPr lang="en-US" sz="4500" dirty="0" smtClean="0">
                <a:solidFill>
                  <a:srgbClr val="002060"/>
                </a:solidFill>
              </a:rPr>
              <a:t>poetry, prose</a:t>
            </a:r>
          </a:p>
          <a:p>
            <a:endParaRPr lang="en-US" sz="5000" b="1" dirty="0" smtClean="0"/>
          </a:p>
          <a:p>
            <a:r>
              <a:rPr lang="cs-CZ" sz="4900" b="1" dirty="0" smtClean="0"/>
              <a:t>ALLEN GINSBERG </a:t>
            </a:r>
            <a:r>
              <a:rPr lang="en-US" sz="4900" b="1" dirty="0" smtClean="0"/>
              <a:t>(1926 – 1997)</a:t>
            </a:r>
          </a:p>
          <a:p>
            <a:pPr lvl="1"/>
            <a:r>
              <a:rPr lang="en-US" sz="4500" dirty="0" smtClean="0">
                <a:solidFill>
                  <a:srgbClr val="002060"/>
                </a:solidFill>
              </a:rPr>
              <a:t>a poet</a:t>
            </a:r>
          </a:p>
          <a:p>
            <a:pPr lvl="1"/>
            <a:r>
              <a:rPr lang="en-US" sz="4900" b="1" dirty="0" smtClean="0">
                <a:solidFill>
                  <a:srgbClr val="002060"/>
                </a:solidFill>
              </a:rPr>
              <a:t>“Howl”</a:t>
            </a:r>
          </a:p>
          <a:p>
            <a:pPr lvl="1"/>
            <a:endParaRPr lang="cs-CZ" sz="2200" dirty="0" smtClean="0"/>
          </a:p>
          <a:p>
            <a:pPr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 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18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3C1BC"/>
                </a:solidFill>
              </a:rPr>
              <a:t>		</a:t>
            </a:r>
            <a:br>
              <a:rPr lang="en-US" dirty="0" smtClean="0">
                <a:solidFill>
                  <a:srgbClr val="03C1BC"/>
                </a:solidFill>
              </a:rPr>
            </a:br>
            <a:r>
              <a:rPr lang="en-US" dirty="0" smtClean="0">
                <a:solidFill>
                  <a:srgbClr val="03C1BC"/>
                </a:solidFill>
              </a:rPr>
              <a:t>	</a:t>
            </a:r>
            <a:r>
              <a:rPr lang="en-US" b="1" dirty="0" err="1" smtClean="0">
                <a:solidFill>
                  <a:srgbClr val="03C1BC"/>
                </a:solidFill>
              </a:rPr>
              <a:t>Selfidentification</a:t>
            </a:r>
            <a:r>
              <a:rPr lang="en-US" b="1" dirty="0" smtClean="0">
                <a:solidFill>
                  <a:srgbClr val="03C1BC"/>
                </a:solidFill>
              </a:rPr>
              <a:t>, place in 				society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r>
              <a:rPr lang="cs-CZ" b="1" dirty="0" smtClean="0"/>
              <a:t>JEROME DAVID SALINGER </a:t>
            </a:r>
            <a:r>
              <a:rPr lang="en-US" b="1" dirty="0" smtClean="0"/>
              <a:t>(1919 – 2010)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Catcher</a:t>
            </a:r>
            <a:r>
              <a:rPr lang="cs-CZ" b="1" dirty="0" smtClean="0">
                <a:solidFill>
                  <a:srgbClr val="002060"/>
                </a:solidFill>
              </a:rPr>
              <a:t> in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Rye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  <a:endParaRPr lang="cs-CZ" b="1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r>
              <a:rPr lang="cs-CZ" b="1" dirty="0" smtClean="0"/>
              <a:t>JOHN UPDIKE</a:t>
            </a:r>
            <a:r>
              <a:rPr lang="en-US" b="1" dirty="0" smtClean="0"/>
              <a:t> (1932 – 2009)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err="1" smtClean="0">
                <a:solidFill>
                  <a:srgbClr val="002060"/>
                </a:solidFill>
              </a:rPr>
              <a:t>Rabbit</a:t>
            </a:r>
            <a:r>
              <a:rPr lang="cs-CZ" b="1" dirty="0" smtClean="0">
                <a:solidFill>
                  <a:srgbClr val="002060"/>
                </a:solidFill>
              </a:rPr>
              <a:t> Run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 writer of short stories, a critic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002060"/>
                </a:solidFill>
              </a:rPr>
              <a:t> </a:t>
            </a:r>
          </a:p>
          <a:p>
            <a:r>
              <a:rPr lang="cs-CZ" b="1" dirty="0" smtClean="0"/>
              <a:t>ARTHUR MILLER</a:t>
            </a:r>
            <a:r>
              <a:rPr lang="en-US" b="1" dirty="0" smtClean="0"/>
              <a:t> (1915 – 2005)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playwright, essayist, M. Monroe`s husband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cs-CZ" b="1" dirty="0" err="1" smtClean="0">
                <a:solidFill>
                  <a:srgbClr val="002060"/>
                </a:solidFill>
              </a:rPr>
              <a:t>Death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Salesman</a:t>
            </a:r>
            <a:r>
              <a:rPr lang="en-US" b="1" dirty="0" smtClean="0">
                <a:solidFill>
                  <a:srgbClr val="002060"/>
                </a:solidFill>
              </a:rPr>
              <a:t>”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– </a:t>
            </a:r>
            <a:r>
              <a:rPr lang="cs-CZ" dirty="0" err="1" smtClean="0">
                <a:solidFill>
                  <a:srgbClr val="002060"/>
                </a:solidFill>
              </a:rPr>
              <a:t>tragedy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about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ordinary</a:t>
            </a:r>
            <a:r>
              <a:rPr lang="cs-CZ" dirty="0" smtClean="0">
                <a:solidFill>
                  <a:srgbClr val="002060"/>
                </a:solidFill>
              </a:rPr>
              <a:t> man </a:t>
            </a:r>
            <a:r>
              <a:rPr lang="cs-CZ" dirty="0" err="1" smtClean="0">
                <a:solidFill>
                  <a:srgbClr val="002060"/>
                </a:solidFill>
              </a:rPr>
              <a:t>who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failes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both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work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in his </a:t>
            </a:r>
            <a:r>
              <a:rPr lang="cs-CZ" dirty="0" err="1" smtClean="0">
                <a:solidFill>
                  <a:srgbClr val="002060"/>
                </a:solidFill>
              </a:rPr>
              <a:t>personal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life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rgbClr val="FF0000"/>
      </a:dk1>
      <a:lt1>
        <a:srgbClr val="FFFFFF"/>
      </a:lt1>
      <a:dk2>
        <a:srgbClr val="0070C0"/>
      </a:dk2>
      <a:lt2>
        <a:srgbClr val="FFFFFF"/>
      </a:lt2>
      <a:accent1>
        <a:srgbClr val="0070C0"/>
      </a:accent1>
      <a:accent2>
        <a:srgbClr val="009DD9"/>
      </a:accent2>
      <a:accent3>
        <a:srgbClr val="0BD0D9"/>
      </a:accent3>
      <a:accent4>
        <a:srgbClr val="FF0000"/>
      </a:accent4>
      <a:accent5>
        <a:srgbClr val="0070C0"/>
      </a:accent5>
      <a:accent6>
        <a:srgbClr val="FFFFFF"/>
      </a:accent6>
      <a:hlink>
        <a:srgbClr val="FFFFFF"/>
      </a:hlink>
      <a:folHlink>
        <a:srgbClr val="FF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ppt/theme/themeOverride2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1170</TotalTime>
  <Words>411</Words>
  <Application>Microsoft Office PowerPoint</Application>
  <PresentationFormat>Předvádění na obrazovce (4:3)</PresentationFormat>
  <Paragraphs>116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American literature IV</vt:lpstr>
      <vt:lpstr> American society after WWII</vt:lpstr>
      <vt:lpstr>Civil Rights Movement</vt:lpstr>
      <vt:lpstr>  Topics for writers</vt:lpstr>
      <vt:lpstr>   Brutality of war</vt:lpstr>
      <vt:lpstr>  WILLIAM STYRON</vt:lpstr>
      <vt:lpstr>Allen Ginsberg</vt:lpstr>
      <vt:lpstr> Protests against society</vt:lpstr>
      <vt:lpstr>    Selfidentification, place in     society</vt:lpstr>
      <vt:lpstr>                        Black Americans,     minorities as heroes… </vt:lpstr>
      <vt:lpstr>   Science fiction</vt:lpstr>
      <vt:lpstr>Ray Bradbury</vt:lpstr>
      <vt:lpstr>Thank you for your attention.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Darina</cp:lastModifiedBy>
  <cp:revision>130</cp:revision>
  <dcterms:created xsi:type="dcterms:W3CDTF">2011-12-03T14:12:28Z</dcterms:created>
  <dcterms:modified xsi:type="dcterms:W3CDTF">2013-06-13T06:06:44Z</dcterms:modified>
</cp:coreProperties>
</file>