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4" r:id="rId1"/>
  </p:sldMasterIdLst>
  <p:notesMasterIdLst>
    <p:notesMasterId r:id="rId15"/>
  </p:notesMasterIdLst>
  <p:sldIdLst>
    <p:sldId id="256" r:id="rId2"/>
    <p:sldId id="259" r:id="rId3"/>
    <p:sldId id="269" r:id="rId4"/>
    <p:sldId id="270" r:id="rId5"/>
    <p:sldId id="279" r:id="rId6"/>
    <p:sldId id="280" r:id="rId7"/>
    <p:sldId id="284" r:id="rId8"/>
    <p:sldId id="281" r:id="rId9"/>
    <p:sldId id="282" r:id="rId10"/>
    <p:sldId id="268" r:id="rId11"/>
    <p:sldId id="276" r:id="rId12"/>
    <p:sldId id="283" r:id="rId13"/>
    <p:sldId id="267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3C1BC"/>
    <a:srgbClr val="D2DFE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8" y="178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834EF7C-4C33-4FDD-AA63-7EEC0D461287}" type="datetimeFigureOut">
              <a:rPr lang="cs-CZ"/>
              <a:pPr>
                <a:defRPr/>
              </a:pPr>
              <a:t>13.6.2013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A5D17C2-CDE6-4A67-A25C-CC596FD86C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5D17C2-CDE6-4A67-A25C-CC596FD86CD3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5D17C2-CDE6-4A67-A25C-CC596FD86CD3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5D17C2-CDE6-4A67-A25C-CC596FD86CD3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6" descr="linka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71663" y="3716338"/>
            <a:ext cx="5400675" cy="2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5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75275-BBEA-4633-BA02-BCD62A747F53}" type="datetimeFigureOut">
              <a:rPr lang="cs-CZ"/>
              <a:pPr>
                <a:defRPr/>
              </a:pPr>
              <a:t>13.6.2013</a:t>
            </a:fld>
            <a:endParaRPr lang="cs-CZ"/>
          </a:p>
        </p:txBody>
      </p:sp>
      <p:sp>
        <p:nvSpPr>
          <p:cNvPr id="6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9F15A-8E71-49DD-B39A-615E74374D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F3BBE-C7A4-43E1-9CEE-85F861AF746E}" type="datetimeFigureOut">
              <a:rPr lang="cs-CZ"/>
              <a:pPr>
                <a:defRPr/>
              </a:pPr>
              <a:t>13.6.2013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E7126-9B49-4D09-9C33-2F38C9998D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4A43A-1BAB-4261-A173-A25136C886FC}" type="datetimeFigureOut">
              <a:rPr lang="cs-CZ"/>
              <a:pPr>
                <a:defRPr/>
              </a:pPr>
              <a:t>13.6.2013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FE978-6957-4C5D-9ADE-309D60EED7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530350"/>
            <a:ext cx="5399088" cy="2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4F4B2-1725-4303-975A-63ABFD020793}" type="datetimeFigureOut">
              <a:rPr lang="cs-CZ"/>
              <a:pPr>
                <a:defRPr/>
              </a:pPr>
              <a:t>13.6.2013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70CA7-822C-462C-A0BC-5FF063B3980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AE753-0E42-4150-9D9F-7A4DDEF84B86}" type="datetimeFigureOut">
              <a:rPr lang="cs-CZ"/>
              <a:pPr>
                <a:defRPr/>
              </a:pPr>
              <a:t>13.6.2013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C5CD2-22D1-42E3-AA53-4DEBBB4D44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CA3B5-63B8-42DA-889D-0E21665D9700}" type="datetimeFigureOut">
              <a:rPr lang="cs-CZ"/>
              <a:pPr>
                <a:defRPr/>
              </a:pPr>
              <a:t>13.6.2013</a:t>
            </a:fld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B294A-3AA1-4A54-AA96-8AB51145A8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87AA6-8F29-462E-A39E-13845845F5A8}" type="datetimeFigureOut">
              <a:rPr lang="cs-CZ"/>
              <a:pPr>
                <a:defRPr/>
              </a:pPr>
              <a:t>13.6.2013</a:t>
            </a:fld>
            <a:endParaRPr lang="cs-CZ"/>
          </a:p>
        </p:txBody>
      </p:sp>
      <p:sp>
        <p:nvSpPr>
          <p:cNvPr id="8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CA8DA-FFC1-423B-8F36-835044AAE1D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B2B85-1551-4DCB-84D6-33C700E3C834}" type="datetimeFigureOut">
              <a:rPr lang="cs-CZ"/>
              <a:pPr>
                <a:defRPr/>
              </a:pPr>
              <a:t>13.6.2013</a:t>
            </a:fld>
            <a:endParaRPr lang="cs-CZ"/>
          </a:p>
        </p:txBody>
      </p:sp>
      <p:sp>
        <p:nvSpPr>
          <p:cNvPr id="4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AFB46-4B4B-4833-8399-33923D7020F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5346E-DC10-45AA-8105-A63195FDF93D}" type="datetimeFigureOut">
              <a:rPr lang="cs-CZ"/>
              <a:pPr>
                <a:defRPr/>
              </a:pPr>
              <a:t>13.6.2013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434A1-D97B-4A95-A73D-EFF1375ABDA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C2459-D974-4705-9378-7074FC7945C1}" type="datetimeFigureOut">
              <a:rPr lang="cs-CZ"/>
              <a:pPr>
                <a:defRPr/>
              </a:pPr>
              <a:t>13.6.2013</a:t>
            </a:fld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7096A-3AC1-4C1B-B191-0B80F3B917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s odříznutým a zakulaceným jedním rohem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Pravoúhlý trojúhelník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Volný tvar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AF085-EF13-4F11-B8D1-992295EDAB05}" type="datetimeFigureOut">
              <a:rPr lang="cs-CZ"/>
              <a:pPr>
                <a:defRPr/>
              </a:pPr>
              <a:t>13.6.2013</a:t>
            </a:fld>
            <a:endParaRPr lang="cs-CZ"/>
          </a:p>
        </p:txBody>
      </p:sp>
      <p:sp>
        <p:nvSpPr>
          <p:cNvPr id="1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69B56-A94C-4240-8232-14379B5CE8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Zástupný symbol pro nadpis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9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2219EDDC-96ED-4C47-A6F1-D7D3F47E332E}" type="datetimeFigureOut">
              <a:rPr lang="cs-CZ"/>
              <a:pPr>
                <a:defRPr/>
              </a:pPr>
              <a:t>13.6.2013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2566AC43-80A9-4284-B5D8-B4C5CAA909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1033" name="Skupin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pic>
        <p:nvPicPr>
          <p:cNvPr id="1034" name="Picture 2"/>
          <p:cNvPicPr>
            <a:picLocks noChangeAspect="1" noChangeArrowheads="1"/>
          </p:cNvPicPr>
          <p:nvPr userDrawn="1"/>
        </p:nvPicPr>
        <p:blipFill>
          <a:blip r:embed="rId13" cstate="print"/>
          <a:srcRect l="38271" t="16800" r="46136" b="55481"/>
          <a:stretch>
            <a:fillRect/>
          </a:stretch>
        </p:blipFill>
        <p:spPr bwMode="auto">
          <a:xfrm>
            <a:off x="52388" y="36513"/>
            <a:ext cx="57626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4" descr="linka.pn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22263" y="644525"/>
            <a:ext cx="26987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2" descr="linka.pn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50875" y="330200"/>
            <a:ext cx="5400675" cy="2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7" r:id="rId1"/>
    <p:sldLayoutId id="2147483958" r:id="rId2"/>
    <p:sldLayoutId id="2147483959" r:id="rId3"/>
    <p:sldLayoutId id="2147483950" r:id="rId4"/>
    <p:sldLayoutId id="2147483951" r:id="rId5"/>
    <p:sldLayoutId id="2147483952" r:id="rId6"/>
    <p:sldLayoutId id="2147483953" r:id="rId7"/>
    <p:sldLayoutId id="2147483954" r:id="rId8"/>
    <p:sldLayoutId id="2147483960" r:id="rId9"/>
    <p:sldLayoutId id="2147483955" r:id="rId10"/>
    <p:sldLayoutId id="2147483956" r:id="rId11"/>
  </p:sldLayoutIdLst>
  <p:transition>
    <p:randomBar dir="vert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 smtClean="0">
                <a:solidFill>
                  <a:srgbClr val="376092"/>
                </a:solidFill>
              </a:rPr>
              <a:t>American</a:t>
            </a:r>
            <a:r>
              <a:rPr lang="cs-CZ" dirty="0" smtClean="0">
                <a:solidFill>
                  <a:srgbClr val="376092"/>
                </a:solidFill>
              </a:rPr>
              <a:t> </a:t>
            </a:r>
            <a:r>
              <a:rPr lang="cs-CZ" dirty="0" err="1" smtClean="0">
                <a:solidFill>
                  <a:srgbClr val="376092"/>
                </a:solidFill>
              </a:rPr>
              <a:t>literature</a:t>
            </a:r>
            <a:r>
              <a:rPr lang="cs-CZ" dirty="0" smtClean="0">
                <a:solidFill>
                  <a:srgbClr val="376092"/>
                </a:solidFill>
              </a:rPr>
              <a:t> IV</a:t>
            </a:r>
          </a:p>
        </p:txBody>
      </p:sp>
      <p:sp>
        <p:nvSpPr>
          <p:cNvPr id="6147" name="Podnadpis 2"/>
          <p:cNvSpPr>
            <a:spLocks noGrp="1"/>
          </p:cNvSpPr>
          <p:nvPr>
            <p:ph type="subTitle" idx="1"/>
          </p:nvPr>
        </p:nvSpPr>
        <p:spPr>
          <a:xfrm>
            <a:off x="3203575" y="3860800"/>
            <a:ext cx="5114925" cy="1101725"/>
          </a:xfrm>
        </p:spPr>
        <p:txBody>
          <a:bodyPr/>
          <a:lstStyle/>
          <a:p>
            <a:pPr marR="0" eaLnBrk="1" hangingPunct="1">
              <a:buFont typeface="Arial" charset="0"/>
              <a:buNone/>
            </a:pPr>
            <a:r>
              <a:rPr lang="cs-CZ" dirty="0" err="1" smtClean="0"/>
              <a:t>After</a:t>
            </a:r>
            <a:r>
              <a:rPr lang="cs-CZ" dirty="0" smtClean="0"/>
              <a:t> WWII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7150100" y="115888"/>
            <a:ext cx="1886863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200" dirty="0" smtClean="0">
                <a:solidFill>
                  <a:schemeClr val="bg1">
                    <a:lumMod val="65000"/>
                  </a:schemeClr>
                </a:solidFill>
              </a:rPr>
              <a:t>VY_32_INOVACE_15-15</a:t>
            </a:r>
            <a:endParaRPr lang="cs-CZ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206084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en-US" b="1" dirty="0" smtClean="0"/>
              <a:t>	</a:t>
            </a:r>
            <a:br>
              <a:rPr lang="en-US" b="1" dirty="0" smtClean="0"/>
            </a:br>
            <a:r>
              <a:rPr lang="en-US" b="1" dirty="0" smtClean="0">
                <a:solidFill>
                  <a:srgbClr val="03C1BC"/>
                </a:solidFill>
              </a:rPr>
              <a:t/>
            </a:r>
            <a:br>
              <a:rPr lang="en-US" b="1" dirty="0" smtClean="0">
                <a:solidFill>
                  <a:srgbClr val="03C1BC"/>
                </a:solidFill>
              </a:rPr>
            </a:br>
            <a:r>
              <a:rPr lang="en-US" b="1" dirty="0" smtClean="0">
                <a:solidFill>
                  <a:srgbClr val="03C1BC"/>
                </a:solidFill>
              </a:rPr>
              <a:t>		</a:t>
            </a:r>
            <a:br>
              <a:rPr lang="en-US" b="1" dirty="0" smtClean="0">
                <a:solidFill>
                  <a:srgbClr val="03C1BC"/>
                </a:solidFill>
              </a:rPr>
            </a:br>
            <a:r>
              <a:rPr lang="en-US" b="1" dirty="0" smtClean="0">
                <a:solidFill>
                  <a:srgbClr val="03C1BC"/>
                </a:solidFill>
              </a:rPr>
              <a:t/>
            </a:r>
            <a:br>
              <a:rPr lang="en-US" b="1" dirty="0" smtClean="0">
                <a:solidFill>
                  <a:srgbClr val="03C1BC"/>
                </a:solidFill>
              </a:rPr>
            </a:br>
            <a:r>
              <a:rPr lang="en-US" b="1" dirty="0" smtClean="0">
                <a:solidFill>
                  <a:srgbClr val="03C1BC"/>
                </a:solidFill>
              </a:rPr>
              <a:t>		</a:t>
            </a:r>
            <a:br>
              <a:rPr lang="en-US" b="1" dirty="0" smtClean="0">
                <a:solidFill>
                  <a:srgbClr val="03C1BC"/>
                </a:solidFill>
              </a:rPr>
            </a:br>
            <a:r>
              <a:rPr lang="en-US" b="1" dirty="0" smtClean="0">
                <a:solidFill>
                  <a:srgbClr val="03C1BC"/>
                </a:solidFill>
              </a:rPr>
              <a:t/>
            </a:r>
            <a:br>
              <a:rPr lang="en-US" b="1" dirty="0" smtClean="0">
                <a:solidFill>
                  <a:srgbClr val="03C1BC"/>
                </a:solidFill>
              </a:rPr>
            </a:br>
            <a:r>
              <a:rPr lang="en-US" b="1" dirty="0" smtClean="0">
                <a:solidFill>
                  <a:srgbClr val="03C1BC"/>
                </a:solidFill>
              </a:rPr>
              <a:t>		Black Americans, 				minorities as heroes…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 smtClean="0">
              <a:solidFill>
                <a:srgbClr val="37609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393504"/>
            <a:ext cx="8229600" cy="3771800"/>
          </a:xfrm>
        </p:spPr>
        <p:txBody>
          <a:bodyPr rtlCol="0">
            <a:normAutofit/>
          </a:bodyPr>
          <a:lstStyle/>
          <a:p>
            <a:r>
              <a:rPr lang="cs-CZ" b="1" dirty="0" smtClean="0"/>
              <a:t>TENNESSEE WILLIAMS </a:t>
            </a:r>
            <a:r>
              <a:rPr lang="en-US" b="1" dirty="0" smtClean="0"/>
              <a:t>(1911 – 1983)</a:t>
            </a:r>
            <a:endParaRPr lang="en-US" dirty="0" smtClean="0"/>
          </a:p>
          <a:p>
            <a:pPr lvl="1"/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a playwright</a:t>
            </a:r>
          </a:p>
          <a:p>
            <a:pPr lvl="1"/>
            <a:r>
              <a:rPr lang="en-US" b="1" dirty="0" smtClean="0">
                <a:solidFill>
                  <a:srgbClr val="002060"/>
                </a:solidFill>
              </a:rPr>
              <a:t>“</a:t>
            </a:r>
            <a:r>
              <a:rPr lang="cs-CZ" b="1" dirty="0" smtClean="0">
                <a:solidFill>
                  <a:srgbClr val="002060"/>
                </a:solidFill>
              </a:rPr>
              <a:t>A </a:t>
            </a:r>
            <a:r>
              <a:rPr lang="cs-CZ" b="1" dirty="0" err="1" smtClean="0">
                <a:solidFill>
                  <a:srgbClr val="002060"/>
                </a:solidFill>
              </a:rPr>
              <a:t>Streetcar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cs-CZ" b="1" dirty="0" err="1" smtClean="0">
                <a:solidFill>
                  <a:srgbClr val="002060"/>
                </a:solidFill>
              </a:rPr>
              <a:t>Named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cs-CZ" b="1" dirty="0" err="1" smtClean="0">
                <a:solidFill>
                  <a:srgbClr val="002060"/>
                </a:solidFill>
              </a:rPr>
              <a:t>Desire</a:t>
            </a:r>
            <a:r>
              <a:rPr lang="en-US" b="1" dirty="0" smtClean="0">
                <a:solidFill>
                  <a:srgbClr val="002060"/>
                </a:solidFill>
              </a:rPr>
              <a:t>”</a:t>
            </a:r>
          </a:p>
          <a:p>
            <a:pPr lvl="1"/>
            <a:r>
              <a:rPr lang="en-US" b="1" dirty="0" smtClean="0">
                <a:solidFill>
                  <a:srgbClr val="002060"/>
                </a:solidFill>
              </a:rPr>
              <a:t>“</a:t>
            </a:r>
            <a:r>
              <a:rPr lang="cs-CZ" b="1" dirty="0" smtClean="0">
                <a:solidFill>
                  <a:srgbClr val="002060"/>
                </a:solidFill>
              </a:rPr>
              <a:t>A </a:t>
            </a:r>
            <a:r>
              <a:rPr lang="cs-CZ" b="1" dirty="0" err="1" smtClean="0">
                <a:solidFill>
                  <a:srgbClr val="002060"/>
                </a:solidFill>
              </a:rPr>
              <a:t>Cat</a:t>
            </a:r>
            <a:r>
              <a:rPr lang="cs-CZ" b="1" dirty="0" smtClean="0">
                <a:solidFill>
                  <a:srgbClr val="002060"/>
                </a:solidFill>
              </a:rPr>
              <a:t> on a </a:t>
            </a:r>
            <a:r>
              <a:rPr lang="cs-CZ" b="1" dirty="0" err="1" smtClean="0">
                <a:solidFill>
                  <a:srgbClr val="002060"/>
                </a:solidFill>
              </a:rPr>
              <a:t>Hot</a:t>
            </a:r>
            <a:r>
              <a:rPr lang="cs-CZ" b="1" dirty="0" smtClean="0">
                <a:solidFill>
                  <a:srgbClr val="002060"/>
                </a:solidFill>
              </a:rPr>
              <a:t> Tin </a:t>
            </a:r>
            <a:r>
              <a:rPr lang="cs-CZ" b="1" dirty="0" err="1" smtClean="0">
                <a:solidFill>
                  <a:srgbClr val="002060"/>
                </a:solidFill>
              </a:rPr>
              <a:t>Roof</a:t>
            </a:r>
            <a:r>
              <a:rPr lang="en-US" b="1" dirty="0" smtClean="0">
                <a:solidFill>
                  <a:srgbClr val="002060"/>
                </a:solidFill>
              </a:rPr>
              <a:t>”</a:t>
            </a:r>
            <a:endParaRPr lang="cs-CZ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r>
              <a:rPr lang="cs-CZ" b="1" dirty="0" smtClean="0">
                <a:solidFill>
                  <a:srgbClr val="FF0000"/>
                </a:solidFill>
              </a:rPr>
              <a:t>TRUMAN CAPOTE </a:t>
            </a:r>
            <a:r>
              <a:rPr lang="en-US" b="1" dirty="0" smtClean="0">
                <a:solidFill>
                  <a:srgbClr val="FF0000"/>
                </a:solidFill>
              </a:rPr>
              <a:t>(1924 – 1984)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b="1" dirty="0" smtClean="0">
                <a:solidFill>
                  <a:srgbClr val="002060"/>
                </a:solidFill>
              </a:rPr>
              <a:t>“</a:t>
            </a:r>
            <a:r>
              <a:rPr lang="cs-CZ" b="1" dirty="0" err="1" smtClean="0">
                <a:solidFill>
                  <a:srgbClr val="002060"/>
                </a:solidFill>
              </a:rPr>
              <a:t>Breakfast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cs-CZ" b="1" dirty="0" err="1" smtClean="0">
                <a:solidFill>
                  <a:srgbClr val="002060"/>
                </a:solidFill>
              </a:rPr>
              <a:t>at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cs-CZ" b="1" dirty="0" err="1" smtClean="0">
                <a:solidFill>
                  <a:srgbClr val="002060"/>
                </a:solidFill>
              </a:rPr>
              <a:t>Tiffany</a:t>
            </a:r>
            <a:r>
              <a:rPr lang="cs-CZ" b="1" dirty="0" smtClean="0">
                <a:solidFill>
                  <a:srgbClr val="002060"/>
                </a:solidFill>
              </a:rPr>
              <a:t>`s</a:t>
            </a:r>
            <a:r>
              <a:rPr lang="en-US" b="1" dirty="0" smtClean="0">
                <a:solidFill>
                  <a:srgbClr val="002060"/>
                </a:solidFill>
              </a:rPr>
              <a:t>”</a:t>
            </a:r>
            <a:endParaRPr lang="cs-CZ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4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	</a:t>
            </a:r>
            <a:r>
              <a:rPr lang="en-US" b="1" dirty="0" smtClean="0">
                <a:solidFill>
                  <a:srgbClr val="03C1BC"/>
                </a:solidFill>
              </a:rPr>
              <a:t>		Science fiction</a:t>
            </a:r>
            <a:endParaRPr lang="cs-CZ" b="1" dirty="0" smtClean="0">
              <a:solidFill>
                <a:srgbClr val="03C1BC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cs-CZ" dirty="0" smtClean="0">
                <a:solidFill>
                  <a:srgbClr val="002060"/>
                </a:solidFill>
              </a:rPr>
              <a:t>scifi, </a:t>
            </a:r>
            <a:r>
              <a:rPr lang="cs-CZ" dirty="0" err="1" smtClean="0">
                <a:solidFill>
                  <a:srgbClr val="002060"/>
                </a:solidFill>
              </a:rPr>
              <a:t>detective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stories</a:t>
            </a:r>
            <a:r>
              <a:rPr lang="cs-CZ" dirty="0" smtClean="0">
                <a:solidFill>
                  <a:srgbClr val="002060"/>
                </a:solidFill>
              </a:rPr>
              <a:t>, </a:t>
            </a:r>
            <a:r>
              <a:rPr lang="cs-CZ" dirty="0" err="1" smtClean="0">
                <a:solidFill>
                  <a:srgbClr val="002060"/>
                </a:solidFill>
              </a:rPr>
              <a:t>spy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and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other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stories</a:t>
            </a:r>
            <a:r>
              <a:rPr lang="cs-CZ" dirty="0" smtClean="0">
                <a:solidFill>
                  <a:srgbClr val="002060"/>
                </a:solidFill>
              </a:rPr>
              <a:t>/</a:t>
            </a:r>
            <a:r>
              <a:rPr lang="cs-CZ" dirty="0" err="1" smtClean="0">
                <a:solidFill>
                  <a:srgbClr val="002060"/>
                </a:solidFill>
              </a:rPr>
              <a:t>novels</a:t>
            </a:r>
            <a:r>
              <a:rPr lang="cs-CZ" dirty="0" smtClean="0">
                <a:solidFill>
                  <a:srgbClr val="002060"/>
                </a:solidFill>
              </a:rPr>
              <a:t>/</a:t>
            </a:r>
            <a:r>
              <a:rPr lang="cs-CZ" dirty="0" err="1" smtClean="0">
                <a:solidFill>
                  <a:srgbClr val="002060"/>
                </a:solidFill>
              </a:rPr>
              <a:t>plays</a:t>
            </a:r>
            <a:endParaRPr lang="cs-CZ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cs-CZ" b="1" dirty="0" smtClean="0"/>
          </a:p>
          <a:p>
            <a:r>
              <a:rPr lang="cs-CZ" b="1" dirty="0" smtClean="0"/>
              <a:t>RAY BRADBURY </a:t>
            </a:r>
            <a:r>
              <a:rPr lang="en-US" b="1" dirty="0" smtClean="0"/>
              <a:t>(1920 – 2012)</a:t>
            </a:r>
            <a:endParaRPr lang="en-US" dirty="0" smtClean="0"/>
          </a:p>
          <a:p>
            <a:pPr lvl="1"/>
            <a:r>
              <a:rPr lang="en-US" b="1" dirty="0" smtClean="0">
                <a:solidFill>
                  <a:srgbClr val="002060"/>
                </a:solidFill>
              </a:rPr>
              <a:t>“</a:t>
            </a:r>
            <a:r>
              <a:rPr lang="cs-CZ" b="1" dirty="0" smtClean="0">
                <a:solidFill>
                  <a:srgbClr val="002060"/>
                </a:solidFill>
              </a:rPr>
              <a:t>Fahrenheit </a:t>
            </a:r>
            <a:r>
              <a:rPr lang="en-GB" b="1" dirty="0" smtClean="0">
                <a:solidFill>
                  <a:srgbClr val="002060"/>
                </a:solidFill>
              </a:rPr>
              <a:t>451”</a:t>
            </a:r>
            <a:endParaRPr lang="cs-CZ" b="1" dirty="0" smtClean="0">
              <a:solidFill>
                <a:srgbClr val="002060"/>
              </a:solidFill>
            </a:endParaRPr>
          </a:p>
          <a:p>
            <a:pPr lvl="1">
              <a:buNone/>
            </a:pPr>
            <a:r>
              <a:rPr lang="en-GB" dirty="0" smtClean="0"/>
              <a:t> </a:t>
            </a:r>
            <a:endParaRPr lang="cs-CZ" dirty="0" smtClean="0"/>
          </a:p>
          <a:p>
            <a:r>
              <a:rPr lang="en-US" b="1" dirty="0" smtClean="0"/>
              <a:t>WOODY ALLEN (1935)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playwright, director, actor, musician</a:t>
            </a:r>
          </a:p>
          <a:p>
            <a:pPr lvl="1"/>
            <a:r>
              <a:rPr lang="en-US" b="1" dirty="0" smtClean="0">
                <a:solidFill>
                  <a:srgbClr val="002060"/>
                </a:solidFill>
              </a:rPr>
              <a:t>“Annie Hall”, “Manhattan”, </a:t>
            </a:r>
            <a:r>
              <a:rPr lang="en-US" dirty="0" smtClean="0">
                <a:solidFill>
                  <a:srgbClr val="002060"/>
                </a:solidFill>
              </a:rPr>
              <a:t>…</a:t>
            </a:r>
            <a:endParaRPr lang="cs-CZ" dirty="0" smtClean="0">
              <a:solidFill>
                <a:srgbClr val="002060"/>
              </a:solidFill>
            </a:endParaRPr>
          </a:p>
          <a:p>
            <a:pPr lvl="1"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r>
              <a:rPr lang="en-US" b="1" dirty="0" smtClean="0"/>
              <a:t>K. KESEY (1935 – 2001)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A link between Beat </a:t>
            </a:r>
            <a:r>
              <a:rPr lang="en-US" dirty="0" err="1" smtClean="0">
                <a:solidFill>
                  <a:srgbClr val="002060"/>
                </a:solidFill>
              </a:rPr>
              <a:t>gener</a:t>
            </a:r>
            <a:r>
              <a:rPr lang="en-US" dirty="0" smtClean="0">
                <a:solidFill>
                  <a:srgbClr val="002060"/>
                </a:solidFill>
              </a:rPr>
              <a:t>. and hippies</a:t>
            </a:r>
          </a:p>
          <a:p>
            <a:pPr lvl="1"/>
            <a:r>
              <a:rPr lang="en-US" b="1" dirty="0" smtClean="0">
                <a:solidFill>
                  <a:srgbClr val="002060"/>
                </a:solidFill>
              </a:rPr>
              <a:t> “One Flew Over The Cuckoo`s Nest”</a:t>
            </a:r>
            <a:endParaRPr lang="cs-CZ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cs-CZ" dirty="0" smtClean="0"/>
              <a:t>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4"/>
          <p:cNvSpPr>
            <a:spLocks noGrp="1"/>
          </p:cNvSpPr>
          <p:nvPr>
            <p:ph type="title"/>
          </p:nvPr>
        </p:nvSpPr>
        <p:spPr>
          <a:xfrm>
            <a:off x="611560" y="3501008"/>
            <a:ext cx="2235200" cy="719063"/>
          </a:xfrm>
        </p:spPr>
        <p:txBody>
          <a:bodyPr/>
          <a:lstStyle/>
          <a:p>
            <a:pPr eaLnBrk="1" hangingPunct="1"/>
            <a:r>
              <a:rPr lang="en-US" sz="2400" dirty="0" smtClean="0"/>
              <a:t>Ray Bradbury</a:t>
            </a:r>
            <a:endParaRPr lang="cs-CZ" sz="2400" dirty="0" smtClean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half" idx="2"/>
          </p:nvPr>
        </p:nvSpPr>
        <p:spPr>
          <a:xfrm>
            <a:off x="611561" y="4653136"/>
            <a:ext cx="2232248" cy="10081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900" dirty="0" smtClean="0">
                <a:solidFill>
                  <a:schemeClr val="bg1">
                    <a:lumMod val="50000"/>
                  </a:schemeClr>
                </a:solidFill>
              </a:rPr>
              <a:t>Autor:  </a:t>
            </a:r>
            <a:r>
              <a:rPr lang="en-US" sz="900" dirty="0" smtClean="0">
                <a:solidFill>
                  <a:schemeClr val="bg1">
                    <a:lumMod val="50000"/>
                  </a:schemeClr>
                </a:solidFill>
              </a:rPr>
              <a:t>Alan Light</a:t>
            </a:r>
            <a:endParaRPr lang="cs-CZ" sz="900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900" dirty="0" smtClean="0">
                <a:solidFill>
                  <a:schemeClr val="bg1">
                    <a:lumMod val="50000"/>
                  </a:schemeClr>
                </a:solidFill>
              </a:rPr>
              <a:t>N</a:t>
            </a:r>
            <a:r>
              <a:rPr lang="cs-CZ" sz="900" dirty="0" err="1" smtClean="0">
                <a:solidFill>
                  <a:schemeClr val="bg1">
                    <a:lumMod val="50000"/>
                  </a:schemeClr>
                </a:solidFill>
              </a:rPr>
              <a:t>ázev</a:t>
            </a:r>
            <a:r>
              <a:rPr lang="cs-CZ" sz="900" dirty="0" smtClean="0">
                <a:solidFill>
                  <a:schemeClr val="bg1">
                    <a:lumMod val="50000"/>
                  </a:schemeClr>
                </a:solidFill>
              </a:rPr>
              <a:t>: </a:t>
            </a:r>
            <a:r>
              <a:rPr lang="en-US" sz="9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sz="900" dirty="0" err="1" smtClean="0">
                <a:solidFill>
                  <a:schemeClr val="bg1">
                    <a:lumMod val="50000"/>
                  </a:schemeClr>
                </a:solidFill>
              </a:rPr>
              <a:t>Ray</a:t>
            </a:r>
            <a:r>
              <a:rPr lang="cs-CZ" sz="9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sz="900" dirty="0" err="1" smtClean="0">
                <a:solidFill>
                  <a:schemeClr val="bg1">
                    <a:lumMod val="50000"/>
                  </a:schemeClr>
                </a:solidFill>
              </a:rPr>
              <a:t>Bradbury</a:t>
            </a:r>
            <a:r>
              <a:rPr lang="cs-CZ" sz="900" dirty="0" smtClean="0">
                <a:solidFill>
                  <a:schemeClr val="bg1">
                    <a:lumMod val="50000"/>
                  </a:schemeClr>
                </a:solidFill>
              </a:rPr>
              <a:t> (1975) -</a:t>
            </a:r>
            <a:r>
              <a:rPr lang="cs-CZ" sz="900" dirty="0" err="1" smtClean="0">
                <a:solidFill>
                  <a:schemeClr val="bg1">
                    <a:lumMod val="50000"/>
                  </a:schemeClr>
                </a:solidFill>
              </a:rPr>
              <a:t>cropped</a:t>
            </a:r>
            <a:r>
              <a:rPr lang="cs-CZ" sz="900" dirty="0" smtClean="0">
                <a:solidFill>
                  <a:schemeClr val="bg1">
                    <a:lumMod val="50000"/>
                  </a:schemeClr>
                </a:solidFill>
              </a:rPr>
              <a:t>-.</a:t>
            </a:r>
            <a:r>
              <a:rPr lang="cs-CZ" sz="900" dirty="0" err="1" smtClean="0">
                <a:solidFill>
                  <a:schemeClr val="bg1">
                    <a:lumMod val="50000"/>
                  </a:schemeClr>
                </a:solidFill>
              </a:rPr>
              <a:t>jpg</a:t>
            </a:r>
            <a:endParaRPr lang="cs-CZ" sz="900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900" dirty="0" smtClean="0">
                <a:solidFill>
                  <a:schemeClr val="bg1">
                    <a:lumMod val="50000"/>
                  </a:schemeClr>
                </a:solidFill>
              </a:rPr>
              <a:t>Zdroj: http://cs.wikipedia.org/wiki/Soubor:Ray_Bradbury_%281975%29_-cropped-.jpg</a:t>
            </a:r>
          </a:p>
        </p:txBody>
      </p:sp>
      <p:pic>
        <p:nvPicPr>
          <p:cNvPr id="7170" name="Picture 2" descr="http://upload.wikimedia.org/wikipedia/commons/thumb/6/69/Ray_Bradbury_%281975%29_-cropped-.jpg/391px-Ray_Bradbury_%281975%29_-cropped-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38067">
            <a:off x="4173173" y="1109077"/>
            <a:ext cx="3313679" cy="413393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 smtClean="0">
                <a:solidFill>
                  <a:srgbClr val="376092"/>
                </a:solidFill>
              </a:rPr>
              <a:t>Thank</a:t>
            </a:r>
            <a:r>
              <a:rPr lang="cs-CZ" dirty="0" smtClean="0">
                <a:solidFill>
                  <a:srgbClr val="376092"/>
                </a:solidFill>
              </a:rPr>
              <a:t> </a:t>
            </a:r>
            <a:r>
              <a:rPr lang="cs-CZ" dirty="0" err="1" smtClean="0">
                <a:solidFill>
                  <a:srgbClr val="376092"/>
                </a:solidFill>
              </a:rPr>
              <a:t>you</a:t>
            </a:r>
            <a:r>
              <a:rPr lang="cs-CZ" dirty="0" smtClean="0">
                <a:solidFill>
                  <a:srgbClr val="376092"/>
                </a:solidFill>
              </a:rPr>
              <a:t> </a:t>
            </a:r>
            <a:r>
              <a:rPr lang="cs-CZ" dirty="0" err="1" smtClean="0">
                <a:solidFill>
                  <a:srgbClr val="376092"/>
                </a:solidFill>
              </a:rPr>
              <a:t>for</a:t>
            </a:r>
            <a:r>
              <a:rPr lang="cs-CZ" dirty="0" smtClean="0">
                <a:solidFill>
                  <a:srgbClr val="376092"/>
                </a:solidFill>
              </a:rPr>
              <a:t> </a:t>
            </a:r>
            <a:r>
              <a:rPr lang="cs-CZ" dirty="0" err="1" smtClean="0">
                <a:solidFill>
                  <a:srgbClr val="376092"/>
                </a:solidFill>
              </a:rPr>
              <a:t>your</a:t>
            </a:r>
            <a:r>
              <a:rPr lang="cs-CZ" dirty="0" smtClean="0">
                <a:solidFill>
                  <a:srgbClr val="376092"/>
                </a:solidFill>
              </a:rPr>
              <a:t> </a:t>
            </a:r>
            <a:r>
              <a:rPr lang="cs-CZ" dirty="0" err="1" smtClean="0">
                <a:solidFill>
                  <a:srgbClr val="376092"/>
                </a:solidFill>
              </a:rPr>
              <a:t>attention</a:t>
            </a:r>
            <a:r>
              <a:rPr lang="cs-CZ" dirty="0" smtClean="0">
                <a:solidFill>
                  <a:srgbClr val="376092"/>
                </a:solidFill>
              </a:rPr>
              <a:t>.</a:t>
            </a:r>
          </a:p>
        </p:txBody>
      </p:sp>
      <p:sp>
        <p:nvSpPr>
          <p:cNvPr id="20483" name="Podnadpis 5"/>
          <p:cNvSpPr>
            <a:spLocks noGrp="1"/>
          </p:cNvSpPr>
          <p:nvPr>
            <p:ph type="subTitle" idx="1"/>
          </p:nvPr>
        </p:nvSpPr>
        <p:spPr>
          <a:xfrm>
            <a:off x="1547664" y="3212976"/>
            <a:ext cx="6846838" cy="1752600"/>
          </a:xfrm>
        </p:spPr>
        <p:txBody>
          <a:bodyPr/>
          <a:lstStyle/>
          <a:p>
            <a:pPr marR="0" eaLnBrk="1" hangingPunct="1">
              <a:buFont typeface="Arial" charset="0"/>
              <a:buNone/>
            </a:pPr>
            <a:r>
              <a:rPr lang="cs-CZ" dirty="0" smtClean="0"/>
              <a:t>Autor DUM: Mgr. Darina </a:t>
            </a:r>
            <a:r>
              <a:rPr lang="cs-CZ" dirty="0" err="1" smtClean="0"/>
              <a:t>Sikorová</a:t>
            </a:r>
            <a:endParaRPr lang="cs-CZ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rgbClr val="03C1BC"/>
                </a:solidFill>
              </a:rPr>
              <a:t>	</a:t>
            </a:r>
            <a:r>
              <a:rPr lang="cs-CZ" b="1" dirty="0" err="1" smtClean="0">
                <a:solidFill>
                  <a:srgbClr val="03C1BC"/>
                </a:solidFill>
              </a:rPr>
              <a:t>American</a:t>
            </a:r>
            <a:r>
              <a:rPr lang="cs-CZ" b="1" dirty="0" smtClean="0">
                <a:solidFill>
                  <a:srgbClr val="03C1BC"/>
                </a:solidFill>
              </a:rPr>
              <a:t> society </a:t>
            </a:r>
            <a:r>
              <a:rPr lang="cs-CZ" b="1" dirty="0" err="1" smtClean="0">
                <a:solidFill>
                  <a:srgbClr val="03C1BC"/>
                </a:solidFill>
              </a:rPr>
              <a:t>after</a:t>
            </a:r>
            <a:r>
              <a:rPr lang="cs-CZ" b="1" dirty="0" smtClean="0">
                <a:solidFill>
                  <a:srgbClr val="03C1BC"/>
                </a:solidFill>
              </a:rPr>
              <a:t> WWII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lvl="0"/>
            <a:r>
              <a:rPr lang="cs-CZ" sz="3000" dirty="0" err="1" smtClean="0">
                <a:solidFill>
                  <a:srgbClr val="002060"/>
                </a:solidFill>
              </a:rPr>
              <a:t>America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focused</a:t>
            </a:r>
            <a:r>
              <a:rPr lang="cs-CZ" sz="3000" dirty="0" smtClean="0">
                <a:solidFill>
                  <a:srgbClr val="002060"/>
                </a:solidFill>
              </a:rPr>
              <a:t> more on </a:t>
            </a:r>
            <a:r>
              <a:rPr lang="cs-CZ" sz="3000" dirty="0" err="1" smtClean="0">
                <a:solidFill>
                  <a:srgbClr val="002060"/>
                </a:solidFill>
              </a:rPr>
              <a:t>serious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problems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than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before</a:t>
            </a:r>
            <a:endParaRPr lang="cs-CZ" sz="3000" dirty="0" smtClean="0">
              <a:solidFill>
                <a:srgbClr val="002060"/>
              </a:solidFill>
            </a:endParaRPr>
          </a:p>
          <a:p>
            <a:pPr lvl="0"/>
            <a:r>
              <a:rPr lang="cs-CZ" sz="3000" dirty="0" err="1" smtClean="0">
                <a:solidFill>
                  <a:srgbClr val="002060"/>
                </a:solidFill>
              </a:rPr>
              <a:t>mood</a:t>
            </a:r>
            <a:r>
              <a:rPr lang="cs-CZ" sz="3000" dirty="0" smtClean="0">
                <a:solidFill>
                  <a:srgbClr val="002060"/>
                </a:solidFill>
              </a:rPr>
              <a:t>: </a:t>
            </a:r>
            <a:r>
              <a:rPr lang="cs-CZ" sz="3000" dirty="0" err="1" smtClean="0">
                <a:solidFill>
                  <a:srgbClr val="FF0000"/>
                </a:solidFill>
              </a:rPr>
              <a:t>nervousness</a:t>
            </a:r>
            <a:r>
              <a:rPr lang="cs-CZ" sz="3000" dirty="0" smtClean="0">
                <a:solidFill>
                  <a:srgbClr val="FF0000"/>
                </a:solidFill>
              </a:rPr>
              <a:t>, </a:t>
            </a:r>
            <a:r>
              <a:rPr lang="cs-CZ" sz="3000" dirty="0" err="1" smtClean="0">
                <a:solidFill>
                  <a:srgbClr val="FF0000"/>
                </a:solidFill>
              </a:rPr>
              <a:t>aggressivity</a:t>
            </a:r>
            <a:r>
              <a:rPr lang="cs-CZ" sz="3000" dirty="0" smtClean="0">
                <a:solidFill>
                  <a:srgbClr val="FF0000"/>
                </a:solidFill>
              </a:rPr>
              <a:t>, </a:t>
            </a:r>
            <a:r>
              <a:rPr lang="cs-CZ" sz="3000" dirty="0" err="1" smtClean="0">
                <a:solidFill>
                  <a:srgbClr val="FF0000"/>
                </a:solidFill>
              </a:rPr>
              <a:t>loss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of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ideals</a:t>
            </a:r>
            <a:endParaRPr lang="cs-CZ" sz="3000" dirty="0" smtClean="0">
              <a:solidFill>
                <a:srgbClr val="FF0000"/>
              </a:solidFill>
            </a:endParaRPr>
          </a:p>
          <a:p>
            <a:pPr lvl="0"/>
            <a:r>
              <a:rPr lang="cs-CZ" sz="3000" dirty="0" err="1" smtClean="0">
                <a:solidFill>
                  <a:srgbClr val="002060"/>
                </a:solidFill>
              </a:rPr>
              <a:t>people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have</a:t>
            </a:r>
            <a:r>
              <a:rPr lang="cs-CZ" sz="3000" dirty="0" smtClean="0">
                <a:solidFill>
                  <a:srgbClr val="002060"/>
                </a:solidFill>
              </a:rPr>
              <a:t> to </a:t>
            </a:r>
            <a:r>
              <a:rPr lang="cs-CZ" sz="3000" dirty="0" err="1" smtClean="0">
                <a:solidFill>
                  <a:srgbClr val="002060"/>
                </a:solidFill>
              </a:rPr>
              <a:t>deal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with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the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problems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of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highly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developed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indrustrial</a:t>
            </a:r>
            <a:r>
              <a:rPr lang="cs-CZ" sz="3000" dirty="0" smtClean="0">
                <a:solidFill>
                  <a:srgbClr val="002060"/>
                </a:solidFill>
              </a:rPr>
              <a:t> society </a:t>
            </a:r>
            <a:r>
              <a:rPr lang="cs-CZ" sz="3000" dirty="0" err="1" smtClean="0">
                <a:solidFill>
                  <a:srgbClr val="002060"/>
                </a:solidFill>
              </a:rPr>
              <a:t>which</a:t>
            </a:r>
            <a:r>
              <a:rPr lang="cs-CZ" sz="3000" dirty="0" smtClean="0">
                <a:solidFill>
                  <a:srgbClr val="002060"/>
                </a:solidFill>
              </a:rPr>
              <a:t> led to </a:t>
            </a:r>
            <a:r>
              <a:rPr lang="cs-CZ" sz="3000" dirty="0" err="1" smtClean="0">
                <a:solidFill>
                  <a:srgbClr val="002060"/>
                </a:solidFill>
              </a:rPr>
              <a:t>dozens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movements</a:t>
            </a:r>
            <a:r>
              <a:rPr lang="cs-CZ" sz="3000" dirty="0" smtClean="0">
                <a:solidFill>
                  <a:srgbClr val="002060"/>
                </a:solidFill>
              </a:rPr>
              <a:t>   </a:t>
            </a:r>
            <a:r>
              <a:rPr lang="cs-CZ" sz="3000" dirty="0" smtClean="0">
                <a:solidFill>
                  <a:srgbClr val="FF0000"/>
                </a:solidFill>
                <a:sym typeface="Wingdings"/>
              </a:rPr>
              <a:t></a:t>
            </a:r>
            <a:r>
              <a:rPr lang="cs-CZ" sz="3000" dirty="0" smtClean="0">
                <a:solidFill>
                  <a:srgbClr val="FF0000"/>
                </a:solidFill>
              </a:rPr>
              <a:t> civil </a:t>
            </a:r>
            <a:r>
              <a:rPr lang="cs-CZ" sz="3000" dirty="0" err="1" smtClean="0">
                <a:solidFill>
                  <a:srgbClr val="FF0000"/>
                </a:solidFill>
              </a:rPr>
              <a:t>rights</a:t>
            </a:r>
            <a:r>
              <a:rPr lang="cs-CZ" sz="3000" dirty="0" smtClean="0">
                <a:solidFill>
                  <a:srgbClr val="FF0000"/>
                </a:solidFill>
              </a:rPr>
              <a:t>, </a:t>
            </a:r>
            <a:r>
              <a:rPr lang="cs-CZ" sz="3000" dirty="0" err="1" smtClean="0">
                <a:solidFill>
                  <a:srgbClr val="FF0000"/>
                </a:solidFill>
              </a:rPr>
              <a:t>women</a:t>
            </a:r>
            <a:r>
              <a:rPr lang="cs-CZ" sz="3000" dirty="0" smtClean="0">
                <a:solidFill>
                  <a:srgbClr val="FF0000"/>
                </a:solidFill>
              </a:rPr>
              <a:t>`s </a:t>
            </a:r>
            <a:r>
              <a:rPr lang="cs-CZ" sz="3000" dirty="0" err="1" smtClean="0">
                <a:solidFill>
                  <a:srgbClr val="FF0000"/>
                </a:solidFill>
              </a:rPr>
              <a:t>rights</a:t>
            </a:r>
            <a:endParaRPr lang="cs-CZ" sz="3000" dirty="0" smtClean="0">
              <a:solidFill>
                <a:srgbClr val="FF0000"/>
              </a:solidFill>
            </a:endParaRPr>
          </a:p>
          <a:p>
            <a:pPr lvl="0"/>
            <a:r>
              <a:rPr lang="cs-CZ" sz="3000" dirty="0" err="1" smtClean="0">
                <a:solidFill>
                  <a:srgbClr val="002060"/>
                </a:solidFill>
              </a:rPr>
              <a:t>authors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wrote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about</a:t>
            </a:r>
            <a:r>
              <a:rPr lang="cs-CZ" sz="3000" dirty="0" smtClean="0">
                <a:solidFill>
                  <a:srgbClr val="002060"/>
                </a:solidFill>
              </a:rPr>
              <a:t> many </a:t>
            </a:r>
            <a:r>
              <a:rPr lang="cs-CZ" sz="3000" dirty="0" err="1" smtClean="0">
                <a:solidFill>
                  <a:srgbClr val="002060"/>
                </a:solidFill>
              </a:rPr>
              <a:t>topics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and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themes</a:t>
            </a:r>
            <a:endParaRPr lang="cs-CZ" sz="30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4"/>
          <p:cNvSpPr>
            <a:spLocks noGrp="1"/>
          </p:cNvSpPr>
          <p:nvPr>
            <p:ph type="title"/>
          </p:nvPr>
        </p:nvSpPr>
        <p:spPr>
          <a:xfrm>
            <a:off x="611560" y="3501008"/>
            <a:ext cx="2235200" cy="719063"/>
          </a:xfrm>
        </p:spPr>
        <p:txBody>
          <a:bodyPr/>
          <a:lstStyle/>
          <a:p>
            <a:pPr eaLnBrk="1" hangingPunct="1"/>
            <a:r>
              <a:rPr lang="en-US" sz="2400" dirty="0" smtClean="0"/>
              <a:t>Civil Right</a:t>
            </a:r>
            <a:r>
              <a:rPr lang="cs-CZ" sz="2400" dirty="0" smtClean="0"/>
              <a:t>s</a:t>
            </a:r>
            <a:r>
              <a:rPr lang="en-US" sz="2400" dirty="0" smtClean="0"/>
              <a:t> Movement</a:t>
            </a:r>
            <a:endParaRPr lang="cs-CZ" sz="2400" dirty="0" smtClean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half" idx="2"/>
          </p:nvPr>
        </p:nvSpPr>
        <p:spPr>
          <a:xfrm>
            <a:off x="683569" y="4653136"/>
            <a:ext cx="2160240" cy="10081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900" dirty="0" smtClean="0">
                <a:solidFill>
                  <a:schemeClr val="bg1">
                    <a:lumMod val="50000"/>
                  </a:schemeClr>
                </a:solidFill>
              </a:rPr>
              <a:t>Autor:  neznámý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900" dirty="0" smtClean="0">
                <a:solidFill>
                  <a:schemeClr val="bg1">
                    <a:lumMod val="50000"/>
                  </a:schemeClr>
                </a:solidFill>
              </a:rPr>
              <a:t>N</a:t>
            </a:r>
            <a:r>
              <a:rPr lang="cs-CZ" sz="900" dirty="0" err="1" smtClean="0">
                <a:solidFill>
                  <a:schemeClr val="bg1">
                    <a:lumMod val="50000"/>
                  </a:schemeClr>
                </a:solidFill>
              </a:rPr>
              <a:t>ázev</a:t>
            </a:r>
            <a:r>
              <a:rPr lang="cs-CZ" sz="900" dirty="0" smtClean="0">
                <a:solidFill>
                  <a:schemeClr val="bg1">
                    <a:lumMod val="50000"/>
                  </a:schemeClr>
                </a:solidFill>
              </a:rPr>
              <a:t>: </a:t>
            </a:r>
            <a:r>
              <a:rPr lang="en-US" sz="900" dirty="0" smtClean="0">
                <a:solidFill>
                  <a:schemeClr val="bg1">
                    <a:lumMod val="50000"/>
                  </a:schemeClr>
                </a:solidFill>
              </a:rPr>
              <a:t>  </a:t>
            </a:r>
            <a:r>
              <a:rPr lang="cs-CZ" sz="900" dirty="0" smtClean="0">
                <a:solidFill>
                  <a:schemeClr val="bg1">
                    <a:lumMod val="50000"/>
                  </a:schemeClr>
                </a:solidFill>
              </a:rPr>
              <a:t>1963 </a:t>
            </a:r>
            <a:r>
              <a:rPr lang="cs-CZ" sz="900" dirty="0" err="1" smtClean="0">
                <a:solidFill>
                  <a:schemeClr val="bg1">
                    <a:lumMod val="50000"/>
                  </a:schemeClr>
                </a:solidFill>
              </a:rPr>
              <a:t>march</a:t>
            </a:r>
            <a:r>
              <a:rPr lang="cs-CZ" sz="900" dirty="0" smtClean="0">
                <a:solidFill>
                  <a:schemeClr val="bg1">
                    <a:lumMod val="50000"/>
                  </a:schemeClr>
                </a:solidFill>
              </a:rPr>
              <a:t> on </a:t>
            </a:r>
            <a:r>
              <a:rPr lang="cs-CZ" sz="900" dirty="0" err="1" smtClean="0">
                <a:solidFill>
                  <a:schemeClr val="bg1">
                    <a:lumMod val="50000"/>
                  </a:schemeClr>
                </a:solidFill>
              </a:rPr>
              <a:t>washington.jpg</a:t>
            </a:r>
            <a:endParaRPr lang="cs-CZ" sz="900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900" dirty="0" smtClean="0">
                <a:solidFill>
                  <a:schemeClr val="bg1">
                    <a:lumMod val="50000"/>
                  </a:schemeClr>
                </a:solidFill>
              </a:rPr>
              <a:t>Zdroj: http://en.wikipedia.org/wiki/File:1963_march_on_washington.jpg</a:t>
            </a:r>
          </a:p>
        </p:txBody>
      </p:sp>
      <p:pic>
        <p:nvPicPr>
          <p:cNvPr id="7174" name="Picture 6" descr="File:1963 march on washingt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53212">
            <a:off x="3329990" y="1508744"/>
            <a:ext cx="4967496" cy="334269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376092"/>
                </a:solidFill>
              </a:rPr>
              <a:t>		</a:t>
            </a:r>
            <a:r>
              <a:rPr lang="cs-CZ" b="1" dirty="0" err="1" smtClean="0">
                <a:solidFill>
                  <a:srgbClr val="03C1BC"/>
                </a:solidFill>
              </a:rPr>
              <a:t>Topics</a:t>
            </a:r>
            <a:r>
              <a:rPr lang="cs-CZ" b="1" dirty="0" smtClean="0">
                <a:solidFill>
                  <a:srgbClr val="03C1BC"/>
                </a:solidFill>
              </a:rPr>
              <a:t> </a:t>
            </a:r>
            <a:r>
              <a:rPr lang="cs-CZ" b="1" dirty="0" err="1" smtClean="0">
                <a:solidFill>
                  <a:srgbClr val="03C1BC"/>
                </a:solidFill>
              </a:rPr>
              <a:t>for</a:t>
            </a:r>
            <a:r>
              <a:rPr lang="cs-CZ" b="1" dirty="0" smtClean="0">
                <a:solidFill>
                  <a:srgbClr val="03C1BC"/>
                </a:solidFill>
              </a:rPr>
              <a:t> </a:t>
            </a:r>
            <a:r>
              <a:rPr lang="cs-CZ" b="1" dirty="0" err="1" smtClean="0">
                <a:solidFill>
                  <a:srgbClr val="03C1BC"/>
                </a:solidFill>
              </a:rPr>
              <a:t>writers</a:t>
            </a:r>
            <a:endParaRPr lang="cs-CZ" b="1" dirty="0" smtClean="0">
              <a:solidFill>
                <a:srgbClr val="03C1BC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800" b="1" dirty="0" smtClean="0">
                <a:solidFill>
                  <a:srgbClr val="FF0000"/>
                </a:solidFill>
              </a:rPr>
              <a:t>brutality </a:t>
            </a:r>
            <a:r>
              <a:rPr lang="cs-CZ" sz="2800" b="1" dirty="0" err="1" smtClean="0">
                <a:solidFill>
                  <a:srgbClr val="FF0000"/>
                </a:solidFill>
              </a:rPr>
              <a:t>of</a:t>
            </a:r>
            <a:r>
              <a:rPr lang="cs-CZ" sz="2800" b="1" dirty="0" smtClean="0">
                <a:solidFill>
                  <a:srgbClr val="FF0000"/>
                </a:solidFill>
              </a:rPr>
              <a:t> </a:t>
            </a:r>
            <a:r>
              <a:rPr lang="cs-CZ" sz="2800" b="1" dirty="0" err="1" smtClean="0">
                <a:solidFill>
                  <a:srgbClr val="FF0000"/>
                </a:solidFill>
              </a:rPr>
              <a:t>war</a:t>
            </a:r>
            <a:r>
              <a:rPr lang="cs-CZ" sz="2800" b="1" dirty="0" smtClean="0">
                <a:solidFill>
                  <a:srgbClr val="FF0000"/>
                </a:solidFill>
              </a:rPr>
              <a:t> </a:t>
            </a:r>
            <a:r>
              <a:rPr lang="cs-CZ" sz="2800" b="1" dirty="0" smtClean="0">
                <a:solidFill>
                  <a:srgbClr val="002060"/>
                </a:solidFill>
              </a:rPr>
              <a:t>(</a:t>
            </a:r>
            <a:r>
              <a:rPr lang="cs-CZ" sz="2800" b="1" dirty="0" err="1" smtClean="0">
                <a:solidFill>
                  <a:srgbClr val="002060"/>
                </a:solidFill>
              </a:rPr>
              <a:t>Mailer</a:t>
            </a:r>
            <a:r>
              <a:rPr lang="cs-CZ" sz="2800" b="1" dirty="0" smtClean="0">
                <a:solidFill>
                  <a:srgbClr val="002060"/>
                </a:solidFill>
              </a:rPr>
              <a:t>, </a:t>
            </a:r>
            <a:r>
              <a:rPr lang="cs-CZ" sz="2800" b="1" dirty="0" err="1" smtClean="0">
                <a:solidFill>
                  <a:srgbClr val="002060"/>
                </a:solidFill>
              </a:rPr>
              <a:t>Styron</a:t>
            </a:r>
            <a:r>
              <a:rPr lang="cs-CZ" sz="2800" b="1" dirty="0" smtClean="0">
                <a:solidFill>
                  <a:srgbClr val="002060"/>
                </a:solidFill>
              </a:rPr>
              <a:t>, Heller)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2800" b="1" dirty="0" smtClean="0">
              <a:solidFill>
                <a:srgbClr val="00206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800" b="1" dirty="0" err="1" smtClean="0">
                <a:solidFill>
                  <a:srgbClr val="FF0000"/>
                </a:solidFill>
              </a:rPr>
              <a:t>protests</a:t>
            </a:r>
            <a:r>
              <a:rPr lang="cs-CZ" sz="2800" b="1" dirty="0" smtClean="0">
                <a:solidFill>
                  <a:srgbClr val="FF0000"/>
                </a:solidFill>
              </a:rPr>
              <a:t> </a:t>
            </a:r>
            <a:r>
              <a:rPr lang="cs-CZ" sz="2800" b="1" dirty="0" err="1" smtClean="0">
                <a:solidFill>
                  <a:srgbClr val="FF0000"/>
                </a:solidFill>
              </a:rPr>
              <a:t>against</a:t>
            </a:r>
            <a:r>
              <a:rPr lang="cs-CZ" sz="2800" b="1" dirty="0" smtClean="0">
                <a:solidFill>
                  <a:srgbClr val="FF0000"/>
                </a:solidFill>
              </a:rPr>
              <a:t> society </a:t>
            </a:r>
            <a:r>
              <a:rPr lang="cs-CZ" sz="2800" b="1" dirty="0" smtClean="0">
                <a:solidFill>
                  <a:srgbClr val="002060"/>
                </a:solidFill>
              </a:rPr>
              <a:t>(</a:t>
            </a:r>
            <a:r>
              <a:rPr lang="cs-CZ" sz="2800" b="1" dirty="0" err="1" smtClean="0">
                <a:solidFill>
                  <a:srgbClr val="002060"/>
                </a:solidFill>
              </a:rPr>
              <a:t>Kerouac</a:t>
            </a:r>
            <a:r>
              <a:rPr lang="cs-CZ" sz="2800" b="1" dirty="0" smtClean="0">
                <a:solidFill>
                  <a:srgbClr val="002060"/>
                </a:solidFill>
              </a:rPr>
              <a:t>, </a:t>
            </a:r>
            <a:r>
              <a:rPr lang="cs-CZ" sz="2800" b="1" dirty="0" err="1" smtClean="0">
                <a:solidFill>
                  <a:srgbClr val="002060"/>
                </a:solidFill>
              </a:rPr>
              <a:t>Ginsberg</a:t>
            </a:r>
            <a:r>
              <a:rPr lang="cs-CZ" sz="2800" b="1" dirty="0" smtClean="0">
                <a:solidFill>
                  <a:srgbClr val="002060"/>
                </a:solidFill>
              </a:rPr>
              <a:t>, </a:t>
            </a:r>
            <a:r>
              <a:rPr lang="cs-CZ" sz="2800" b="1" dirty="0" err="1" smtClean="0">
                <a:solidFill>
                  <a:srgbClr val="002060"/>
                </a:solidFill>
              </a:rPr>
              <a:t>Bukowski</a:t>
            </a:r>
            <a:r>
              <a:rPr lang="cs-CZ" sz="2800" b="1" dirty="0" smtClean="0">
                <a:solidFill>
                  <a:srgbClr val="002060"/>
                </a:solidFill>
              </a:rPr>
              <a:t>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2800" b="1" dirty="0" smtClean="0">
              <a:solidFill>
                <a:srgbClr val="00206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800" b="1" dirty="0" err="1" smtClean="0">
                <a:solidFill>
                  <a:srgbClr val="FF0000"/>
                </a:solidFill>
              </a:rPr>
              <a:t>selfidentification</a:t>
            </a:r>
            <a:r>
              <a:rPr lang="cs-CZ" sz="2800" b="1" dirty="0" smtClean="0">
                <a:solidFill>
                  <a:srgbClr val="FF0000"/>
                </a:solidFill>
              </a:rPr>
              <a:t>, </a:t>
            </a:r>
            <a:r>
              <a:rPr lang="cs-CZ" sz="2800" b="1" dirty="0" err="1" smtClean="0">
                <a:solidFill>
                  <a:srgbClr val="FF0000"/>
                </a:solidFill>
              </a:rPr>
              <a:t>place</a:t>
            </a:r>
            <a:r>
              <a:rPr lang="cs-CZ" sz="2800" b="1" dirty="0" smtClean="0">
                <a:solidFill>
                  <a:srgbClr val="FF0000"/>
                </a:solidFill>
              </a:rPr>
              <a:t> in society </a:t>
            </a:r>
            <a:r>
              <a:rPr lang="cs-CZ" sz="2800" b="1" dirty="0" smtClean="0">
                <a:solidFill>
                  <a:srgbClr val="002060"/>
                </a:solidFill>
              </a:rPr>
              <a:t>(</a:t>
            </a:r>
            <a:r>
              <a:rPr lang="cs-CZ" sz="2800" b="1" dirty="0" err="1" smtClean="0">
                <a:solidFill>
                  <a:srgbClr val="002060"/>
                </a:solidFill>
              </a:rPr>
              <a:t>Salinger</a:t>
            </a:r>
            <a:r>
              <a:rPr lang="cs-CZ" sz="2800" b="1" dirty="0" smtClean="0">
                <a:solidFill>
                  <a:srgbClr val="002060"/>
                </a:solidFill>
              </a:rPr>
              <a:t>, </a:t>
            </a:r>
            <a:r>
              <a:rPr lang="cs-CZ" sz="2800" b="1" dirty="0" err="1" smtClean="0">
                <a:solidFill>
                  <a:srgbClr val="002060"/>
                </a:solidFill>
              </a:rPr>
              <a:t>Updike</a:t>
            </a:r>
            <a:r>
              <a:rPr lang="cs-CZ" sz="2800" b="1" dirty="0" smtClean="0">
                <a:solidFill>
                  <a:srgbClr val="002060"/>
                </a:solidFill>
              </a:rPr>
              <a:t>, Miller)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b="1" dirty="0" smtClean="0">
              <a:solidFill>
                <a:srgbClr val="00206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b="1" dirty="0" smtClean="0">
              <a:solidFill>
                <a:srgbClr val="00206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376092"/>
                </a:solidFill>
              </a:rPr>
              <a:t>	</a:t>
            </a:r>
            <a:r>
              <a:rPr lang="cs-CZ" dirty="0" smtClean="0">
                <a:solidFill>
                  <a:srgbClr val="03C1BC"/>
                </a:solidFill>
              </a:rPr>
              <a:t> </a:t>
            </a:r>
            <a:r>
              <a:rPr lang="en-US" dirty="0" smtClean="0">
                <a:solidFill>
                  <a:srgbClr val="03C1BC"/>
                </a:solidFill>
              </a:rPr>
              <a:t>	</a:t>
            </a:r>
            <a:r>
              <a:rPr lang="cs-CZ" b="1" dirty="0" smtClean="0">
                <a:solidFill>
                  <a:srgbClr val="03C1BC"/>
                </a:solidFill>
              </a:rPr>
              <a:t>Brutality </a:t>
            </a:r>
            <a:r>
              <a:rPr lang="cs-CZ" b="1" dirty="0" err="1" smtClean="0">
                <a:solidFill>
                  <a:srgbClr val="03C1BC"/>
                </a:solidFill>
              </a:rPr>
              <a:t>of</a:t>
            </a:r>
            <a:r>
              <a:rPr lang="cs-CZ" b="1" dirty="0" smtClean="0">
                <a:solidFill>
                  <a:srgbClr val="03C1BC"/>
                </a:solidFill>
              </a:rPr>
              <a:t> </a:t>
            </a:r>
            <a:r>
              <a:rPr lang="cs-CZ" b="1" dirty="0" err="1" smtClean="0">
                <a:solidFill>
                  <a:srgbClr val="03C1BC"/>
                </a:solidFill>
              </a:rPr>
              <a:t>war</a:t>
            </a:r>
            <a:endParaRPr lang="cs-CZ" b="1" dirty="0" smtClean="0">
              <a:solidFill>
                <a:srgbClr val="03C1BC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25000" lnSpcReduction="20000"/>
          </a:bodyPr>
          <a:lstStyle/>
          <a:p>
            <a:r>
              <a:rPr lang="cs-CZ" sz="8000" b="1" dirty="0" smtClean="0">
                <a:solidFill>
                  <a:srgbClr val="FF0000"/>
                </a:solidFill>
              </a:rPr>
              <a:t>NORMAN MAILER (1923 – 2007)</a:t>
            </a:r>
          </a:p>
          <a:p>
            <a:endParaRPr lang="cs-CZ" sz="4200" b="1" dirty="0" smtClean="0">
              <a:solidFill>
                <a:srgbClr val="002060"/>
              </a:solidFill>
            </a:endParaRPr>
          </a:p>
          <a:p>
            <a:pPr lvl="1"/>
            <a:r>
              <a:rPr lang="en-US" sz="7200" b="1" dirty="0" smtClean="0">
                <a:solidFill>
                  <a:srgbClr val="002060"/>
                </a:solidFill>
              </a:rPr>
              <a:t>“</a:t>
            </a:r>
            <a:r>
              <a:rPr lang="cs-CZ" sz="7200" b="1" dirty="0" err="1" smtClean="0">
                <a:solidFill>
                  <a:srgbClr val="002060"/>
                </a:solidFill>
              </a:rPr>
              <a:t>The</a:t>
            </a:r>
            <a:r>
              <a:rPr lang="cs-CZ" sz="7200" b="1" dirty="0" smtClean="0">
                <a:solidFill>
                  <a:srgbClr val="002060"/>
                </a:solidFill>
              </a:rPr>
              <a:t> </a:t>
            </a:r>
            <a:r>
              <a:rPr lang="cs-CZ" sz="7200" b="1" dirty="0" err="1" smtClean="0">
                <a:solidFill>
                  <a:srgbClr val="002060"/>
                </a:solidFill>
              </a:rPr>
              <a:t>Naked</a:t>
            </a:r>
            <a:r>
              <a:rPr lang="cs-CZ" sz="7200" b="1" dirty="0" smtClean="0">
                <a:solidFill>
                  <a:srgbClr val="002060"/>
                </a:solidFill>
              </a:rPr>
              <a:t> </a:t>
            </a:r>
            <a:r>
              <a:rPr lang="cs-CZ" sz="7200" b="1" dirty="0" err="1" smtClean="0">
                <a:solidFill>
                  <a:srgbClr val="002060"/>
                </a:solidFill>
              </a:rPr>
              <a:t>and</a:t>
            </a:r>
            <a:r>
              <a:rPr lang="cs-CZ" sz="7200" b="1" dirty="0" smtClean="0">
                <a:solidFill>
                  <a:srgbClr val="002060"/>
                </a:solidFill>
              </a:rPr>
              <a:t> </a:t>
            </a:r>
            <a:r>
              <a:rPr lang="cs-CZ" sz="7200" b="1" dirty="0" err="1" smtClean="0">
                <a:solidFill>
                  <a:srgbClr val="002060"/>
                </a:solidFill>
              </a:rPr>
              <a:t>the</a:t>
            </a:r>
            <a:r>
              <a:rPr lang="cs-CZ" sz="7200" b="1" dirty="0" smtClean="0">
                <a:solidFill>
                  <a:srgbClr val="002060"/>
                </a:solidFill>
              </a:rPr>
              <a:t> </a:t>
            </a:r>
            <a:r>
              <a:rPr lang="cs-CZ" sz="7200" b="1" dirty="0" err="1" smtClean="0">
                <a:solidFill>
                  <a:srgbClr val="002060"/>
                </a:solidFill>
              </a:rPr>
              <a:t>Dead</a:t>
            </a:r>
            <a:r>
              <a:rPr lang="en-US" sz="7200" b="1" dirty="0" smtClean="0">
                <a:solidFill>
                  <a:srgbClr val="002060"/>
                </a:solidFill>
              </a:rPr>
              <a:t>”</a:t>
            </a:r>
          </a:p>
          <a:p>
            <a:pPr lvl="1"/>
            <a:endParaRPr lang="en-US" sz="2800" b="1" dirty="0" smtClean="0">
              <a:solidFill>
                <a:srgbClr val="002060"/>
              </a:solidFill>
            </a:endParaRPr>
          </a:p>
          <a:p>
            <a:pPr lvl="2"/>
            <a:r>
              <a:rPr lang="cs-CZ" sz="6400" dirty="0" smtClean="0">
                <a:solidFill>
                  <a:srgbClr val="002060"/>
                </a:solidFill>
              </a:rPr>
              <a:t>a </a:t>
            </a:r>
            <a:r>
              <a:rPr lang="cs-CZ" sz="6400" dirty="0" err="1" smtClean="0">
                <a:solidFill>
                  <a:srgbClr val="002060"/>
                </a:solidFill>
              </a:rPr>
              <a:t>group</a:t>
            </a:r>
            <a:r>
              <a:rPr lang="cs-CZ" sz="6400" dirty="0" smtClean="0">
                <a:solidFill>
                  <a:srgbClr val="002060"/>
                </a:solidFill>
              </a:rPr>
              <a:t> </a:t>
            </a:r>
            <a:r>
              <a:rPr lang="cs-CZ" sz="6400" dirty="0" err="1" smtClean="0">
                <a:solidFill>
                  <a:srgbClr val="002060"/>
                </a:solidFill>
              </a:rPr>
              <a:t>of</a:t>
            </a:r>
            <a:r>
              <a:rPr lang="cs-CZ" sz="6400" dirty="0" smtClean="0">
                <a:solidFill>
                  <a:srgbClr val="002060"/>
                </a:solidFill>
              </a:rPr>
              <a:t> </a:t>
            </a:r>
            <a:r>
              <a:rPr lang="cs-CZ" sz="6400" dirty="0" err="1" smtClean="0">
                <a:solidFill>
                  <a:srgbClr val="002060"/>
                </a:solidFill>
              </a:rPr>
              <a:t>soldiers</a:t>
            </a:r>
            <a:r>
              <a:rPr lang="cs-CZ" sz="6400" dirty="0" smtClean="0">
                <a:solidFill>
                  <a:srgbClr val="002060"/>
                </a:solidFill>
              </a:rPr>
              <a:t> </a:t>
            </a:r>
            <a:r>
              <a:rPr lang="cs-CZ" sz="6400" dirty="0" err="1" smtClean="0">
                <a:solidFill>
                  <a:srgbClr val="002060"/>
                </a:solidFill>
              </a:rPr>
              <a:t>survives</a:t>
            </a:r>
            <a:r>
              <a:rPr lang="cs-CZ" sz="6400" dirty="0" smtClean="0">
                <a:solidFill>
                  <a:srgbClr val="002060"/>
                </a:solidFill>
              </a:rPr>
              <a:t> </a:t>
            </a:r>
            <a:r>
              <a:rPr lang="cs-CZ" sz="6400" dirty="0" err="1" smtClean="0">
                <a:solidFill>
                  <a:srgbClr val="002060"/>
                </a:solidFill>
              </a:rPr>
              <a:t>an</a:t>
            </a:r>
            <a:r>
              <a:rPr lang="cs-CZ" sz="6400" dirty="0" smtClean="0">
                <a:solidFill>
                  <a:srgbClr val="002060"/>
                </a:solidFill>
              </a:rPr>
              <a:t> </a:t>
            </a:r>
            <a:r>
              <a:rPr lang="cs-CZ" sz="6400" dirty="0" err="1" smtClean="0">
                <a:solidFill>
                  <a:srgbClr val="002060"/>
                </a:solidFill>
              </a:rPr>
              <a:t>attack</a:t>
            </a:r>
            <a:r>
              <a:rPr lang="cs-CZ" sz="6400" dirty="0" smtClean="0">
                <a:solidFill>
                  <a:srgbClr val="002060"/>
                </a:solidFill>
              </a:rPr>
              <a:t> on </a:t>
            </a:r>
            <a:r>
              <a:rPr lang="cs-CZ" sz="6400" dirty="0" err="1" smtClean="0">
                <a:solidFill>
                  <a:srgbClr val="002060"/>
                </a:solidFill>
              </a:rPr>
              <a:t>an</a:t>
            </a:r>
            <a:r>
              <a:rPr lang="cs-CZ" sz="6400" dirty="0" smtClean="0">
                <a:solidFill>
                  <a:srgbClr val="002060"/>
                </a:solidFill>
              </a:rPr>
              <a:t> island </a:t>
            </a:r>
            <a:r>
              <a:rPr lang="cs-CZ" sz="6400" dirty="0" err="1" smtClean="0">
                <a:solidFill>
                  <a:srgbClr val="002060"/>
                </a:solidFill>
              </a:rPr>
              <a:t>occupied</a:t>
            </a:r>
            <a:r>
              <a:rPr lang="cs-CZ" sz="6400" dirty="0" smtClean="0">
                <a:solidFill>
                  <a:srgbClr val="002060"/>
                </a:solidFill>
              </a:rPr>
              <a:t> by </a:t>
            </a:r>
            <a:r>
              <a:rPr lang="cs-CZ" sz="6400" dirty="0" err="1" smtClean="0">
                <a:solidFill>
                  <a:srgbClr val="002060"/>
                </a:solidFill>
              </a:rPr>
              <a:t>the</a:t>
            </a:r>
            <a:r>
              <a:rPr lang="cs-CZ" sz="6400" dirty="0" smtClean="0">
                <a:solidFill>
                  <a:srgbClr val="002060"/>
                </a:solidFill>
              </a:rPr>
              <a:t> </a:t>
            </a:r>
            <a:r>
              <a:rPr lang="cs-CZ" sz="6400" dirty="0" err="1" smtClean="0">
                <a:solidFill>
                  <a:srgbClr val="002060"/>
                </a:solidFill>
              </a:rPr>
              <a:t>Japanese</a:t>
            </a:r>
            <a:endParaRPr lang="en-US" sz="6400" dirty="0" smtClean="0">
              <a:solidFill>
                <a:srgbClr val="002060"/>
              </a:solidFill>
            </a:endParaRPr>
          </a:p>
          <a:p>
            <a:pPr lvl="2">
              <a:buNone/>
            </a:pPr>
            <a:endParaRPr lang="en-US" sz="6400" b="1" dirty="0" smtClean="0">
              <a:solidFill>
                <a:srgbClr val="002060"/>
              </a:solidFill>
            </a:endParaRPr>
          </a:p>
          <a:p>
            <a:pPr lvl="2">
              <a:buNone/>
            </a:pPr>
            <a:endParaRPr lang="en-US" sz="64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r>
              <a:rPr lang="cs-CZ" sz="8000" b="1" dirty="0" smtClean="0">
                <a:solidFill>
                  <a:srgbClr val="FF0000"/>
                </a:solidFill>
              </a:rPr>
              <a:t>JOSEPH HELLER (1923 – 1999)</a:t>
            </a:r>
          </a:p>
          <a:p>
            <a:pPr>
              <a:buNone/>
            </a:pPr>
            <a:endParaRPr lang="cs-CZ" sz="5500" b="1" dirty="0" smtClean="0">
              <a:solidFill>
                <a:srgbClr val="002060"/>
              </a:solidFill>
            </a:endParaRPr>
          </a:p>
          <a:p>
            <a:pPr lvl="1"/>
            <a:r>
              <a:rPr lang="en-US" sz="7200" b="1" dirty="0" smtClean="0">
                <a:solidFill>
                  <a:srgbClr val="002060"/>
                </a:solidFill>
              </a:rPr>
              <a:t>“</a:t>
            </a:r>
            <a:r>
              <a:rPr lang="cs-CZ" sz="7200" b="1" dirty="0" err="1" smtClean="0">
                <a:solidFill>
                  <a:srgbClr val="002060"/>
                </a:solidFill>
              </a:rPr>
              <a:t>Catch</a:t>
            </a:r>
            <a:r>
              <a:rPr lang="cs-CZ" sz="7200" b="1" dirty="0" smtClean="0">
                <a:solidFill>
                  <a:srgbClr val="002060"/>
                </a:solidFill>
              </a:rPr>
              <a:t> 22</a:t>
            </a:r>
            <a:r>
              <a:rPr lang="en-US" sz="7200" b="1" dirty="0" smtClean="0">
                <a:solidFill>
                  <a:srgbClr val="002060"/>
                </a:solidFill>
              </a:rPr>
              <a:t>”</a:t>
            </a:r>
          </a:p>
          <a:p>
            <a:pPr lvl="1"/>
            <a:endParaRPr lang="en-US" sz="2800" b="1" dirty="0" smtClean="0">
              <a:solidFill>
                <a:srgbClr val="002060"/>
              </a:solidFill>
            </a:endParaRPr>
          </a:p>
          <a:p>
            <a:pPr lvl="1"/>
            <a:r>
              <a:rPr lang="cs-CZ" sz="6400" dirty="0" err="1" smtClean="0">
                <a:solidFill>
                  <a:srgbClr val="002060"/>
                </a:solidFill>
              </a:rPr>
              <a:t>antiwar</a:t>
            </a:r>
            <a:r>
              <a:rPr lang="cs-CZ" sz="6400" dirty="0" smtClean="0">
                <a:solidFill>
                  <a:srgbClr val="002060"/>
                </a:solidFill>
              </a:rPr>
              <a:t> novel </a:t>
            </a:r>
            <a:r>
              <a:rPr lang="cs-CZ" sz="6400" dirty="0" err="1" smtClean="0">
                <a:solidFill>
                  <a:srgbClr val="002060"/>
                </a:solidFill>
              </a:rPr>
              <a:t>with</a:t>
            </a:r>
            <a:r>
              <a:rPr lang="cs-CZ" sz="6400" dirty="0" smtClean="0">
                <a:solidFill>
                  <a:srgbClr val="002060"/>
                </a:solidFill>
              </a:rPr>
              <a:t> </a:t>
            </a:r>
            <a:r>
              <a:rPr lang="cs-CZ" sz="6400" dirty="0" err="1" smtClean="0">
                <a:solidFill>
                  <a:srgbClr val="002060"/>
                </a:solidFill>
              </a:rPr>
              <a:t>black</a:t>
            </a:r>
            <a:r>
              <a:rPr lang="cs-CZ" sz="6400" dirty="0" smtClean="0">
                <a:solidFill>
                  <a:srgbClr val="002060"/>
                </a:solidFill>
              </a:rPr>
              <a:t> </a:t>
            </a:r>
            <a:r>
              <a:rPr lang="cs-CZ" sz="6400" dirty="0" err="1" smtClean="0">
                <a:solidFill>
                  <a:srgbClr val="002060"/>
                </a:solidFill>
              </a:rPr>
              <a:t>humour</a:t>
            </a:r>
            <a:r>
              <a:rPr lang="cs-CZ" sz="6400" dirty="0" smtClean="0">
                <a:solidFill>
                  <a:srgbClr val="002060"/>
                </a:solidFill>
              </a:rPr>
              <a:t> / </a:t>
            </a:r>
            <a:r>
              <a:rPr lang="cs-CZ" sz="6400" dirty="0" err="1" smtClean="0">
                <a:solidFill>
                  <a:srgbClr val="002060"/>
                </a:solidFill>
              </a:rPr>
              <a:t>compared</a:t>
            </a:r>
            <a:r>
              <a:rPr lang="cs-CZ" sz="6400" dirty="0" smtClean="0">
                <a:solidFill>
                  <a:srgbClr val="002060"/>
                </a:solidFill>
              </a:rPr>
              <a:t> to Hašek  - </a:t>
            </a:r>
            <a:r>
              <a:rPr lang="cs-CZ" sz="6400" dirty="0" err="1" smtClean="0">
                <a:solidFill>
                  <a:srgbClr val="002060"/>
                </a:solidFill>
              </a:rPr>
              <a:t>lots</a:t>
            </a:r>
            <a:r>
              <a:rPr lang="cs-CZ" sz="6400" dirty="0" smtClean="0">
                <a:solidFill>
                  <a:srgbClr val="002060"/>
                </a:solidFill>
              </a:rPr>
              <a:t> </a:t>
            </a:r>
            <a:r>
              <a:rPr lang="cs-CZ" sz="6400" dirty="0" err="1" smtClean="0">
                <a:solidFill>
                  <a:srgbClr val="002060"/>
                </a:solidFill>
              </a:rPr>
              <a:t>of</a:t>
            </a:r>
            <a:r>
              <a:rPr lang="cs-CZ" sz="6400" dirty="0" smtClean="0">
                <a:solidFill>
                  <a:srgbClr val="002060"/>
                </a:solidFill>
              </a:rPr>
              <a:t> </a:t>
            </a:r>
            <a:r>
              <a:rPr lang="cs-CZ" sz="6400" dirty="0" err="1" smtClean="0">
                <a:solidFill>
                  <a:srgbClr val="002060"/>
                </a:solidFill>
              </a:rPr>
              <a:t>characters</a:t>
            </a:r>
            <a:endParaRPr lang="cs-CZ" sz="6400" dirty="0" smtClean="0">
              <a:solidFill>
                <a:srgbClr val="002060"/>
              </a:solidFill>
            </a:endParaRPr>
          </a:p>
          <a:p>
            <a:pPr lvl="1"/>
            <a:r>
              <a:rPr lang="en-GB" sz="6400" dirty="0" smtClean="0">
                <a:solidFill>
                  <a:srgbClr val="002060"/>
                </a:solidFill>
              </a:rPr>
              <a:t>captain </a:t>
            </a:r>
            <a:r>
              <a:rPr lang="en-GB" sz="6400" dirty="0" err="1" smtClean="0">
                <a:solidFill>
                  <a:srgbClr val="002060"/>
                </a:solidFill>
              </a:rPr>
              <a:t>Yossarian</a:t>
            </a:r>
            <a:r>
              <a:rPr lang="en-GB" sz="6400" dirty="0" smtClean="0">
                <a:solidFill>
                  <a:srgbClr val="002060"/>
                </a:solidFill>
              </a:rPr>
              <a:t> – wants to desert from the army – life more important than </a:t>
            </a:r>
            <a:r>
              <a:rPr lang="en-GB" sz="6400" dirty="0" err="1" smtClean="0">
                <a:solidFill>
                  <a:srgbClr val="002060"/>
                </a:solidFill>
              </a:rPr>
              <a:t>nationali</a:t>
            </a:r>
            <a:r>
              <a:rPr lang="cs-CZ" sz="6400" dirty="0" err="1" smtClean="0">
                <a:solidFill>
                  <a:srgbClr val="002060"/>
                </a:solidFill>
              </a:rPr>
              <a:t>sm</a:t>
            </a:r>
            <a:endParaRPr lang="en-GB" sz="6400" dirty="0" smtClean="0">
              <a:solidFill>
                <a:srgbClr val="002060"/>
              </a:solidFill>
            </a:endParaRPr>
          </a:p>
          <a:p>
            <a:pPr lvl="1"/>
            <a:r>
              <a:rPr lang="en-US" sz="6400" dirty="0" smtClean="0">
                <a:solidFill>
                  <a:srgbClr val="002060"/>
                </a:solidFill>
              </a:rPr>
              <a:t>“ </a:t>
            </a:r>
            <a:r>
              <a:rPr lang="en-GB" sz="6400" dirty="0" err="1" smtClean="0">
                <a:solidFill>
                  <a:srgbClr val="002060"/>
                </a:solidFill>
              </a:rPr>
              <a:t>Hlava</a:t>
            </a:r>
            <a:r>
              <a:rPr lang="en-GB" sz="6400" dirty="0" smtClean="0">
                <a:solidFill>
                  <a:srgbClr val="002060"/>
                </a:solidFill>
              </a:rPr>
              <a:t> XXII” = military rules – idiomatic usage: non-win situations – absurdity of bureaucracy</a:t>
            </a:r>
            <a:r>
              <a:rPr lang="cs-CZ" sz="6400" dirty="0" smtClean="0">
                <a:solidFill>
                  <a:srgbClr val="002060"/>
                </a:solidFill>
              </a:rPr>
              <a:t>, </a:t>
            </a:r>
            <a:r>
              <a:rPr lang="cs-CZ" sz="6400" dirty="0" err="1" smtClean="0">
                <a:solidFill>
                  <a:srgbClr val="002060"/>
                </a:solidFill>
              </a:rPr>
              <a:t>satire</a:t>
            </a:r>
            <a:r>
              <a:rPr lang="cs-CZ" sz="6400" dirty="0" smtClean="0">
                <a:solidFill>
                  <a:srgbClr val="002060"/>
                </a:solidFill>
              </a:rPr>
              <a:t>, slang, </a:t>
            </a:r>
            <a:r>
              <a:rPr lang="cs-CZ" sz="6400" dirty="0" err="1" smtClean="0">
                <a:solidFill>
                  <a:srgbClr val="002060"/>
                </a:solidFill>
              </a:rPr>
              <a:t>vulgar</a:t>
            </a:r>
            <a:r>
              <a:rPr lang="cs-CZ" sz="6400" dirty="0" smtClean="0">
                <a:solidFill>
                  <a:srgbClr val="002060"/>
                </a:solidFill>
              </a:rPr>
              <a:t> </a:t>
            </a:r>
            <a:r>
              <a:rPr lang="cs-CZ" sz="6400" dirty="0" err="1" smtClean="0">
                <a:solidFill>
                  <a:srgbClr val="002060"/>
                </a:solidFill>
              </a:rPr>
              <a:t>lang</a:t>
            </a:r>
            <a:r>
              <a:rPr lang="cs-CZ" sz="6400" dirty="0" smtClean="0">
                <a:solidFill>
                  <a:srgbClr val="002060"/>
                </a:solidFill>
              </a:rPr>
              <a:t>., </a:t>
            </a:r>
            <a:r>
              <a:rPr lang="cs-CZ" sz="6400" dirty="0" err="1" smtClean="0">
                <a:solidFill>
                  <a:srgbClr val="002060"/>
                </a:solidFill>
              </a:rPr>
              <a:t>black</a:t>
            </a:r>
            <a:r>
              <a:rPr lang="cs-CZ" sz="6400" dirty="0" smtClean="0">
                <a:solidFill>
                  <a:srgbClr val="002060"/>
                </a:solidFill>
              </a:rPr>
              <a:t> humor</a:t>
            </a:r>
            <a:endParaRPr lang="en-US" sz="6400" dirty="0" smtClean="0">
              <a:solidFill>
                <a:srgbClr val="002060"/>
              </a:solidFill>
            </a:endParaRPr>
          </a:p>
          <a:p>
            <a:pPr lvl="1"/>
            <a:endParaRPr lang="en-US" sz="6400" b="1" dirty="0" smtClean="0">
              <a:solidFill>
                <a:srgbClr val="002060"/>
              </a:solidFill>
            </a:endParaRPr>
          </a:p>
          <a:p>
            <a:pPr lvl="2"/>
            <a:endParaRPr lang="cs-CZ" sz="3400" b="1" dirty="0" smtClean="0"/>
          </a:p>
          <a:p>
            <a:pPr>
              <a:buNone/>
            </a:pPr>
            <a:r>
              <a:rPr lang="en-US" sz="3400" b="1" dirty="0" smtClean="0"/>
              <a:t> </a:t>
            </a:r>
            <a:endParaRPr lang="cs-CZ" sz="34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376092"/>
                </a:solidFill>
              </a:rPr>
              <a:t>		</a:t>
            </a:r>
            <a:r>
              <a:rPr lang="en-US" b="1" dirty="0" smtClean="0">
                <a:solidFill>
                  <a:srgbClr val="03C1BC"/>
                </a:solidFill>
              </a:rPr>
              <a:t>WILLIAM STYRON</a:t>
            </a:r>
            <a:endParaRPr lang="cs-CZ" b="1" dirty="0" smtClean="0">
              <a:solidFill>
                <a:srgbClr val="03C1BC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002060"/>
                </a:solidFill>
              </a:rPr>
              <a:t>1925 – 2006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b="1" dirty="0" smtClean="0">
              <a:solidFill>
                <a:srgbClr val="002060"/>
              </a:solidFill>
            </a:endParaRPr>
          </a:p>
          <a:p>
            <a:r>
              <a:rPr lang="cs-CZ" sz="2800" b="1" dirty="0" err="1" smtClean="0"/>
              <a:t>Sophie</a:t>
            </a:r>
            <a:r>
              <a:rPr lang="cs-CZ" sz="2800" b="1" dirty="0" smtClean="0"/>
              <a:t>`s </a:t>
            </a:r>
            <a:r>
              <a:rPr lang="cs-CZ" sz="2800" b="1" dirty="0" err="1" smtClean="0"/>
              <a:t>Choice</a:t>
            </a:r>
            <a:r>
              <a:rPr lang="cs-CZ" sz="2800" b="1" dirty="0" smtClean="0"/>
              <a:t> </a:t>
            </a:r>
            <a:endParaRPr lang="en-US" sz="2800" b="1" dirty="0" smtClean="0"/>
          </a:p>
          <a:p>
            <a:pPr>
              <a:buNone/>
            </a:pPr>
            <a:endParaRPr lang="cs-CZ" sz="2800" dirty="0" smtClean="0"/>
          </a:p>
          <a:p>
            <a:pPr lvl="1"/>
            <a:r>
              <a:rPr lang="cs-CZ" dirty="0" err="1" smtClean="0">
                <a:solidFill>
                  <a:srgbClr val="002060"/>
                </a:solidFill>
              </a:rPr>
              <a:t>reflexes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the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horrors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of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fascism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and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concentration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camps</a:t>
            </a:r>
            <a:endParaRPr lang="en-US" dirty="0" smtClean="0">
              <a:solidFill>
                <a:srgbClr val="002060"/>
              </a:solidFill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a Po</a:t>
            </a:r>
            <a:r>
              <a:rPr lang="cs-CZ" dirty="0" err="1" smtClean="0">
                <a:solidFill>
                  <a:srgbClr val="002060"/>
                </a:solidFill>
              </a:rPr>
              <a:t>lish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woman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Sophie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Zawistowska</a:t>
            </a:r>
            <a:r>
              <a:rPr lang="cs-CZ" dirty="0" smtClean="0">
                <a:solidFill>
                  <a:srgbClr val="002060"/>
                </a:solidFill>
              </a:rPr>
              <a:t>, </a:t>
            </a:r>
            <a:r>
              <a:rPr lang="cs-CZ" dirty="0" err="1" smtClean="0">
                <a:solidFill>
                  <a:srgbClr val="002060"/>
                </a:solidFill>
              </a:rPr>
              <a:t>who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lost</a:t>
            </a:r>
            <a:r>
              <a:rPr lang="cs-CZ" dirty="0" smtClean="0">
                <a:solidFill>
                  <a:srgbClr val="002060"/>
                </a:solidFill>
              </a:rPr>
              <a:t> her </a:t>
            </a:r>
            <a:r>
              <a:rPr lang="cs-CZ" dirty="0" err="1" smtClean="0">
                <a:solidFill>
                  <a:srgbClr val="002060"/>
                </a:solidFill>
              </a:rPr>
              <a:t>chil</a:t>
            </a:r>
            <a:r>
              <a:rPr lang="en-US" dirty="0" err="1" smtClean="0">
                <a:solidFill>
                  <a:srgbClr val="002060"/>
                </a:solidFill>
              </a:rPr>
              <a:t>dren</a:t>
            </a:r>
            <a:r>
              <a:rPr lang="cs-CZ" dirty="0" smtClean="0">
                <a:solidFill>
                  <a:srgbClr val="002060"/>
                </a:solidFill>
              </a:rPr>
              <a:t> in </a:t>
            </a:r>
            <a:r>
              <a:rPr lang="cs-CZ" dirty="0" err="1" smtClean="0">
                <a:solidFill>
                  <a:srgbClr val="002060"/>
                </a:solidFill>
              </a:rPr>
              <a:t>Auschwitz</a:t>
            </a:r>
            <a:r>
              <a:rPr lang="cs-CZ" dirty="0" smtClean="0">
                <a:solidFill>
                  <a:srgbClr val="002060"/>
                </a:solidFill>
              </a:rPr>
              <a:t>, </a:t>
            </a:r>
            <a:r>
              <a:rPr lang="cs-CZ" dirty="0" err="1" smtClean="0">
                <a:solidFill>
                  <a:srgbClr val="002060"/>
                </a:solidFill>
              </a:rPr>
              <a:t>depicts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the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Nazis</a:t>
            </a:r>
            <a:r>
              <a:rPr lang="cs-CZ" dirty="0" smtClean="0">
                <a:solidFill>
                  <a:srgbClr val="002060"/>
                </a:solidFill>
              </a:rPr>
              <a:t>` </a:t>
            </a:r>
            <a:r>
              <a:rPr lang="cs-CZ" dirty="0" err="1" smtClean="0">
                <a:solidFill>
                  <a:srgbClr val="002060"/>
                </a:solidFill>
              </a:rPr>
              <a:t>crimes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against</a:t>
            </a:r>
            <a:r>
              <a:rPr lang="cs-CZ" dirty="0" smtClean="0">
                <a:solidFill>
                  <a:srgbClr val="002060"/>
                </a:solidFill>
              </a:rPr>
              <a:t> humanity, Holocaust</a:t>
            </a:r>
          </a:p>
          <a:p>
            <a:pPr lvl="1"/>
            <a:r>
              <a:rPr lang="cs-CZ" dirty="0" err="1" smtClean="0">
                <a:solidFill>
                  <a:srgbClr val="002060"/>
                </a:solidFill>
              </a:rPr>
              <a:t>choice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between</a:t>
            </a:r>
            <a:r>
              <a:rPr lang="cs-CZ" dirty="0" smtClean="0">
                <a:solidFill>
                  <a:srgbClr val="002060"/>
                </a:solidFill>
              </a:rPr>
              <a:t> 2 </a:t>
            </a:r>
            <a:r>
              <a:rPr lang="cs-CZ" dirty="0" err="1" smtClean="0">
                <a:solidFill>
                  <a:srgbClr val="002060"/>
                </a:solidFill>
              </a:rPr>
              <a:t>children</a:t>
            </a:r>
            <a:r>
              <a:rPr lang="cs-CZ" dirty="0" smtClean="0">
                <a:solidFill>
                  <a:srgbClr val="002060"/>
                </a:solidFill>
              </a:rPr>
              <a:t> Jan </a:t>
            </a:r>
            <a:r>
              <a:rPr lang="cs-CZ" dirty="0" err="1" smtClean="0">
                <a:solidFill>
                  <a:srgbClr val="002060"/>
                </a:solidFill>
              </a:rPr>
              <a:t>and</a:t>
            </a:r>
            <a:r>
              <a:rPr lang="cs-CZ" dirty="0" smtClean="0">
                <a:solidFill>
                  <a:srgbClr val="002060"/>
                </a:solidFill>
              </a:rPr>
              <a:t> Eva</a:t>
            </a:r>
          </a:p>
          <a:p>
            <a:pPr lvl="1"/>
            <a:r>
              <a:rPr lang="cs-CZ" dirty="0" smtClean="0">
                <a:solidFill>
                  <a:srgbClr val="002060"/>
                </a:solidFill>
              </a:rPr>
              <a:t>Nathan </a:t>
            </a:r>
            <a:r>
              <a:rPr lang="cs-CZ" dirty="0" err="1" smtClean="0">
                <a:solidFill>
                  <a:srgbClr val="002060"/>
                </a:solidFill>
              </a:rPr>
              <a:t>Landau</a:t>
            </a:r>
            <a:r>
              <a:rPr lang="cs-CZ" dirty="0" smtClean="0">
                <a:solidFill>
                  <a:srgbClr val="002060"/>
                </a:solidFill>
              </a:rPr>
              <a:t> – </a:t>
            </a:r>
            <a:r>
              <a:rPr lang="cs-CZ" dirty="0" err="1" smtClean="0">
                <a:solidFill>
                  <a:srgbClr val="002060"/>
                </a:solidFill>
              </a:rPr>
              <a:t>Sophie</a:t>
            </a:r>
            <a:r>
              <a:rPr lang="cs-CZ" dirty="0" smtClean="0">
                <a:solidFill>
                  <a:srgbClr val="002060"/>
                </a:solidFill>
              </a:rPr>
              <a:t>`s </a:t>
            </a:r>
            <a:r>
              <a:rPr lang="cs-CZ" dirty="0" err="1" smtClean="0">
                <a:solidFill>
                  <a:srgbClr val="002060"/>
                </a:solidFill>
              </a:rPr>
              <a:t>lover</a:t>
            </a:r>
            <a:r>
              <a:rPr lang="cs-CZ" dirty="0" smtClean="0">
                <a:solidFill>
                  <a:srgbClr val="002060"/>
                </a:solidFill>
              </a:rPr>
              <a:t>, </a:t>
            </a:r>
            <a:r>
              <a:rPr lang="cs-CZ" dirty="0" err="1" smtClean="0">
                <a:solidFill>
                  <a:srgbClr val="002060"/>
                </a:solidFill>
              </a:rPr>
              <a:t>schizofrenic</a:t>
            </a:r>
            <a:endParaRPr lang="cs-CZ" dirty="0" smtClean="0">
              <a:solidFill>
                <a:srgbClr val="002060"/>
              </a:solidFill>
            </a:endParaRPr>
          </a:p>
          <a:p>
            <a:pPr lvl="1"/>
            <a:r>
              <a:rPr lang="en-US" dirty="0" err="1" smtClean="0">
                <a:solidFill>
                  <a:srgbClr val="002060"/>
                </a:solidFill>
              </a:rPr>
              <a:t>m</a:t>
            </a:r>
            <a:r>
              <a:rPr lang="cs-CZ" dirty="0" err="1" smtClean="0">
                <a:solidFill>
                  <a:srgbClr val="002060"/>
                </a:solidFill>
              </a:rPr>
              <a:t>ade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into</a:t>
            </a:r>
            <a:r>
              <a:rPr lang="cs-CZ" dirty="0" smtClean="0">
                <a:solidFill>
                  <a:srgbClr val="002060"/>
                </a:solidFill>
              </a:rPr>
              <a:t> a film </a:t>
            </a:r>
            <a:r>
              <a:rPr lang="cs-CZ" dirty="0" err="1" smtClean="0">
                <a:solidFill>
                  <a:srgbClr val="002060"/>
                </a:solidFill>
              </a:rPr>
              <a:t>starring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Meryl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Streep</a:t>
            </a:r>
            <a:endParaRPr lang="cs-CZ" dirty="0" smtClean="0">
              <a:solidFill>
                <a:srgbClr val="00206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b="1" dirty="0" smtClean="0">
              <a:solidFill>
                <a:srgbClr val="00206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4"/>
          <p:cNvSpPr>
            <a:spLocks noGrp="1"/>
          </p:cNvSpPr>
          <p:nvPr>
            <p:ph type="title"/>
          </p:nvPr>
        </p:nvSpPr>
        <p:spPr>
          <a:xfrm>
            <a:off x="611560" y="3501008"/>
            <a:ext cx="2235200" cy="719063"/>
          </a:xfrm>
        </p:spPr>
        <p:txBody>
          <a:bodyPr/>
          <a:lstStyle/>
          <a:p>
            <a:pPr eaLnBrk="1" hangingPunct="1"/>
            <a:r>
              <a:rPr lang="en-US" sz="2400" dirty="0" smtClean="0"/>
              <a:t>Allen Ginsberg</a:t>
            </a:r>
            <a:endParaRPr lang="cs-CZ" sz="2400" dirty="0" smtClean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half" idx="2"/>
          </p:nvPr>
        </p:nvSpPr>
        <p:spPr>
          <a:xfrm>
            <a:off x="683569" y="4653136"/>
            <a:ext cx="2160240" cy="10081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900" dirty="0" smtClean="0">
                <a:solidFill>
                  <a:schemeClr val="bg1">
                    <a:lumMod val="50000"/>
                  </a:schemeClr>
                </a:solidFill>
              </a:rPr>
              <a:t>Autor:  </a:t>
            </a:r>
            <a:r>
              <a:rPr lang="en-US" sz="900" dirty="0" err="1" smtClean="0">
                <a:solidFill>
                  <a:schemeClr val="bg1">
                    <a:lumMod val="50000"/>
                  </a:schemeClr>
                </a:solidFill>
              </a:rPr>
              <a:t>MDCarchives</a:t>
            </a:r>
            <a:endParaRPr lang="cs-CZ" sz="900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900" dirty="0" smtClean="0">
                <a:solidFill>
                  <a:schemeClr val="bg1">
                    <a:lumMod val="50000"/>
                  </a:schemeClr>
                </a:solidFill>
              </a:rPr>
              <a:t>N</a:t>
            </a:r>
            <a:r>
              <a:rPr lang="cs-CZ" sz="900" dirty="0" err="1" smtClean="0">
                <a:solidFill>
                  <a:schemeClr val="bg1">
                    <a:lumMod val="50000"/>
                  </a:schemeClr>
                </a:solidFill>
              </a:rPr>
              <a:t>ázev</a:t>
            </a:r>
            <a:r>
              <a:rPr lang="cs-CZ" sz="900" dirty="0" smtClean="0">
                <a:solidFill>
                  <a:schemeClr val="bg1">
                    <a:lumMod val="50000"/>
                  </a:schemeClr>
                </a:solidFill>
              </a:rPr>
              <a:t>: </a:t>
            </a:r>
            <a:r>
              <a:rPr lang="en-US" sz="9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sz="900" dirty="0" err="1" smtClean="0">
                <a:solidFill>
                  <a:schemeClr val="bg1">
                    <a:lumMod val="50000"/>
                  </a:schemeClr>
                </a:solidFill>
              </a:rPr>
              <a:t>Allenginsberg.jpg</a:t>
            </a:r>
            <a:endParaRPr lang="cs-CZ" sz="900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900" dirty="0" smtClean="0">
                <a:solidFill>
                  <a:schemeClr val="bg1">
                    <a:lumMod val="50000"/>
                  </a:schemeClr>
                </a:solidFill>
              </a:rPr>
              <a:t>Zdroj: http://en.wikipedia.org/wiki/File:Allenginsberg.jpg</a:t>
            </a:r>
          </a:p>
        </p:txBody>
      </p:sp>
      <p:pic>
        <p:nvPicPr>
          <p:cNvPr id="7172" name="Picture 4" descr="http://upload.wikimedia.org/wikipedia/commons/thumb/5/51/Allenginsberg.jpg/355px-Allenginsber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40365">
            <a:off x="4317908" y="1083569"/>
            <a:ext cx="3000761" cy="410588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3C1BC"/>
                </a:solidFill>
              </a:rPr>
              <a:t>	</a:t>
            </a:r>
            <a:r>
              <a:rPr lang="en-US" b="1" dirty="0" smtClean="0">
                <a:solidFill>
                  <a:srgbClr val="03C1BC"/>
                </a:solidFill>
              </a:rPr>
              <a:t>Protests against society</a:t>
            </a:r>
            <a:endParaRPr lang="cs-CZ" b="1" dirty="0" smtClean="0">
              <a:solidFill>
                <a:srgbClr val="03C1BC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3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6200" b="1" dirty="0" smtClean="0">
                <a:solidFill>
                  <a:srgbClr val="FF0000"/>
                </a:solidFill>
              </a:rPr>
              <a:t>Beat Generation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800" b="1" dirty="0" smtClean="0">
              <a:solidFill>
                <a:srgbClr val="002060"/>
              </a:solidFill>
            </a:endParaRPr>
          </a:p>
          <a:p>
            <a:pPr marL="641033" lvl="1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b="1" dirty="0" smtClean="0">
                <a:solidFill>
                  <a:srgbClr val="002060"/>
                </a:solidFill>
              </a:rPr>
              <a:t>	</a:t>
            </a:r>
            <a:r>
              <a:rPr lang="cs-CZ" sz="5500" dirty="0" smtClean="0">
                <a:solidFill>
                  <a:srgbClr val="002060"/>
                </a:solidFill>
              </a:rPr>
              <a:t> = </a:t>
            </a:r>
            <a:r>
              <a:rPr lang="cs-CZ" sz="5500" dirty="0" err="1" smtClean="0">
                <a:solidFill>
                  <a:srgbClr val="002060"/>
                </a:solidFill>
              </a:rPr>
              <a:t>movements</a:t>
            </a:r>
            <a:r>
              <a:rPr lang="cs-CZ" sz="5500" dirty="0" smtClean="0">
                <a:solidFill>
                  <a:srgbClr val="002060"/>
                </a:solidFill>
              </a:rPr>
              <a:t> </a:t>
            </a:r>
            <a:r>
              <a:rPr lang="cs-CZ" sz="5500" dirty="0" err="1" smtClean="0">
                <a:solidFill>
                  <a:srgbClr val="002060"/>
                </a:solidFill>
              </a:rPr>
              <a:t>of</a:t>
            </a:r>
            <a:r>
              <a:rPr lang="cs-CZ" sz="5500" dirty="0" smtClean="0">
                <a:solidFill>
                  <a:srgbClr val="002060"/>
                </a:solidFill>
              </a:rPr>
              <a:t> 1950`s – </a:t>
            </a:r>
            <a:r>
              <a:rPr lang="cs-CZ" sz="5500" dirty="0" err="1" smtClean="0">
                <a:solidFill>
                  <a:srgbClr val="002060"/>
                </a:solidFill>
              </a:rPr>
              <a:t>involve</a:t>
            </a:r>
            <a:r>
              <a:rPr lang="cs-CZ" sz="5500" dirty="0" smtClean="0">
                <a:solidFill>
                  <a:srgbClr val="002060"/>
                </a:solidFill>
              </a:rPr>
              <a:t> </a:t>
            </a:r>
            <a:r>
              <a:rPr lang="cs-CZ" sz="5500" dirty="0" err="1" smtClean="0">
                <a:solidFill>
                  <a:srgbClr val="002060"/>
                </a:solidFill>
              </a:rPr>
              <a:t>drugs</a:t>
            </a:r>
            <a:r>
              <a:rPr lang="cs-CZ" sz="5500" dirty="0" smtClean="0">
                <a:solidFill>
                  <a:srgbClr val="002060"/>
                </a:solidFill>
              </a:rPr>
              <a:t>, </a:t>
            </a:r>
            <a:r>
              <a:rPr lang="cs-CZ" sz="5500" dirty="0" err="1" smtClean="0">
                <a:solidFill>
                  <a:srgbClr val="002060"/>
                </a:solidFill>
              </a:rPr>
              <a:t>alcohol</a:t>
            </a:r>
            <a:r>
              <a:rPr lang="cs-CZ" sz="5500" dirty="0" smtClean="0">
                <a:solidFill>
                  <a:srgbClr val="002060"/>
                </a:solidFill>
              </a:rPr>
              <a:t>, </a:t>
            </a:r>
            <a:r>
              <a:rPr lang="cs-CZ" sz="5500" dirty="0" err="1" smtClean="0">
                <a:solidFill>
                  <a:srgbClr val="002060"/>
                </a:solidFill>
              </a:rPr>
              <a:t>strange</a:t>
            </a:r>
            <a:r>
              <a:rPr lang="cs-CZ" sz="5500" dirty="0" smtClean="0">
                <a:solidFill>
                  <a:srgbClr val="002060"/>
                </a:solidFill>
              </a:rPr>
              <a:t> </a:t>
            </a:r>
            <a:r>
              <a:rPr lang="cs-CZ" sz="5500" dirty="0" err="1" smtClean="0">
                <a:solidFill>
                  <a:srgbClr val="002060"/>
                </a:solidFill>
              </a:rPr>
              <a:t>sense</a:t>
            </a:r>
            <a:r>
              <a:rPr lang="cs-CZ" sz="5500" dirty="0" smtClean="0">
                <a:solidFill>
                  <a:srgbClr val="002060"/>
                </a:solidFill>
              </a:rPr>
              <a:t> </a:t>
            </a:r>
            <a:r>
              <a:rPr lang="cs-CZ" sz="5500" dirty="0" err="1" smtClean="0">
                <a:solidFill>
                  <a:srgbClr val="002060"/>
                </a:solidFill>
              </a:rPr>
              <a:t>of</a:t>
            </a:r>
            <a:r>
              <a:rPr lang="cs-CZ" sz="5500" dirty="0" smtClean="0">
                <a:solidFill>
                  <a:srgbClr val="002060"/>
                </a:solidFill>
              </a:rPr>
              <a:t> </a:t>
            </a:r>
            <a:r>
              <a:rPr lang="cs-CZ" sz="5500" dirty="0" err="1" smtClean="0">
                <a:solidFill>
                  <a:srgbClr val="002060"/>
                </a:solidFill>
              </a:rPr>
              <a:t>humour</a:t>
            </a:r>
            <a:r>
              <a:rPr lang="cs-CZ" sz="5500" dirty="0" smtClean="0">
                <a:solidFill>
                  <a:srgbClr val="002060"/>
                </a:solidFill>
              </a:rPr>
              <a:t>, </a:t>
            </a:r>
            <a:r>
              <a:rPr lang="cs-CZ" sz="5500" dirty="0" err="1" smtClean="0">
                <a:solidFill>
                  <a:srgbClr val="002060"/>
                </a:solidFill>
              </a:rPr>
              <a:t>reflect</a:t>
            </a:r>
            <a:r>
              <a:rPr lang="cs-CZ" sz="5500" dirty="0" smtClean="0">
                <a:solidFill>
                  <a:srgbClr val="002060"/>
                </a:solidFill>
              </a:rPr>
              <a:t> </a:t>
            </a:r>
            <a:r>
              <a:rPr lang="cs-CZ" sz="5500" dirty="0" err="1" smtClean="0">
                <a:solidFill>
                  <a:srgbClr val="002060"/>
                </a:solidFill>
              </a:rPr>
              <a:t>relationships</a:t>
            </a:r>
            <a:r>
              <a:rPr lang="cs-CZ" sz="5500" dirty="0" smtClean="0">
                <a:solidFill>
                  <a:srgbClr val="002060"/>
                </a:solidFill>
              </a:rPr>
              <a:t> </a:t>
            </a:r>
            <a:r>
              <a:rPr lang="cs-CZ" sz="5500" dirty="0" err="1" smtClean="0">
                <a:solidFill>
                  <a:srgbClr val="002060"/>
                </a:solidFill>
              </a:rPr>
              <a:t>based</a:t>
            </a:r>
            <a:r>
              <a:rPr lang="cs-CZ" sz="5500" dirty="0" smtClean="0">
                <a:solidFill>
                  <a:srgbClr val="002060"/>
                </a:solidFill>
              </a:rPr>
              <a:t> on </a:t>
            </a:r>
            <a:r>
              <a:rPr lang="cs-CZ" sz="5500" dirty="0" err="1" smtClean="0">
                <a:solidFill>
                  <a:srgbClr val="002060"/>
                </a:solidFill>
              </a:rPr>
              <a:t>disillusionment</a:t>
            </a:r>
            <a:r>
              <a:rPr lang="cs-CZ" sz="5500" dirty="0" smtClean="0">
                <a:solidFill>
                  <a:srgbClr val="002060"/>
                </a:solidFill>
              </a:rPr>
              <a:t> </a:t>
            </a:r>
            <a:r>
              <a:rPr lang="cs-CZ" sz="5500" dirty="0" err="1" smtClean="0">
                <a:solidFill>
                  <a:srgbClr val="002060"/>
                </a:solidFill>
              </a:rPr>
              <a:t>and</a:t>
            </a:r>
            <a:r>
              <a:rPr lang="cs-CZ" sz="5500" dirty="0" smtClean="0">
                <a:solidFill>
                  <a:srgbClr val="002060"/>
                </a:solidFill>
              </a:rPr>
              <a:t> </a:t>
            </a:r>
            <a:r>
              <a:rPr lang="cs-CZ" sz="5500" dirty="0" err="1" smtClean="0">
                <a:solidFill>
                  <a:srgbClr val="002060"/>
                </a:solidFill>
              </a:rPr>
              <a:t>disagreements</a:t>
            </a:r>
            <a:endParaRPr lang="en-US" sz="5500" dirty="0" smtClean="0">
              <a:solidFill>
                <a:srgbClr val="002060"/>
              </a:solidFill>
            </a:endParaRPr>
          </a:p>
          <a:p>
            <a:pPr marL="641033" lvl="1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641033" lvl="1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sz="3600" dirty="0" smtClean="0">
              <a:solidFill>
                <a:srgbClr val="002060"/>
              </a:solidFill>
            </a:endParaRPr>
          </a:p>
          <a:p>
            <a:pPr marL="641033" lvl="1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cs-CZ" sz="4900" dirty="0" smtClean="0">
              <a:solidFill>
                <a:srgbClr val="002060"/>
              </a:solidFill>
            </a:endParaRPr>
          </a:p>
          <a:p>
            <a:r>
              <a:rPr lang="cs-CZ" sz="4900" b="1" dirty="0" smtClean="0"/>
              <a:t>JACK KEROUAC </a:t>
            </a:r>
            <a:r>
              <a:rPr lang="en-US" sz="4900" b="1" dirty="0" smtClean="0"/>
              <a:t>(1922 – 1969)</a:t>
            </a:r>
          </a:p>
          <a:p>
            <a:pPr lvl="1"/>
            <a:r>
              <a:rPr lang="en-US" sz="5000" b="1" dirty="0" smtClean="0">
                <a:solidFill>
                  <a:srgbClr val="002060"/>
                </a:solidFill>
              </a:rPr>
              <a:t>“O</a:t>
            </a:r>
            <a:r>
              <a:rPr lang="cs-CZ" sz="5000" b="1" dirty="0" smtClean="0">
                <a:solidFill>
                  <a:srgbClr val="002060"/>
                </a:solidFill>
              </a:rPr>
              <a:t>n </a:t>
            </a:r>
            <a:r>
              <a:rPr lang="cs-CZ" sz="5000" b="1" dirty="0" err="1" smtClean="0">
                <a:solidFill>
                  <a:srgbClr val="002060"/>
                </a:solidFill>
              </a:rPr>
              <a:t>the</a:t>
            </a:r>
            <a:r>
              <a:rPr lang="cs-CZ" sz="5000" b="1" dirty="0" smtClean="0">
                <a:solidFill>
                  <a:srgbClr val="002060"/>
                </a:solidFill>
              </a:rPr>
              <a:t> </a:t>
            </a:r>
            <a:r>
              <a:rPr lang="cs-CZ" sz="5000" b="1" dirty="0" err="1" smtClean="0">
                <a:solidFill>
                  <a:srgbClr val="002060"/>
                </a:solidFill>
              </a:rPr>
              <a:t>Road</a:t>
            </a:r>
            <a:r>
              <a:rPr lang="en-US" sz="5000" b="1" dirty="0" smtClean="0">
                <a:solidFill>
                  <a:srgbClr val="002060"/>
                </a:solidFill>
              </a:rPr>
              <a:t>”</a:t>
            </a:r>
          </a:p>
          <a:p>
            <a:pPr lvl="2"/>
            <a:r>
              <a:rPr lang="en-US" sz="5000" dirty="0" smtClean="0">
                <a:solidFill>
                  <a:srgbClr val="002060"/>
                </a:solidFill>
              </a:rPr>
              <a:t>autobiography</a:t>
            </a:r>
            <a:endParaRPr lang="cs-CZ" sz="50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cs-CZ" sz="4200" dirty="0" smtClean="0"/>
          </a:p>
          <a:p>
            <a:r>
              <a:rPr lang="cs-CZ" sz="4900" b="1" dirty="0" smtClean="0"/>
              <a:t>CHARLES BUKOWSKI</a:t>
            </a:r>
            <a:endParaRPr lang="en-US" sz="4900" b="1" dirty="0" smtClean="0"/>
          </a:p>
          <a:p>
            <a:pPr lvl="1"/>
            <a:r>
              <a:rPr lang="en-US" sz="4500" dirty="0" smtClean="0">
                <a:solidFill>
                  <a:srgbClr val="002060"/>
                </a:solidFill>
              </a:rPr>
              <a:t>poetry, prose</a:t>
            </a:r>
          </a:p>
          <a:p>
            <a:endParaRPr lang="en-US" sz="5000" b="1" dirty="0" smtClean="0"/>
          </a:p>
          <a:p>
            <a:r>
              <a:rPr lang="cs-CZ" sz="4900" b="1" dirty="0" smtClean="0"/>
              <a:t>ALLEN GINSBERG </a:t>
            </a:r>
            <a:r>
              <a:rPr lang="en-US" sz="4900" b="1" dirty="0" smtClean="0"/>
              <a:t>(1926 – 1997)</a:t>
            </a:r>
          </a:p>
          <a:p>
            <a:pPr lvl="1"/>
            <a:r>
              <a:rPr lang="en-US" sz="4500" dirty="0" smtClean="0">
                <a:solidFill>
                  <a:srgbClr val="002060"/>
                </a:solidFill>
              </a:rPr>
              <a:t>a poet</a:t>
            </a:r>
          </a:p>
          <a:p>
            <a:pPr lvl="1"/>
            <a:r>
              <a:rPr lang="en-US" sz="4900" b="1" dirty="0" smtClean="0">
                <a:solidFill>
                  <a:srgbClr val="002060"/>
                </a:solidFill>
              </a:rPr>
              <a:t>“Howl”</a:t>
            </a:r>
          </a:p>
          <a:p>
            <a:pPr lvl="1"/>
            <a:endParaRPr lang="cs-CZ" sz="2200" dirty="0" smtClean="0"/>
          </a:p>
          <a:p>
            <a:pPr>
              <a:buNone/>
            </a:pPr>
            <a:r>
              <a:rPr lang="cs-CZ" sz="2800" dirty="0" smtClean="0">
                <a:solidFill>
                  <a:srgbClr val="002060"/>
                </a:solidFill>
              </a:rPr>
              <a:t> </a:t>
            </a:r>
          </a:p>
          <a:p>
            <a:pPr marL="641033" lvl="1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cs-CZ" sz="1800" dirty="0" smtClean="0"/>
          </a:p>
          <a:p>
            <a:pPr>
              <a:buNone/>
            </a:pPr>
            <a:r>
              <a:rPr lang="en-US" sz="2800" dirty="0" smtClean="0"/>
              <a:t> </a:t>
            </a:r>
            <a:endParaRPr lang="cs-CZ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3C1BC"/>
                </a:solidFill>
              </a:rPr>
              <a:t>		</a:t>
            </a:r>
            <a:br>
              <a:rPr lang="en-US" dirty="0" smtClean="0">
                <a:solidFill>
                  <a:srgbClr val="03C1BC"/>
                </a:solidFill>
              </a:rPr>
            </a:br>
            <a:r>
              <a:rPr lang="en-US" dirty="0" smtClean="0">
                <a:solidFill>
                  <a:srgbClr val="03C1BC"/>
                </a:solidFill>
              </a:rPr>
              <a:t>	</a:t>
            </a:r>
            <a:r>
              <a:rPr lang="en-US" b="1" dirty="0" err="1" smtClean="0">
                <a:solidFill>
                  <a:srgbClr val="03C1BC"/>
                </a:solidFill>
              </a:rPr>
              <a:t>Selfidentification</a:t>
            </a:r>
            <a:r>
              <a:rPr lang="en-US" b="1" dirty="0" smtClean="0">
                <a:solidFill>
                  <a:srgbClr val="03C1BC"/>
                </a:solidFill>
              </a:rPr>
              <a:t>, place in 				society</a:t>
            </a:r>
            <a:endParaRPr lang="cs-CZ" b="1" dirty="0" smtClean="0">
              <a:solidFill>
                <a:srgbClr val="03C1BC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r>
              <a:rPr lang="cs-CZ" b="1" dirty="0" smtClean="0"/>
              <a:t>JEROME DAVID SALINGER </a:t>
            </a:r>
            <a:r>
              <a:rPr lang="en-US" b="1" dirty="0" smtClean="0"/>
              <a:t>(1919 – 2010)</a:t>
            </a:r>
            <a:endParaRPr lang="en-US" dirty="0" smtClean="0"/>
          </a:p>
          <a:p>
            <a:pPr lvl="1"/>
            <a:r>
              <a:rPr lang="en-US" b="1" dirty="0" smtClean="0">
                <a:solidFill>
                  <a:srgbClr val="002060"/>
                </a:solidFill>
              </a:rPr>
              <a:t>“</a:t>
            </a:r>
            <a:r>
              <a:rPr lang="cs-CZ" b="1" dirty="0" err="1" smtClean="0">
                <a:solidFill>
                  <a:srgbClr val="002060"/>
                </a:solidFill>
              </a:rPr>
              <a:t>The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cs-CZ" b="1" dirty="0" err="1" smtClean="0">
                <a:solidFill>
                  <a:srgbClr val="002060"/>
                </a:solidFill>
              </a:rPr>
              <a:t>Catcher</a:t>
            </a:r>
            <a:r>
              <a:rPr lang="cs-CZ" b="1" dirty="0" smtClean="0">
                <a:solidFill>
                  <a:srgbClr val="002060"/>
                </a:solidFill>
              </a:rPr>
              <a:t> in </a:t>
            </a:r>
            <a:r>
              <a:rPr lang="cs-CZ" b="1" dirty="0" err="1" smtClean="0">
                <a:solidFill>
                  <a:srgbClr val="002060"/>
                </a:solidFill>
              </a:rPr>
              <a:t>the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cs-CZ" b="1" dirty="0" err="1" smtClean="0">
                <a:solidFill>
                  <a:srgbClr val="002060"/>
                </a:solidFill>
              </a:rPr>
              <a:t>Rye</a:t>
            </a:r>
            <a:r>
              <a:rPr lang="en-US" b="1" dirty="0" smtClean="0">
                <a:solidFill>
                  <a:srgbClr val="002060"/>
                </a:solidFill>
              </a:rPr>
              <a:t>”</a:t>
            </a:r>
            <a:endParaRPr lang="cs-CZ" b="1" dirty="0" smtClean="0">
              <a:solidFill>
                <a:srgbClr val="002060"/>
              </a:solidFill>
            </a:endParaRPr>
          </a:p>
          <a:p>
            <a:endParaRPr lang="cs-CZ" dirty="0" smtClean="0"/>
          </a:p>
          <a:p>
            <a:r>
              <a:rPr lang="cs-CZ" b="1" dirty="0" smtClean="0"/>
              <a:t>JOHN UPDIKE</a:t>
            </a:r>
            <a:r>
              <a:rPr lang="en-US" b="1" dirty="0" smtClean="0"/>
              <a:t> (1932 – 2009)</a:t>
            </a:r>
          </a:p>
          <a:p>
            <a:pPr lvl="1"/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“</a:t>
            </a:r>
            <a:r>
              <a:rPr lang="cs-CZ" b="1" dirty="0" err="1" smtClean="0">
                <a:solidFill>
                  <a:srgbClr val="002060"/>
                </a:solidFill>
              </a:rPr>
              <a:t>Rabbit</a:t>
            </a:r>
            <a:r>
              <a:rPr lang="cs-CZ" b="1" dirty="0" smtClean="0">
                <a:solidFill>
                  <a:srgbClr val="002060"/>
                </a:solidFill>
              </a:rPr>
              <a:t> Run</a:t>
            </a:r>
            <a:r>
              <a:rPr lang="en-US" b="1" dirty="0" smtClean="0">
                <a:solidFill>
                  <a:srgbClr val="002060"/>
                </a:solidFill>
              </a:rPr>
              <a:t>”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a  writer of short stories, a critic</a:t>
            </a:r>
            <a:endParaRPr lang="cs-CZ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cs-CZ" b="1" dirty="0" smtClean="0">
                <a:solidFill>
                  <a:srgbClr val="002060"/>
                </a:solidFill>
              </a:rPr>
              <a:t> </a:t>
            </a:r>
          </a:p>
          <a:p>
            <a:r>
              <a:rPr lang="cs-CZ" b="1" dirty="0" smtClean="0"/>
              <a:t>ARTHUR MILLER</a:t>
            </a:r>
            <a:r>
              <a:rPr lang="en-US" b="1" dirty="0" smtClean="0"/>
              <a:t> (1915 – 2005)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a playwright, essayist, M. Monroe`s husband</a:t>
            </a:r>
          </a:p>
          <a:p>
            <a:pPr lvl="1"/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“</a:t>
            </a:r>
            <a:r>
              <a:rPr lang="cs-CZ" b="1" dirty="0" err="1" smtClean="0">
                <a:solidFill>
                  <a:srgbClr val="002060"/>
                </a:solidFill>
              </a:rPr>
              <a:t>Death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cs-CZ" b="1" dirty="0" err="1" smtClean="0">
                <a:solidFill>
                  <a:srgbClr val="002060"/>
                </a:solidFill>
              </a:rPr>
              <a:t>of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cs-CZ" b="1" dirty="0" err="1" smtClean="0">
                <a:solidFill>
                  <a:srgbClr val="002060"/>
                </a:solidFill>
              </a:rPr>
              <a:t>Salesman</a:t>
            </a:r>
            <a:r>
              <a:rPr lang="en-US" b="1" dirty="0" smtClean="0">
                <a:solidFill>
                  <a:srgbClr val="002060"/>
                </a:solidFill>
              </a:rPr>
              <a:t>”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cs-CZ" dirty="0" smtClean="0">
                <a:solidFill>
                  <a:srgbClr val="002060"/>
                </a:solidFill>
              </a:rPr>
              <a:t>– </a:t>
            </a:r>
            <a:r>
              <a:rPr lang="cs-CZ" dirty="0" err="1" smtClean="0">
                <a:solidFill>
                  <a:srgbClr val="002060"/>
                </a:solidFill>
              </a:rPr>
              <a:t>tragedy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about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an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ordinary</a:t>
            </a:r>
            <a:r>
              <a:rPr lang="cs-CZ" dirty="0" smtClean="0">
                <a:solidFill>
                  <a:srgbClr val="002060"/>
                </a:solidFill>
              </a:rPr>
              <a:t> man </a:t>
            </a:r>
            <a:r>
              <a:rPr lang="cs-CZ" dirty="0" err="1" smtClean="0">
                <a:solidFill>
                  <a:srgbClr val="002060"/>
                </a:solidFill>
              </a:rPr>
              <a:t>who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failes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both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at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work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and</a:t>
            </a:r>
            <a:r>
              <a:rPr lang="cs-CZ" dirty="0" smtClean="0">
                <a:solidFill>
                  <a:srgbClr val="002060"/>
                </a:solidFill>
              </a:rPr>
              <a:t> in his </a:t>
            </a:r>
            <a:r>
              <a:rPr lang="cs-CZ" dirty="0" err="1" smtClean="0">
                <a:solidFill>
                  <a:srgbClr val="002060"/>
                </a:solidFill>
              </a:rPr>
              <a:t>personal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life</a:t>
            </a:r>
            <a:endParaRPr lang="cs-CZ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cs-CZ" dirty="0" smtClean="0">
              <a:solidFill>
                <a:srgbClr val="002060"/>
              </a:solidFill>
            </a:endParaRPr>
          </a:p>
          <a:p>
            <a:pPr lvl="1">
              <a:buNone/>
            </a:pPr>
            <a:endParaRPr lang="cs-CZ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Vlastní 1">
      <a:dk1>
        <a:srgbClr val="FF0000"/>
      </a:dk1>
      <a:lt1>
        <a:srgbClr val="FFFFFF"/>
      </a:lt1>
      <a:dk2>
        <a:srgbClr val="0070C0"/>
      </a:dk2>
      <a:lt2>
        <a:srgbClr val="FFFFFF"/>
      </a:lt2>
      <a:accent1>
        <a:srgbClr val="0070C0"/>
      </a:accent1>
      <a:accent2>
        <a:srgbClr val="009DD9"/>
      </a:accent2>
      <a:accent3>
        <a:srgbClr val="0BD0D9"/>
      </a:accent3>
      <a:accent4>
        <a:srgbClr val="FF0000"/>
      </a:accent4>
      <a:accent5>
        <a:srgbClr val="0070C0"/>
      </a:accent5>
      <a:accent6>
        <a:srgbClr val="FFFFFF"/>
      </a:accent6>
      <a:hlink>
        <a:srgbClr val="FFFFFF"/>
      </a:hlink>
      <a:folHlink>
        <a:srgbClr val="FF000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lastní 1">
    <a:dk1>
      <a:srgbClr val="FF0000"/>
    </a:dk1>
    <a:lt1>
      <a:srgbClr val="FFFFFF"/>
    </a:lt1>
    <a:dk2>
      <a:srgbClr val="0070C0"/>
    </a:dk2>
    <a:lt2>
      <a:srgbClr val="FFFFFF"/>
    </a:lt2>
    <a:accent1>
      <a:srgbClr val="0070C0"/>
    </a:accent1>
    <a:accent2>
      <a:srgbClr val="009DD9"/>
    </a:accent2>
    <a:accent3>
      <a:srgbClr val="0BD0D9"/>
    </a:accent3>
    <a:accent4>
      <a:srgbClr val="FF0000"/>
    </a:accent4>
    <a:accent5>
      <a:srgbClr val="0070C0"/>
    </a:accent5>
    <a:accent6>
      <a:srgbClr val="FFFFFF"/>
    </a:accent6>
    <a:hlink>
      <a:srgbClr val="FFFFFF"/>
    </a:hlink>
    <a:folHlink>
      <a:srgbClr val="FF0000"/>
    </a:folHlink>
  </a:clrScheme>
</a:themeOverride>
</file>

<file path=ppt/theme/themeOverride2.xml><?xml version="1.0" encoding="utf-8"?>
<a:themeOverride xmlns:a="http://schemas.openxmlformats.org/drawingml/2006/main">
  <a:clrScheme name="Vlastní 1">
    <a:dk1>
      <a:srgbClr val="FF0000"/>
    </a:dk1>
    <a:lt1>
      <a:srgbClr val="FFFFFF"/>
    </a:lt1>
    <a:dk2>
      <a:srgbClr val="0070C0"/>
    </a:dk2>
    <a:lt2>
      <a:srgbClr val="FFFFFF"/>
    </a:lt2>
    <a:accent1>
      <a:srgbClr val="0070C0"/>
    </a:accent1>
    <a:accent2>
      <a:srgbClr val="009DD9"/>
    </a:accent2>
    <a:accent3>
      <a:srgbClr val="0BD0D9"/>
    </a:accent3>
    <a:accent4>
      <a:srgbClr val="FF0000"/>
    </a:accent4>
    <a:accent5>
      <a:srgbClr val="0070C0"/>
    </a:accent5>
    <a:accent6>
      <a:srgbClr val="FFFFFF"/>
    </a:accent6>
    <a:hlink>
      <a:srgbClr val="FFFFFF"/>
    </a:hlink>
    <a:folHlink>
      <a:srgbClr val="FF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1170</TotalTime>
  <Words>411</Words>
  <Application>Microsoft Office PowerPoint</Application>
  <PresentationFormat>Předvádění na obrazovce (4:3)</PresentationFormat>
  <Paragraphs>116</Paragraphs>
  <Slides>13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Tok</vt:lpstr>
      <vt:lpstr>American literature IV</vt:lpstr>
      <vt:lpstr> American society after WWII</vt:lpstr>
      <vt:lpstr>Civil Rights Movement</vt:lpstr>
      <vt:lpstr>  Topics for writers</vt:lpstr>
      <vt:lpstr>   Brutality of war</vt:lpstr>
      <vt:lpstr>  WILLIAM STYRON</vt:lpstr>
      <vt:lpstr>Allen Ginsberg</vt:lpstr>
      <vt:lpstr> Protests against society</vt:lpstr>
      <vt:lpstr>    Selfidentification, place in     society</vt:lpstr>
      <vt:lpstr>                        Black Americans,     minorities as heroes… </vt:lpstr>
      <vt:lpstr>   Science fiction</vt:lpstr>
      <vt:lpstr>Ray Bradbury</vt:lpstr>
      <vt:lpstr>Thank you for your attention.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HE</dc:creator>
  <cp:lastModifiedBy>Darina</cp:lastModifiedBy>
  <cp:revision>130</cp:revision>
  <dcterms:created xsi:type="dcterms:W3CDTF">2011-12-03T14:12:28Z</dcterms:created>
  <dcterms:modified xsi:type="dcterms:W3CDTF">2013-06-13T06:06:44Z</dcterms:modified>
</cp:coreProperties>
</file>