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notesMasterIdLst>
    <p:notesMasterId r:id="rId15"/>
  </p:notesMasterIdLst>
  <p:sldIdLst>
    <p:sldId id="256" r:id="rId2"/>
    <p:sldId id="259" r:id="rId3"/>
    <p:sldId id="270" r:id="rId4"/>
    <p:sldId id="274" r:id="rId5"/>
    <p:sldId id="266" r:id="rId6"/>
    <p:sldId id="279" r:id="rId7"/>
    <p:sldId id="278" r:id="rId8"/>
    <p:sldId id="268" r:id="rId9"/>
    <p:sldId id="276" r:id="rId10"/>
    <p:sldId id="277" r:id="rId11"/>
    <p:sldId id="280" r:id="rId12"/>
    <p:sldId id="269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3C1BC"/>
    <a:srgbClr val="D2DF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7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834EF7C-4C33-4FDD-AA63-7EEC0D461287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A5D17C2-CDE6-4A67-A25C-CC596FD86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A.F. </a:t>
            </a:r>
            <a:r>
              <a:rPr lang="cs-CZ" dirty="0" err="1" smtClean="0"/>
              <a:t>Bradley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5D17C2-CDE6-4A67-A25C-CC596FD86CD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6" descr="linka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5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75275-BBEA-4633-BA02-BCD62A747F53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9F15A-8E71-49DD-B39A-615E74374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F3BBE-C7A4-43E1-9CEE-85F861AF746E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7126-9B49-4D09-9C33-2F38C9998D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4A43A-1BAB-4261-A173-A25136C886FC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FE978-6957-4C5D-9ADE-309D60EED7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F4B2-1725-4303-975A-63ABFD020793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70CA7-822C-462C-A0BC-5FF063B398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AE753-0E42-4150-9D9F-7A4DDEF84B86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C5CD2-22D1-42E3-AA53-4DEBBB4D44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CA3B5-63B8-42DA-889D-0E21665D9700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294A-3AA1-4A54-AA96-8AB51145A8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87AA6-8F29-462E-A39E-13845845F5A8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CA8DA-FFC1-423B-8F36-835044AAE1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B2B85-1551-4DCB-84D6-33C700E3C834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AFB46-4B4B-4833-8399-33923D7020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5346E-DC10-45AA-8105-A63195FDF93D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434A1-D97B-4A95-A73D-EFF1375ABD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C2459-D974-4705-9378-7074FC7945C1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7096A-3AC1-4C1B-B191-0B80F3B917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AF085-EF13-4F11-B8D1-992295EDAB05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69B56-A94C-4240-8232-14379B5CE8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219EDDC-96ED-4C47-A6F1-D7D3F47E332E}" type="datetimeFigureOut">
              <a:rPr lang="cs-CZ"/>
              <a:pPr>
                <a:defRPr/>
              </a:pPr>
              <a:t>13.6.2013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566AC43-80A9-4284-B5D8-B4C5CAA909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034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4" descr="linka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2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60" r:id="rId9"/>
    <p:sldLayoutId id="2147483955" r:id="rId10"/>
    <p:sldLayoutId id="2147483956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376092"/>
                </a:solidFill>
              </a:rPr>
              <a:t>American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literature</a:t>
            </a:r>
            <a:r>
              <a:rPr lang="cs-CZ" dirty="0" smtClean="0">
                <a:solidFill>
                  <a:srgbClr val="376092"/>
                </a:solidFill>
              </a:rPr>
              <a:t> II</a:t>
            </a: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3203575" y="3860800"/>
            <a:ext cx="5114925" cy="1101725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Civil </a:t>
            </a:r>
            <a:r>
              <a:rPr lang="cs-CZ" dirty="0" err="1" smtClean="0"/>
              <a:t>War</a:t>
            </a:r>
            <a:r>
              <a:rPr lang="cs-CZ" dirty="0" smtClean="0"/>
              <a:t> to WWI</a:t>
            </a:r>
          </a:p>
          <a:p>
            <a:pPr marR="0" eaLnBrk="1" hangingPunct="1">
              <a:buFont typeface="Arial" charset="0"/>
              <a:buNone/>
            </a:pP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poetry</a:t>
            </a:r>
            <a:endParaRPr lang="cs-CZ" dirty="0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VY_32_INOVACE_15-13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		</a:t>
            </a:r>
            <a:r>
              <a:rPr lang="en-US" b="1" dirty="0" smtClean="0">
                <a:solidFill>
                  <a:srgbClr val="03C1BC"/>
                </a:solidFill>
              </a:rPr>
              <a:t>WALT WHITMAN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0070C0"/>
                </a:solidFill>
              </a:rPr>
              <a:t>1819 – 1892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central figure </a:t>
            </a:r>
            <a:r>
              <a:rPr lang="en-US" dirty="0" smtClean="0">
                <a:solidFill>
                  <a:srgbClr val="03C1BC"/>
                </a:solidFill>
              </a:rPr>
              <a:t>of </a:t>
            </a:r>
            <a:r>
              <a:rPr lang="en-US" dirty="0" err="1" smtClean="0">
                <a:solidFill>
                  <a:srgbClr val="03C1BC"/>
                </a:solidFill>
              </a:rPr>
              <a:t>moderm</a:t>
            </a:r>
            <a:r>
              <a:rPr lang="en-US" dirty="0" smtClean="0">
                <a:solidFill>
                  <a:srgbClr val="03C1BC"/>
                </a:solidFill>
              </a:rPr>
              <a:t> Amer. poetry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03C1BC"/>
                </a:solidFill>
              </a:rPr>
              <a:t>misunderstood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03C1BC"/>
                </a:solidFill>
              </a:rPr>
              <a:t>taboo images: sex; exotic, vulgar language</a:t>
            </a:r>
            <a:endParaRPr lang="en-US" dirty="0" smtClean="0"/>
          </a:p>
          <a:p>
            <a:pPr lvl="0"/>
            <a:r>
              <a:rPr lang="cs-CZ" dirty="0" err="1" smtClean="0">
                <a:solidFill>
                  <a:srgbClr val="03C1BC"/>
                </a:solidFill>
              </a:rPr>
              <a:t>democratic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equality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of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people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progress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of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life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life</a:t>
            </a:r>
            <a:r>
              <a:rPr lang="en-US" dirty="0" smtClean="0">
                <a:solidFill>
                  <a:srgbClr val="03C1BC"/>
                </a:solidFill>
              </a:rPr>
              <a:t>`s triumph over the death, </a:t>
            </a:r>
            <a:r>
              <a:rPr lang="cs-CZ" dirty="0" err="1" smtClean="0">
                <a:solidFill>
                  <a:srgbClr val="03C1BC"/>
                </a:solidFill>
              </a:rPr>
              <a:t>against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slavery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smtClean="0">
                <a:solidFill>
                  <a:srgbClr val="FF0000"/>
                </a:solidFill>
              </a:rPr>
              <a:t>free verse </a:t>
            </a:r>
            <a:r>
              <a:rPr lang="cs-CZ" dirty="0" smtClean="0">
                <a:solidFill>
                  <a:srgbClr val="03C1BC"/>
                </a:solidFill>
              </a:rPr>
              <a:t>(</a:t>
            </a:r>
            <a:r>
              <a:rPr lang="cs-CZ" dirty="0" err="1" smtClean="0">
                <a:solidFill>
                  <a:srgbClr val="03C1BC"/>
                </a:solidFill>
              </a:rPr>
              <a:t>S</a:t>
            </a:r>
            <a:r>
              <a:rPr lang="cs-CZ" dirty="0" smtClean="0">
                <a:solidFill>
                  <a:srgbClr val="03C1BC"/>
                </a:solidFill>
              </a:rPr>
              <a:t>.</a:t>
            </a:r>
            <a:r>
              <a:rPr lang="cs-CZ" dirty="0" err="1" smtClean="0">
                <a:solidFill>
                  <a:srgbClr val="03C1BC"/>
                </a:solidFill>
              </a:rPr>
              <a:t>K</a:t>
            </a:r>
            <a:r>
              <a:rPr lang="cs-CZ" dirty="0" smtClean="0">
                <a:solidFill>
                  <a:srgbClr val="03C1BC"/>
                </a:solidFill>
              </a:rPr>
              <a:t>.Neumann)</a:t>
            </a:r>
          </a:p>
          <a:p>
            <a:r>
              <a:rPr lang="cs-CZ" b="1" dirty="0" err="1" smtClean="0">
                <a:solidFill>
                  <a:srgbClr val="0070C0"/>
                </a:solidFill>
              </a:rPr>
              <a:t>Leaves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Grass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3C1BC"/>
                </a:solidFill>
              </a:rPr>
              <a:t>symbol of freedom</a:t>
            </a:r>
          </a:p>
          <a:p>
            <a:pPr lvl="1"/>
            <a:r>
              <a:rPr lang="en-US" dirty="0" smtClean="0">
                <a:solidFill>
                  <a:srgbClr val="03C1BC"/>
                </a:solidFill>
              </a:rPr>
              <a:t>Song of Myself – individuality, novelty, the USA, Cosmos…</a:t>
            </a:r>
          </a:p>
          <a:p>
            <a:pPr lvl="1"/>
            <a:endParaRPr lang="en-US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		</a:t>
            </a:r>
            <a:r>
              <a:rPr lang="en-US" b="1" dirty="0" smtClean="0">
                <a:solidFill>
                  <a:srgbClr val="03C1BC"/>
                </a:solidFill>
              </a:rPr>
              <a:t>EMILY DICKINSON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1830 – 1886</a:t>
            </a:r>
            <a:endParaRPr lang="cs-CZ" dirty="0" smtClean="0"/>
          </a:p>
          <a:p>
            <a:pPr lvl="0"/>
            <a:r>
              <a:rPr lang="cs-CZ" sz="2800" dirty="0" smtClean="0">
                <a:solidFill>
                  <a:srgbClr val="03C1BC"/>
                </a:solidFill>
              </a:rPr>
              <a:t>a </a:t>
            </a:r>
            <a:r>
              <a:rPr lang="cs-CZ" sz="2800" dirty="0" err="1" smtClean="0">
                <a:solidFill>
                  <a:srgbClr val="03C1BC"/>
                </a:solidFill>
              </a:rPr>
              <a:t>shy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young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woman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of</a:t>
            </a:r>
            <a:r>
              <a:rPr lang="cs-CZ" sz="2800" dirty="0" smtClean="0">
                <a:solidFill>
                  <a:srgbClr val="03C1BC"/>
                </a:solidFill>
              </a:rPr>
              <a:t> a  </a:t>
            </a:r>
            <a:r>
              <a:rPr lang="cs-CZ" sz="2800" dirty="0" err="1" smtClean="0">
                <a:solidFill>
                  <a:srgbClr val="03C1BC"/>
                </a:solidFill>
              </a:rPr>
              <a:t>highly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individual</a:t>
            </a:r>
            <a:r>
              <a:rPr lang="cs-CZ" sz="2800" dirty="0" smtClean="0">
                <a:solidFill>
                  <a:srgbClr val="03C1BC"/>
                </a:solidFill>
              </a:rPr>
              <a:t> talent, </a:t>
            </a:r>
            <a:r>
              <a:rPr lang="cs-CZ" sz="2800" dirty="0" err="1" smtClean="0">
                <a:solidFill>
                  <a:srgbClr val="03C1BC"/>
                </a:solidFill>
              </a:rPr>
              <a:t>lived</a:t>
            </a:r>
            <a:r>
              <a:rPr lang="cs-CZ" sz="2800" dirty="0" smtClean="0">
                <a:solidFill>
                  <a:srgbClr val="03C1BC"/>
                </a:solidFill>
              </a:rPr>
              <a:t> in </a:t>
            </a:r>
            <a:r>
              <a:rPr lang="cs-CZ" sz="2800" dirty="0" err="1" smtClean="0">
                <a:solidFill>
                  <a:srgbClr val="03C1BC"/>
                </a:solidFill>
              </a:rPr>
              <a:t>Mass</a:t>
            </a:r>
            <a:r>
              <a:rPr lang="en-US" sz="2800" dirty="0" smtClean="0">
                <a:solidFill>
                  <a:srgbClr val="03C1BC"/>
                </a:solidFill>
              </a:rPr>
              <a:t>.(</a:t>
            </a:r>
            <a:r>
              <a:rPr lang="cs-CZ" sz="2800" dirty="0" err="1" smtClean="0">
                <a:solidFill>
                  <a:srgbClr val="03C1BC"/>
                </a:solidFill>
              </a:rPr>
              <a:t>Amherst</a:t>
            </a:r>
            <a:r>
              <a:rPr lang="en-US" sz="2800" dirty="0" smtClean="0">
                <a:solidFill>
                  <a:srgbClr val="03C1BC"/>
                </a:solidFill>
              </a:rPr>
              <a:t>)</a:t>
            </a:r>
            <a:endParaRPr lang="cs-CZ" sz="2800" dirty="0" smtClean="0">
              <a:solidFill>
                <a:srgbClr val="03C1BC"/>
              </a:solidFill>
            </a:endParaRPr>
          </a:p>
          <a:p>
            <a:pPr lvl="0"/>
            <a:r>
              <a:rPr lang="cs-CZ" sz="2800" dirty="0" smtClean="0">
                <a:solidFill>
                  <a:srgbClr val="03C1BC"/>
                </a:solidFill>
              </a:rPr>
              <a:t>7 </a:t>
            </a:r>
            <a:r>
              <a:rPr lang="cs-CZ" sz="2800" dirty="0" err="1" smtClean="0">
                <a:solidFill>
                  <a:srgbClr val="03C1BC"/>
                </a:solidFill>
              </a:rPr>
              <a:t>of</a:t>
            </a:r>
            <a:r>
              <a:rPr lang="cs-CZ" sz="2800" dirty="0" smtClean="0">
                <a:solidFill>
                  <a:srgbClr val="03C1BC"/>
                </a:solidFill>
              </a:rPr>
              <a:t> 1800 </a:t>
            </a:r>
            <a:r>
              <a:rPr lang="cs-CZ" sz="2800" dirty="0" err="1" smtClean="0">
                <a:solidFill>
                  <a:srgbClr val="03C1BC"/>
                </a:solidFill>
              </a:rPr>
              <a:t>poems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published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anonymously</a:t>
            </a:r>
            <a:r>
              <a:rPr lang="cs-CZ" sz="2800" dirty="0" smtClean="0">
                <a:solidFill>
                  <a:srgbClr val="03C1BC"/>
                </a:solidFill>
              </a:rPr>
              <a:t>, 1955 a </a:t>
            </a:r>
            <a:r>
              <a:rPr lang="cs-CZ" sz="2800" dirty="0" err="1" smtClean="0">
                <a:solidFill>
                  <a:srgbClr val="03C1BC"/>
                </a:solidFill>
              </a:rPr>
              <a:t>complete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edition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published</a:t>
            </a:r>
            <a:endParaRPr lang="cs-CZ" sz="2800" dirty="0" smtClean="0">
              <a:solidFill>
                <a:srgbClr val="03C1BC"/>
              </a:solidFill>
            </a:endParaRPr>
          </a:p>
          <a:p>
            <a:pPr lvl="0"/>
            <a:r>
              <a:rPr lang="cs-CZ" sz="2800" dirty="0" smtClean="0">
                <a:solidFill>
                  <a:srgbClr val="FF0000"/>
                </a:solidFill>
              </a:rPr>
              <a:t>intense </a:t>
            </a:r>
            <a:r>
              <a:rPr lang="cs-CZ" sz="2800" dirty="0" err="1" smtClean="0">
                <a:solidFill>
                  <a:srgbClr val="FF0000"/>
                </a:solidFill>
              </a:rPr>
              <a:t>inner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err="1" smtClean="0">
                <a:solidFill>
                  <a:srgbClr val="FF0000"/>
                </a:solidFill>
              </a:rPr>
              <a:t>life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0"/>
            <a:r>
              <a:rPr lang="cs-CZ" sz="2800" dirty="0" err="1" smtClean="0">
                <a:solidFill>
                  <a:srgbClr val="FF0000"/>
                </a:solidFill>
              </a:rPr>
              <a:t>themes</a:t>
            </a:r>
            <a:r>
              <a:rPr lang="cs-CZ" sz="2800" dirty="0" smtClean="0">
                <a:solidFill>
                  <a:srgbClr val="FF0000"/>
                </a:solidFill>
              </a:rPr>
              <a:t>: </a:t>
            </a:r>
            <a:r>
              <a:rPr lang="cs-CZ" sz="2800" dirty="0" err="1" smtClean="0">
                <a:solidFill>
                  <a:srgbClr val="03C1BC"/>
                </a:solidFill>
              </a:rPr>
              <a:t>deaths</a:t>
            </a:r>
            <a:r>
              <a:rPr lang="cs-CZ" sz="2800" dirty="0" smtClean="0">
                <a:solidFill>
                  <a:srgbClr val="03C1BC"/>
                </a:solidFill>
              </a:rPr>
              <a:t>, </a:t>
            </a:r>
            <a:r>
              <a:rPr lang="cs-CZ" sz="2800" dirty="0" err="1" smtClean="0">
                <a:solidFill>
                  <a:srgbClr val="03C1BC"/>
                </a:solidFill>
              </a:rPr>
              <a:t>faith</a:t>
            </a:r>
            <a:r>
              <a:rPr lang="cs-CZ" sz="2800" dirty="0" smtClean="0">
                <a:solidFill>
                  <a:srgbClr val="03C1BC"/>
                </a:solidFill>
              </a:rPr>
              <a:t>, </a:t>
            </a:r>
            <a:r>
              <a:rPr lang="cs-CZ" sz="2800" dirty="0" err="1" smtClean="0">
                <a:solidFill>
                  <a:srgbClr val="03C1BC"/>
                </a:solidFill>
              </a:rPr>
              <a:t>funeral</a:t>
            </a:r>
            <a:r>
              <a:rPr lang="cs-CZ" sz="2800" dirty="0" smtClean="0">
                <a:solidFill>
                  <a:srgbClr val="03C1BC"/>
                </a:solidFill>
              </a:rPr>
              <a:t>, </a:t>
            </a:r>
            <a:r>
              <a:rPr lang="cs-CZ" sz="2800" dirty="0" err="1" smtClean="0">
                <a:solidFill>
                  <a:srgbClr val="03C1BC"/>
                </a:solidFill>
              </a:rPr>
              <a:t>immortality</a:t>
            </a:r>
            <a:r>
              <a:rPr lang="cs-CZ" sz="2800" dirty="0" smtClean="0">
                <a:solidFill>
                  <a:srgbClr val="03C1BC"/>
                </a:solidFill>
              </a:rPr>
              <a:t>, love, </a:t>
            </a:r>
            <a:r>
              <a:rPr lang="cs-CZ" sz="2800" dirty="0" err="1" smtClean="0">
                <a:solidFill>
                  <a:srgbClr val="03C1BC"/>
                </a:solidFill>
              </a:rPr>
              <a:t>nature</a:t>
            </a:r>
            <a:r>
              <a:rPr lang="cs-CZ" sz="2800" dirty="0" smtClean="0">
                <a:solidFill>
                  <a:srgbClr val="03C1BC"/>
                </a:solidFill>
              </a:rPr>
              <a:t> – </a:t>
            </a:r>
            <a:r>
              <a:rPr lang="cs-CZ" sz="2800" dirty="0" err="1" smtClean="0">
                <a:solidFill>
                  <a:srgbClr val="03C1BC"/>
                </a:solidFill>
              </a:rPr>
              <a:t>capital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letters</a:t>
            </a:r>
            <a:r>
              <a:rPr lang="cs-CZ" sz="2800" dirty="0" smtClean="0">
                <a:solidFill>
                  <a:srgbClr val="03C1BC"/>
                </a:solidFill>
              </a:rPr>
              <a:t>, </a:t>
            </a:r>
            <a:r>
              <a:rPr lang="cs-CZ" sz="2800" dirty="0" err="1" smtClean="0">
                <a:solidFill>
                  <a:srgbClr val="03C1BC"/>
                </a:solidFill>
              </a:rPr>
              <a:t>dashes</a:t>
            </a:r>
            <a:r>
              <a:rPr lang="cs-CZ" sz="2800" dirty="0" smtClean="0">
                <a:solidFill>
                  <a:srgbClr val="03C1BC"/>
                </a:solidFill>
              </a:rPr>
              <a:t>, </a:t>
            </a:r>
            <a:r>
              <a:rPr lang="cs-CZ" sz="2800" dirty="0" err="1" smtClean="0">
                <a:solidFill>
                  <a:srgbClr val="03C1BC"/>
                </a:solidFill>
              </a:rPr>
              <a:t>personification</a:t>
            </a:r>
            <a:r>
              <a:rPr lang="cs-CZ" sz="2800" dirty="0" smtClean="0">
                <a:solidFill>
                  <a:srgbClr val="03C1BC"/>
                </a:solidFill>
              </a:rPr>
              <a:t>, </a:t>
            </a:r>
            <a:r>
              <a:rPr lang="cs-CZ" sz="2800" dirty="0" err="1" smtClean="0">
                <a:solidFill>
                  <a:srgbClr val="03C1BC"/>
                </a:solidFill>
              </a:rPr>
              <a:t>concrete</a:t>
            </a:r>
            <a:r>
              <a:rPr lang="cs-CZ" sz="2800" dirty="0" smtClean="0">
                <a:solidFill>
                  <a:srgbClr val="03C1BC"/>
                </a:solidFill>
              </a:rPr>
              <a:t> vs. </a:t>
            </a:r>
            <a:r>
              <a:rPr lang="cs-CZ" sz="2800" dirty="0" err="1" smtClean="0">
                <a:solidFill>
                  <a:srgbClr val="03C1BC"/>
                </a:solidFill>
              </a:rPr>
              <a:t>abstract</a:t>
            </a:r>
            <a:r>
              <a:rPr lang="cs-CZ" sz="2800" dirty="0" smtClean="0">
                <a:solidFill>
                  <a:srgbClr val="03C1BC"/>
                </a:solidFill>
              </a:rPr>
              <a:t> </a:t>
            </a:r>
            <a:r>
              <a:rPr lang="cs-CZ" sz="2800" dirty="0" err="1" smtClean="0">
                <a:solidFill>
                  <a:srgbClr val="03C1BC"/>
                </a:solidFill>
              </a:rPr>
              <a:t>worlds</a:t>
            </a:r>
            <a:endParaRPr lang="cs-CZ" sz="2800" dirty="0" smtClean="0">
              <a:solidFill>
                <a:srgbClr val="03C1BC"/>
              </a:solidFill>
            </a:endParaRPr>
          </a:p>
          <a:p>
            <a:pPr lvl="0"/>
            <a:r>
              <a:rPr lang="en-US" sz="2800" dirty="0" smtClean="0">
                <a:solidFill>
                  <a:srgbClr val="03C1BC"/>
                </a:solidFill>
              </a:rPr>
              <a:t>symbolic, religious, personal, short, lyrical poems</a:t>
            </a:r>
          </a:p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This Is My Letter To The World</a:t>
            </a:r>
            <a:endParaRPr lang="cs-CZ" sz="28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title"/>
          </p:nvPr>
        </p:nvSpPr>
        <p:spPr>
          <a:xfrm>
            <a:off x="683568" y="1844824"/>
            <a:ext cx="2160240" cy="1582737"/>
          </a:xfrm>
        </p:spPr>
        <p:txBody>
          <a:bodyPr/>
          <a:lstStyle/>
          <a:p>
            <a:pPr eaLnBrk="1" hangingPunct="1"/>
            <a:r>
              <a:rPr lang="en-US" sz="2400" dirty="0" err="1" smtClean="0"/>
              <a:t>e.m.i.l.y</a:t>
            </a:r>
            <a:r>
              <a:rPr lang="en-US" sz="2400" dirty="0" smtClean="0"/>
              <a:t>  </a:t>
            </a:r>
            <a:r>
              <a:rPr lang="en-US" sz="2400" dirty="0" err="1" smtClean="0"/>
              <a:t>d.i.c.k.i</a:t>
            </a:r>
            <a:r>
              <a:rPr lang="en-US" sz="2400" dirty="0" smtClean="0"/>
              <a:t>.</a:t>
            </a:r>
            <a:r>
              <a:rPr lang="cs-CZ" sz="2400" dirty="0" smtClean="0"/>
              <a:t>n.</a:t>
            </a:r>
            <a:r>
              <a:rPr lang="en-US" sz="2400" dirty="0" err="1" smtClean="0"/>
              <a:t>s.o.n</a:t>
            </a:r>
            <a:endParaRPr lang="cs-CZ" sz="2400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827088" y="5589588"/>
            <a:ext cx="7272337" cy="8048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ázev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: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Black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white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photograph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of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Emily Dickinson2.png</a:t>
            </a:r>
            <a:endParaRPr lang="en-US" sz="9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utor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: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ne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známý </a:t>
            </a:r>
            <a:b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Zdroj: http://cs.wikipedia.org/wiki/Soubor:Black-white_photograph_of_Emily_Dickinson2.png</a:t>
            </a:r>
          </a:p>
        </p:txBody>
      </p:sp>
      <p:pic>
        <p:nvPicPr>
          <p:cNvPr id="12292" name="Picture 4" descr="http://upload.wikimedia.org/wikipedia/commons/thumb/5/56/Black-white_photograph_of_Emily_Dickinson2.png/392px-Black-white_photograph_of_Emily_Dickinson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0994" y="867796"/>
            <a:ext cx="3733800" cy="4572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 smtClean="0">
                <a:solidFill>
                  <a:srgbClr val="376092"/>
                </a:solidFill>
              </a:rPr>
              <a:t>Thank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you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for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your</a:t>
            </a:r>
            <a:r>
              <a:rPr lang="cs-CZ" dirty="0" smtClean="0">
                <a:solidFill>
                  <a:srgbClr val="376092"/>
                </a:solidFill>
              </a:rPr>
              <a:t> </a:t>
            </a:r>
            <a:r>
              <a:rPr lang="cs-CZ" dirty="0" err="1" smtClean="0">
                <a:solidFill>
                  <a:srgbClr val="376092"/>
                </a:solidFill>
              </a:rPr>
              <a:t>attention</a:t>
            </a:r>
            <a:r>
              <a:rPr lang="cs-CZ" dirty="0" smtClean="0">
                <a:solidFill>
                  <a:srgbClr val="376092"/>
                </a:solidFill>
              </a:rPr>
              <a:t>.</a:t>
            </a:r>
          </a:p>
        </p:txBody>
      </p:sp>
      <p:sp>
        <p:nvSpPr>
          <p:cNvPr id="20483" name="Podnadpis 5"/>
          <p:cNvSpPr>
            <a:spLocks noGrp="1"/>
          </p:cNvSpPr>
          <p:nvPr>
            <p:ph type="subTitle" idx="1"/>
          </p:nvPr>
        </p:nvSpPr>
        <p:spPr>
          <a:xfrm>
            <a:off x="1547664" y="3212976"/>
            <a:ext cx="6846838" cy="1752600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cs-CZ" dirty="0" smtClean="0"/>
              <a:t>Autor DUM: Mgr. Darina </a:t>
            </a:r>
            <a:r>
              <a:rPr lang="cs-CZ" dirty="0" err="1" smtClean="0"/>
              <a:t>Sikorová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3C1BC"/>
                </a:solidFill>
              </a:rPr>
              <a:t>		</a:t>
            </a:r>
            <a:r>
              <a:rPr lang="cs-CZ" dirty="0" err="1" smtClean="0">
                <a:solidFill>
                  <a:srgbClr val="03C1BC"/>
                </a:solidFill>
              </a:rPr>
              <a:t>After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the</a:t>
            </a:r>
            <a:r>
              <a:rPr lang="cs-CZ" dirty="0" smtClean="0">
                <a:solidFill>
                  <a:srgbClr val="03C1BC"/>
                </a:solidFill>
              </a:rPr>
              <a:t> Civil </a:t>
            </a:r>
            <a:r>
              <a:rPr lang="cs-CZ" dirty="0" err="1" smtClean="0">
                <a:solidFill>
                  <a:srgbClr val="03C1BC"/>
                </a:solidFill>
              </a:rPr>
              <a:t>War</a:t>
            </a:r>
            <a:endParaRPr lang="cs-CZ" dirty="0" smtClean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3C1BC"/>
                </a:solidFill>
              </a:rPr>
              <a:t>of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both</a:t>
            </a:r>
            <a:r>
              <a:rPr lang="cs-CZ" dirty="0" smtClean="0">
                <a:solidFill>
                  <a:srgbClr val="03C1BC"/>
                </a:solidFill>
              </a:rPr>
              <a:t> society </a:t>
            </a:r>
            <a:r>
              <a:rPr lang="cs-CZ" dirty="0" err="1" smtClean="0">
                <a:solidFill>
                  <a:srgbClr val="03C1BC"/>
                </a:solidFill>
              </a:rPr>
              <a:t>and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culture</a:t>
            </a:r>
            <a:endParaRPr lang="cs-CZ" dirty="0" smtClean="0">
              <a:solidFill>
                <a:srgbClr val="03C1B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03C1B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3C1BC"/>
                </a:solidFill>
              </a:rPr>
              <a:t>the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West</a:t>
            </a:r>
            <a:r>
              <a:rPr lang="cs-CZ" dirty="0" smtClean="0">
                <a:solidFill>
                  <a:srgbClr val="03C1BC"/>
                </a:solidFill>
              </a:rPr>
              <a:t> = </a:t>
            </a:r>
            <a:r>
              <a:rPr lang="cs-CZ" dirty="0" err="1" smtClean="0">
                <a:solidFill>
                  <a:srgbClr val="03C1BC"/>
                </a:solidFill>
              </a:rPr>
              <a:t>inspiration</a:t>
            </a:r>
            <a:r>
              <a:rPr lang="cs-CZ" dirty="0" smtClean="0">
                <a:solidFill>
                  <a:srgbClr val="03C1BC"/>
                </a:solidFill>
              </a:rPr>
              <a:t>: vitality, </a:t>
            </a:r>
            <a:r>
              <a:rPr lang="cs-CZ" dirty="0" err="1" smtClean="0">
                <a:solidFill>
                  <a:srgbClr val="03C1BC"/>
                </a:solidFill>
              </a:rPr>
              <a:t>realism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humour</a:t>
            </a:r>
            <a:endParaRPr lang="cs-CZ" dirty="0" smtClean="0">
              <a:solidFill>
                <a:srgbClr val="03C1B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>
              <a:solidFill>
                <a:srgbClr val="03C1B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>
                <a:solidFill>
                  <a:srgbClr val="03C1BC"/>
                </a:solidFill>
              </a:rPr>
              <a:t>from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romanticism</a:t>
            </a:r>
            <a:r>
              <a:rPr lang="cs-CZ" dirty="0" smtClean="0">
                <a:solidFill>
                  <a:srgbClr val="03C1BC"/>
                </a:solidFill>
              </a:rPr>
              <a:t> to </a:t>
            </a:r>
            <a:r>
              <a:rPr lang="cs-CZ" dirty="0" err="1" smtClean="0">
                <a:solidFill>
                  <a:srgbClr val="03C1BC"/>
                </a:solidFill>
              </a:rPr>
              <a:t>realism</a:t>
            </a:r>
            <a:endParaRPr lang="cs-CZ" dirty="0" smtClean="0">
              <a:solidFill>
                <a:srgbClr val="03C1B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500" dirty="0" smtClean="0">
              <a:solidFill>
                <a:srgbClr val="03C1B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500" dirty="0" err="1" smtClean="0">
                <a:solidFill>
                  <a:srgbClr val="FF0000"/>
                </a:solidFill>
              </a:rPr>
              <a:t>topics</a:t>
            </a:r>
            <a:r>
              <a:rPr lang="cs-CZ" sz="2500" dirty="0" smtClean="0">
                <a:solidFill>
                  <a:srgbClr val="03C1BC"/>
                </a:solidFill>
              </a:rPr>
              <a:t>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 err="1" smtClean="0">
                <a:solidFill>
                  <a:srgbClr val="03C1BC"/>
                </a:solidFill>
              </a:rPr>
              <a:t>nature</a:t>
            </a:r>
            <a:endParaRPr lang="cs-CZ" sz="2500" dirty="0" smtClean="0">
              <a:solidFill>
                <a:srgbClr val="03C1BC"/>
              </a:solidFill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 err="1" smtClean="0">
                <a:solidFill>
                  <a:srgbClr val="03C1BC"/>
                </a:solidFill>
              </a:rPr>
              <a:t>life</a:t>
            </a:r>
            <a:r>
              <a:rPr lang="cs-CZ" sz="2500" dirty="0" smtClean="0">
                <a:solidFill>
                  <a:srgbClr val="03C1BC"/>
                </a:solidFill>
              </a:rPr>
              <a:t> </a:t>
            </a:r>
            <a:r>
              <a:rPr lang="cs-CZ" sz="2500" dirty="0" err="1" smtClean="0">
                <a:solidFill>
                  <a:srgbClr val="03C1BC"/>
                </a:solidFill>
              </a:rPr>
              <a:t>after</a:t>
            </a:r>
            <a:r>
              <a:rPr lang="cs-CZ" sz="2500" dirty="0" smtClean="0">
                <a:solidFill>
                  <a:srgbClr val="03C1BC"/>
                </a:solidFill>
              </a:rPr>
              <a:t> </a:t>
            </a:r>
            <a:r>
              <a:rPr lang="cs-CZ" sz="2500" dirty="0" err="1" smtClean="0">
                <a:solidFill>
                  <a:srgbClr val="03C1BC"/>
                </a:solidFill>
              </a:rPr>
              <a:t>war</a:t>
            </a:r>
            <a:r>
              <a:rPr lang="cs-CZ" sz="2500" dirty="0" smtClean="0">
                <a:solidFill>
                  <a:srgbClr val="03C1BC"/>
                </a:solidFill>
              </a:rPr>
              <a:t>, </a:t>
            </a:r>
            <a:r>
              <a:rPr lang="cs-CZ" sz="2500" dirty="0" err="1" smtClean="0">
                <a:solidFill>
                  <a:srgbClr val="03C1BC"/>
                </a:solidFill>
              </a:rPr>
              <a:t>hope</a:t>
            </a:r>
            <a:r>
              <a:rPr lang="cs-CZ" sz="2500" dirty="0" smtClean="0">
                <a:solidFill>
                  <a:srgbClr val="03C1BC"/>
                </a:solidFill>
              </a:rPr>
              <a:t> in </a:t>
            </a:r>
            <a:r>
              <a:rPr lang="cs-CZ" sz="2500" dirty="0" err="1" smtClean="0">
                <a:solidFill>
                  <a:srgbClr val="03C1BC"/>
                </a:solidFill>
              </a:rPr>
              <a:t>rich</a:t>
            </a:r>
            <a:r>
              <a:rPr lang="cs-CZ" sz="2500" dirty="0" smtClean="0">
                <a:solidFill>
                  <a:srgbClr val="03C1BC"/>
                </a:solidFill>
              </a:rPr>
              <a:t> </a:t>
            </a:r>
            <a:r>
              <a:rPr lang="cs-CZ" sz="2500" dirty="0" err="1" smtClean="0">
                <a:solidFill>
                  <a:srgbClr val="03C1BC"/>
                </a:solidFill>
              </a:rPr>
              <a:t>and</a:t>
            </a:r>
            <a:r>
              <a:rPr lang="cs-CZ" sz="2500" dirty="0" smtClean="0">
                <a:solidFill>
                  <a:srgbClr val="03C1BC"/>
                </a:solidFill>
              </a:rPr>
              <a:t> </a:t>
            </a:r>
            <a:r>
              <a:rPr lang="cs-CZ" sz="2500" dirty="0" err="1" smtClean="0">
                <a:solidFill>
                  <a:srgbClr val="03C1BC"/>
                </a:solidFill>
              </a:rPr>
              <a:t>better</a:t>
            </a:r>
            <a:r>
              <a:rPr lang="cs-CZ" sz="2500" dirty="0" smtClean="0">
                <a:solidFill>
                  <a:srgbClr val="03C1BC"/>
                </a:solidFill>
              </a:rPr>
              <a:t> </a:t>
            </a:r>
            <a:r>
              <a:rPr lang="cs-CZ" sz="2500" dirty="0" err="1" smtClean="0">
                <a:solidFill>
                  <a:srgbClr val="03C1BC"/>
                </a:solidFill>
              </a:rPr>
              <a:t>life</a:t>
            </a:r>
            <a:endParaRPr lang="cs-CZ" sz="2500" dirty="0" smtClean="0">
              <a:solidFill>
                <a:srgbClr val="03C1BC"/>
              </a:solidFill>
            </a:endParaRP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500" dirty="0" err="1" smtClean="0">
                <a:solidFill>
                  <a:srgbClr val="03C1BC"/>
                </a:solidFill>
              </a:rPr>
              <a:t>slavery</a:t>
            </a:r>
            <a:endParaRPr lang="cs-CZ" sz="2500" dirty="0" smtClean="0">
              <a:solidFill>
                <a:srgbClr val="03C1B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rgbClr val="03C1BC"/>
                </a:solidFill>
              </a:rPr>
              <a:t>		</a:t>
            </a:r>
            <a:r>
              <a:rPr lang="cs-CZ" b="1" dirty="0" smtClean="0">
                <a:solidFill>
                  <a:srgbClr val="03C1BC"/>
                </a:solidFill>
              </a:rPr>
              <a:t>JACK LONDON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0070C0"/>
                </a:solidFill>
              </a:rPr>
              <a:t>1876 – 1916</a:t>
            </a:r>
            <a:r>
              <a:rPr lang="en-US" b="1" dirty="0" smtClean="0">
                <a:solidFill>
                  <a:srgbClr val="0070C0"/>
                </a:solidFill>
              </a:rPr>
              <a:t> (John Griffith Chaney)</a:t>
            </a:r>
            <a:endParaRPr lang="en-US" dirty="0" smtClean="0">
              <a:solidFill>
                <a:srgbClr val="0070C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>
              <a:solidFill>
                <a:srgbClr val="03C1BC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sailor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worker</a:t>
            </a:r>
            <a:r>
              <a:rPr lang="cs-CZ" dirty="0" smtClean="0">
                <a:solidFill>
                  <a:srgbClr val="FF0000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miner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03C1BC"/>
                </a:solidFill>
              </a:rPr>
              <a:t>– </a:t>
            </a:r>
            <a:r>
              <a:rPr lang="cs-CZ" dirty="0" err="1" smtClean="0">
                <a:solidFill>
                  <a:srgbClr val="03C1BC"/>
                </a:solidFill>
              </a:rPr>
              <a:t>gold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rush</a:t>
            </a:r>
            <a:r>
              <a:rPr lang="cs-CZ" dirty="0" smtClean="0">
                <a:solidFill>
                  <a:srgbClr val="03C1BC"/>
                </a:solidFill>
              </a:rPr>
              <a:t> to </a:t>
            </a:r>
            <a:r>
              <a:rPr lang="cs-CZ" dirty="0" err="1" smtClean="0">
                <a:solidFill>
                  <a:srgbClr val="03C1BC"/>
                </a:solidFill>
              </a:rPr>
              <a:t>Klondike</a:t>
            </a:r>
            <a:endParaRPr lang="cs-CZ" dirty="0" smtClean="0">
              <a:solidFill>
                <a:srgbClr val="03C1BC"/>
              </a:solidFill>
            </a:endParaRPr>
          </a:p>
          <a:p>
            <a:r>
              <a:rPr lang="cs-CZ" dirty="0" smtClean="0">
                <a:solidFill>
                  <a:srgbClr val="FF0000"/>
                </a:solidFill>
              </a:rPr>
              <a:t>- </a:t>
            </a:r>
            <a:r>
              <a:rPr lang="cs-CZ" dirty="0" err="1" smtClean="0">
                <a:solidFill>
                  <a:srgbClr val="FF0000"/>
                </a:solidFill>
              </a:rPr>
              <a:t>heroes</a:t>
            </a:r>
            <a:r>
              <a:rPr lang="cs-CZ" dirty="0" smtClean="0">
                <a:solidFill>
                  <a:srgbClr val="03C1BC"/>
                </a:solidFill>
              </a:rPr>
              <a:t>: </a:t>
            </a:r>
            <a:r>
              <a:rPr lang="cs-CZ" dirty="0" err="1" smtClean="0">
                <a:solidFill>
                  <a:srgbClr val="03C1BC"/>
                </a:solidFill>
              </a:rPr>
              <a:t>strong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courageous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democratic</a:t>
            </a:r>
            <a:r>
              <a:rPr lang="cs-CZ" dirty="0" smtClean="0">
                <a:solidFill>
                  <a:srgbClr val="03C1BC"/>
                </a:solidFill>
              </a:rPr>
              <a:t> vs. </a:t>
            </a:r>
            <a:r>
              <a:rPr lang="cs-CZ" dirty="0" err="1" smtClean="0">
                <a:solidFill>
                  <a:srgbClr val="03C1BC"/>
                </a:solidFill>
              </a:rPr>
              <a:t>ruthless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Alaska</a:t>
            </a:r>
            <a:endParaRPr lang="cs-CZ" dirty="0" smtClean="0">
              <a:solidFill>
                <a:srgbClr val="03C1BC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3C1BC"/>
              </a:solidFill>
            </a:endParaRPr>
          </a:p>
          <a:p>
            <a:r>
              <a:rPr lang="cs-CZ" b="1" dirty="0" err="1" smtClean="0">
                <a:solidFill>
                  <a:srgbClr val="0070C0"/>
                </a:solidFill>
              </a:rPr>
              <a:t>The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Call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the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Wild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3C1BC"/>
                </a:solidFill>
              </a:rPr>
              <a:t>– </a:t>
            </a:r>
            <a:r>
              <a:rPr lang="cs-CZ" dirty="0" err="1" smtClean="0">
                <a:solidFill>
                  <a:srgbClr val="03C1BC"/>
                </a:solidFill>
              </a:rPr>
              <a:t>the</a:t>
            </a:r>
            <a:r>
              <a:rPr lang="cs-CZ" dirty="0" smtClean="0">
                <a:solidFill>
                  <a:srgbClr val="03C1BC"/>
                </a:solidFill>
              </a:rPr>
              <a:t> dog </a:t>
            </a:r>
            <a:r>
              <a:rPr lang="cs-CZ" dirty="0" err="1" smtClean="0">
                <a:solidFill>
                  <a:srgbClr val="03C1BC"/>
                </a:solidFill>
              </a:rPr>
              <a:t>Buck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from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California</a:t>
            </a:r>
            <a:r>
              <a:rPr lang="cs-CZ" dirty="0" smtClean="0">
                <a:solidFill>
                  <a:srgbClr val="03C1BC"/>
                </a:solidFill>
              </a:rPr>
              <a:t> to </a:t>
            </a:r>
            <a:r>
              <a:rPr lang="cs-CZ" dirty="0" err="1" smtClean="0">
                <a:solidFill>
                  <a:srgbClr val="03C1BC"/>
                </a:solidFill>
              </a:rPr>
              <a:t>Alaska</a:t>
            </a:r>
            <a:r>
              <a:rPr lang="cs-CZ" dirty="0" smtClean="0">
                <a:solidFill>
                  <a:srgbClr val="03C1BC"/>
                </a:solidFill>
              </a:rPr>
              <a:t>, his master </a:t>
            </a:r>
            <a:r>
              <a:rPr lang="cs-CZ" dirty="0" err="1" smtClean="0">
                <a:solidFill>
                  <a:srgbClr val="03C1BC"/>
                </a:solidFill>
              </a:rPr>
              <a:t>killed</a:t>
            </a:r>
            <a:r>
              <a:rPr lang="cs-CZ" dirty="0" smtClean="0">
                <a:solidFill>
                  <a:srgbClr val="03C1BC"/>
                </a:solidFill>
              </a:rPr>
              <a:t> by </a:t>
            </a:r>
            <a:r>
              <a:rPr lang="cs-CZ" dirty="0" err="1" smtClean="0">
                <a:solidFill>
                  <a:srgbClr val="03C1BC"/>
                </a:solidFill>
              </a:rPr>
              <a:t>the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Indians</a:t>
            </a:r>
            <a:r>
              <a:rPr lang="cs-CZ" dirty="0" smtClean="0">
                <a:solidFill>
                  <a:srgbClr val="03C1BC"/>
                </a:solidFill>
              </a:rPr>
              <a:t>, dog </a:t>
            </a:r>
            <a:r>
              <a:rPr lang="cs-CZ" dirty="0" err="1" smtClean="0">
                <a:solidFill>
                  <a:srgbClr val="03C1BC"/>
                </a:solidFill>
              </a:rPr>
              <a:t>survives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escapes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from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civilization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leads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the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pack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of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wolves</a:t>
            </a:r>
            <a:endParaRPr lang="cs-CZ" dirty="0" smtClean="0">
              <a:solidFill>
                <a:srgbClr val="03C1BC"/>
              </a:solidFill>
            </a:endParaRPr>
          </a:p>
          <a:p>
            <a:r>
              <a:rPr lang="cs-CZ" b="1" dirty="0" err="1" smtClean="0">
                <a:solidFill>
                  <a:srgbClr val="0070C0"/>
                </a:solidFill>
              </a:rPr>
              <a:t>The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White</a:t>
            </a:r>
            <a:r>
              <a:rPr lang="cs-CZ" b="1" dirty="0" smtClean="0">
                <a:solidFill>
                  <a:srgbClr val="0070C0"/>
                </a:solidFill>
              </a:rPr>
              <a:t> Fang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	</a:t>
            </a:r>
            <a:br>
              <a:rPr lang="en-US" b="1" dirty="0" smtClean="0"/>
            </a:br>
            <a:r>
              <a:rPr lang="cs-CZ" b="1" dirty="0" smtClean="0">
                <a:solidFill>
                  <a:srgbClr val="03C1BC"/>
                </a:solidFill>
              </a:rPr>
              <a:t>		MARK TWAIN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>
              <a:solidFill>
                <a:srgbClr val="37609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389437"/>
          </a:xfrm>
        </p:spPr>
        <p:txBody>
          <a:bodyPr rtlCol="0">
            <a:normAutofit/>
          </a:bodyPr>
          <a:lstStyle/>
          <a:p>
            <a:pPr lvl="0"/>
            <a:r>
              <a:rPr lang="cs-CZ" sz="2800" b="1" dirty="0" smtClean="0">
                <a:solidFill>
                  <a:srgbClr val="0070C0"/>
                </a:solidFill>
              </a:rPr>
              <a:t>1835 – 1910</a:t>
            </a:r>
            <a:endParaRPr lang="cs-CZ" sz="2400" dirty="0" smtClean="0">
              <a:solidFill>
                <a:srgbClr val="0070C0"/>
              </a:solidFill>
            </a:endParaRPr>
          </a:p>
          <a:p>
            <a:pPr lvl="0"/>
            <a:r>
              <a:rPr lang="cs-CZ" sz="2400" dirty="0" smtClean="0">
                <a:solidFill>
                  <a:srgbClr val="FF0000"/>
                </a:solidFill>
              </a:rPr>
              <a:t>Samuel </a:t>
            </a:r>
            <a:r>
              <a:rPr lang="cs-CZ" sz="2400" dirty="0" err="1" smtClean="0">
                <a:solidFill>
                  <a:srgbClr val="FF0000"/>
                </a:solidFill>
              </a:rPr>
              <a:t>Lenghorn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Clemens</a:t>
            </a:r>
            <a:endParaRPr lang="cs-CZ" sz="2400" dirty="0" smtClean="0">
              <a:solidFill>
                <a:srgbClr val="03C1BC"/>
              </a:solidFill>
            </a:endParaRPr>
          </a:p>
          <a:p>
            <a:pPr lvl="0"/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began</a:t>
            </a:r>
            <a:r>
              <a:rPr lang="cs-CZ" sz="2400" dirty="0" smtClean="0">
                <a:solidFill>
                  <a:srgbClr val="03C1BC"/>
                </a:solidFill>
              </a:rPr>
              <a:t> as a </a:t>
            </a:r>
            <a:r>
              <a:rPr lang="cs-CZ" sz="2400" dirty="0" err="1" smtClean="0">
                <a:solidFill>
                  <a:srgbClr val="03C1BC"/>
                </a:solidFill>
              </a:rPr>
              <a:t>journalistic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humourist</a:t>
            </a:r>
            <a:r>
              <a:rPr lang="cs-CZ" sz="2400" dirty="0" smtClean="0">
                <a:solidFill>
                  <a:srgbClr val="03C1BC"/>
                </a:solidFill>
              </a:rPr>
              <a:t>, </a:t>
            </a:r>
            <a:r>
              <a:rPr lang="cs-CZ" sz="2400" dirty="0" err="1" smtClean="0">
                <a:solidFill>
                  <a:srgbClr val="03C1BC"/>
                </a:solidFill>
              </a:rPr>
              <a:t>after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father</a:t>
            </a:r>
            <a:r>
              <a:rPr lang="cs-CZ" sz="2400" dirty="0" smtClean="0">
                <a:solidFill>
                  <a:srgbClr val="03C1BC"/>
                </a:solidFill>
              </a:rPr>
              <a:t>`s </a:t>
            </a:r>
            <a:r>
              <a:rPr lang="cs-CZ" sz="2400" dirty="0" err="1" smtClean="0">
                <a:solidFill>
                  <a:srgbClr val="03C1BC"/>
                </a:solidFill>
              </a:rPr>
              <a:t>death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apprenticed</a:t>
            </a:r>
            <a:r>
              <a:rPr lang="cs-CZ" sz="2400" dirty="0" smtClean="0">
                <a:solidFill>
                  <a:srgbClr val="03C1BC"/>
                </a:solidFill>
              </a:rPr>
              <a:t> to a </a:t>
            </a:r>
            <a:r>
              <a:rPr lang="cs-CZ" sz="2400" dirty="0" err="1" smtClean="0">
                <a:solidFill>
                  <a:srgbClr val="03C1BC"/>
                </a:solidFill>
              </a:rPr>
              <a:t>printer</a:t>
            </a:r>
            <a:endParaRPr lang="cs-CZ" sz="2400" dirty="0" smtClean="0">
              <a:solidFill>
                <a:srgbClr val="03C1BC"/>
              </a:solidFill>
            </a:endParaRPr>
          </a:p>
          <a:p>
            <a:pPr lvl="0"/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wanted</a:t>
            </a:r>
            <a:r>
              <a:rPr lang="cs-CZ" sz="2400" dirty="0" smtClean="0">
                <a:solidFill>
                  <a:srgbClr val="03C1BC"/>
                </a:solidFill>
              </a:rPr>
              <a:t> to go to </a:t>
            </a:r>
            <a:r>
              <a:rPr lang="cs-CZ" sz="2400" dirty="0" err="1" smtClean="0">
                <a:solidFill>
                  <a:srgbClr val="03C1BC"/>
                </a:solidFill>
              </a:rPr>
              <a:t>South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Am</a:t>
            </a:r>
            <a:r>
              <a:rPr lang="cs-CZ" sz="2400" dirty="0" smtClean="0">
                <a:solidFill>
                  <a:srgbClr val="03C1BC"/>
                </a:solidFill>
              </a:rPr>
              <a:t>. </a:t>
            </a:r>
            <a:r>
              <a:rPr lang="cs-CZ" sz="2400" dirty="0" err="1" smtClean="0">
                <a:solidFill>
                  <a:srgbClr val="03C1BC"/>
                </a:solidFill>
              </a:rPr>
              <a:t>but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stayed</a:t>
            </a:r>
            <a:r>
              <a:rPr lang="cs-CZ" sz="2400" dirty="0" smtClean="0">
                <a:solidFill>
                  <a:srgbClr val="03C1BC"/>
                </a:solidFill>
              </a:rPr>
              <a:t> as </a:t>
            </a:r>
            <a:r>
              <a:rPr lang="cs-CZ" sz="2400" dirty="0" smtClean="0">
                <a:solidFill>
                  <a:srgbClr val="FF0000"/>
                </a:solidFill>
              </a:rPr>
              <a:t>a </a:t>
            </a:r>
            <a:r>
              <a:rPr lang="cs-CZ" sz="2400" dirty="0" err="1" smtClean="0">
                <a:solidFill>
                  <a:srgbClr val="FF0000"/>
                </a:solidFill>
              </a:rPr>
              <a:t>steam</a:t>
            </a:r>
            <a:r>
              <a:rPr lang="cs-CZ" sz="2400" dirty="0" smtClean="0">
                <a:solidFill>
                  <a:srgbClr val="FF0000"/>
                </a:solidFill>
              </a:rPr>
              <a:t> pilot on </a:t>
            </a:r>
            <a:r>
              <a:rPr lang="cs-CZ" sz="2400" dirty="0" err="1" smtClean="0">
                <a:solidFill>
                  <a:srgbClr val="FF0000"/>
                </a:solidFill>
              </a:rPr>
              <a:t>the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Missisippi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River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miner</a:t>
            </a:r>
            <a:r>
              <a:rPr lang="cs-CZ" sz="2400" dirty="0" smtClean="0">
                <a:solidFill>
                  <a:srgbClr val="03C1BC"/>
                </a:solidFill>
              </a:rPr>
              <a:t> in Nevada, </a:t>
            </a:r>
            <a:r>
              <a:rPr lang="cs-CZ" sz="2400" dirty="0" err="1" smtClean="0">
                <a:solidFill>
                  <a:srgbClr val="03C1BC"/>
                </a:solidFill>
              </a:rPr>
              <a:t>travelling</a:t>
            </a:r>
            <a:endParaRPr lang="cs-CZ" sz="2400" dirty="0" smtClean="0">
              <a:solidFill>
                <a:srgbClr val="03C1BC"/>
              </a:solidFill>
            </a:endParaRPr>
          </a:p>
          <a:p>
            <a:pPr lvl="0"/>
            <a:r>
              <a:rPr lang="cs-CZ" sz="2400" dirty="0" err="1" smtClean="0">
                <a:solidFill>
                  <a:srgbClr val="03C1BC"/>
                </a:solidFill>
              </a:rPr>
              <a:t>influenced</a:t>
            </a:r>
            <a:r>
              <a:rPr lang="cs-CZ" sz="2400" dirty="0" smtClean="0">
                <a:solidFill>
                  <a:srgbClr val="03C1BC"/>
                </a:solidFill>
              </a:rPr>
              <a:t> by </a:t>
            </a:r>
            <a:r>
              <a:rPr lang="cs-CZ" sz="2400" dirty="0" err="1" smtClean="0">
                <a:solidFill>
                  <a:srgbClr val="03C1BC"/>
                </a:solidFill>
              </a:rPr>
              <a:t>the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life</a:t>
            </a:r>
            <a:r>
              <a:rPr lang="cs-CZ" sz="2400" dirty="0" smtClean="0">
                <a:solidFill>
                  <a:srgbClr val="03C1BC"/>
                </a:solidFill>
              </a:rPr>
              <a:t> in </a:t>
            </a:r>
            <a:r>
              <a:rPr lang="cs-CZ" sz="2400" dirty="0" err="1" smtClean="0">
                <a:solidFill>
                  <a:srgbClr val="03C1BC"/>
                </a:solidFill>
              </a:rPr>
              <a:t>the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Frontier</a:t>
            </a:r>
            <a:endParaRPr lang="cs-CZ" sz="2400" dirty="0" smtClean="0">
              <a:solidFill>
                <a:srgbClr val="03C1BC"/>
              </a:solidFill>
            </a:endParaRPr>
          </a:p>
          <a:p>
            <a:r>
              <a:rPr lang="cs-CZ" sz="2400" dirty="0" err="1" smtClean="0">
                <a:solidFill>
                  <a:srgbClr val="03C1BC"/>
                </a:solidFill>
              </a:rPr>
              <a:t>lost</a:t>
            </a:r>
            <a:r>
              <a:rPr lang="cs-CZ" sz="2400" dirty="0" smtClean="0">
                <a:solidFill>
                  <a:srgbClr val="03C1BC"/>
                </a:solidFill>
              </a:rPr>
              <a:t> his </a:t>
            </a:r>
            <a:r>
              <a:rPr lang="cs-CZ" sz="2400" dirty="0" err="1" smtClean="0">
                <a:solidFill>
                  <a:srgbClr val="03C1BC"/>
                </a:solidFill>
              </a:rPr>
              <a:t>wife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and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two</a:t>
            </a:r>
            <a:r>
              <a:rPr lang="cs-CZ" sz="2400" dirty="0" smtClean="0">
                <a:solidFill>
                  <a:srgbClr val="03C1BC"/>
                </a:solidFill>
              </a:rPr>
              <a:t> </a:t>
            </a:r>
            <a:r>
              <a:rPr lang="cs-CZ" sz="2400" dirty="0" err="1" smtClean="0">
                <a:solidFill>
                  <a:srgbClr val="03C1BC"/>
                </a:solidFill>
              </a:rPr>
              <a:t>daughters</a:t>
            </a:r>
            <a:r>
              <a:rPr lang="cs-CZ" sz="2400" dirty="0" smtClean="0">
                <a:solidFill>
                  <a:srgbClr val="03C1BC"/>
                </a:solidFill>
              </a:rPr>
              <a:t> – bitter</a:t>
            </a:r>
          </a:p>
          <a:p>
            <a:endParaRPr lang="cs-CZ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4"/>
          <p:cNvSpPr>
            <a:spLocks noGrp="1"/>
          </p:cNvSpPr>
          <p:nvPr>
            <p:ph type="title"/>
          </p:nvPr>
        </p:nvSpPr>
        <p:spPr>
          <a:xfrm>
            <a:off x="468313" y="4581525"/>
            <a:ext cx="3762375" cy="566738"/>
          </a:xfrm>
        </p:spPr>
        <p:txBody>
          <a:bodyPr/>
          <a:lstStyle/>
          <a:p>
            <a:pPr eaLnBrk="1" hangingPunct="1"/>
            <a:r>
              <a:rPr lang="en-US" dirty="0" smtClean="0"/>
              <a:t>	Jack London</a:t>
            </a:r>
            <a:endParaRPr lang="cs-CZ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468313" y="5229225"/>
            <a:ext cx="3527425" cy="8048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Autor: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 L C Page and Company Boston 1903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Název: Jack London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young.jpg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err="1" smtClean="0">
                <a:solidFill>
                  <a:schemeClr val="bg1">
                    <a:lumMod val="50000"/>
                  </a:schemeClr>
                </a:solidFill>
              </a:rPr>
              <a:t>Zdroj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</a:rPr>
              <a:t>:  http://en.wikipedia.org/wiki/File:Jack_London_young.jpg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68" name="Nadpis 4"/>
          <p:cNvSpPr txBox="1">
            <a:spLocks/>
          </p:cNvSpPr>
          <p:nvPr/>
        </p:nvSpPr>
        <p:spPr bwMode="auto">
          <a:xfrm>
            <a:off x="4716016" y="4581128"/>
            <a:ext cx="376237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Calibri" pitchFamily="34" charset="0"/>
              </a:rPr>
              <a:t>Mark Twain</a:t>
            </a:r>
            <a:endParaRPr lang="cs-CZ" sz="20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198" name="Zástupný symbol pro text 6"/>
          <p:cNvSpPr txBox="1">
            <a:spLocks/>
          </p:cNvSpPr>
          <p:nvPr/>
        </p:nvSpPr>
        <p:spPr bwMode="auto">
          <a:xfrm>
            <a:off x="5076056" y="5229200"/>
            <a:ext cx="35274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cs-CZ" sz="9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Autor: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 A. F. Bradley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,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Náz</a:t>
            </a:r>
            <a:r>
              <a:rPr lang="en-US" sz="9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ev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: 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Mark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Twain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</a:rPr>
              <a:t> by AF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</a:rPr>
              <a:t>Bradley.jpg</a:t>
            </a:r>
            <a:endParaRPr lang="en-US" sz="9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sz="900" dirty="0" err="1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Zdroj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:</a:t>
            </a:r>
            <a:endParaRPr lang="cs-CZ" sz="9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http://cs.wikipedia.org/wiki/Soubor:Mark_Twain_by_AF_Bradley.jpg</a:t>
            </a:r>
            <a:endParaRPr lang="cs-CZ" sz="9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2" name="Picture 2" descr="http://upload.wikimedia.org/wikipedia/commons/thumb/2/2d/Jack_London_young.jpg/365px-Jack_London_you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7" y="476672"/>
            <a:ext cx="2952328" cy="4104456"/>
          </a:xfrm>
          <a:prstGeom prst="rect">
            <a:avLst/>
          </a:prstGeom>
          <a:noFill/>
        </p:spPr>
      </p:pic>
      <p:pic>
        <p:nvPicPr>
          <p:cNvPr id="3" name="Picture 4" descr="http://upload.wikimedia.org/wikipedia/commons/thumb/0/0c/Mark_Twain_by_AF_Bradley.jpg/342px-Mark_Twain_by_AF_Bradle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450354"/>
            <a:ext cx="2952328" cy="403138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</a:t>
            </a:r>
            <a:r>
              <a:rPr lang="cs-CZ" dirty="0" err="1" smtClean="0">
                <a:solidFill>
                  <a:srgbClr val="03C1BC"/>
                </a:solidFill>
              </a:rPr>
              <a:t>Books</a:t>
            </a:r>
            <a:r>
              <a:rPr lang="cs-CZ" dirty="0" smtClean="0">
                <a:solidFill>
                  <a:srgbClr val="03C1BC"/>
                </a:solidFill>
              </a:rPr>
              <a:t> by </a:t>
            </a:r>
            <a:r>
              <a:rPr lang="cs-CZ" dirty="0" err="1" smtClean="0">
                <a:solidFill>
                  <a:srgbClr val="03C1BC"/>
                </a:solidFill>
              </a:rPr>
              <a:t>Mark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Twain</a:t>
            </a:r>
            <a:endParaRPr lang="cs-CZ" dirty="0">
              <a:solidFill>
                <a:srgbClr val="03C1B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rgbClr val="0070C0"/>
                </a:solidFill>
              </a:rPr>
              <a:t>The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Celebrated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Jumping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Frog</a:t>
            </a:r>
            <a:r>
              <a:rPr lang="cs-CZ" b="1" dirty="0" smtClean="0">
                <a:solidFill>
                  <a:srgbClr val="0070C0"/>
                </a:solidFill>
              </a:rPr>
              <a:t>	</a:t>
            </a:r>
          </a:p>
          <a:p>
            <a:pPr lvl="1"/>
            <a:r>
              <a:rPr lang="cs-CZ" dirty="0" err="1" smtClean="0">
                <a:solidFill>
                  <a:srgbClr val="03C1BC"/>
                </a:solidFill>
              </a:rPr>
              <a:t>fame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local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dialect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exaggeration</a:t>
            </a:r>
            <a:r>
              <a:rPr lang="cs-CZ" dirty="0" smtClean="0">
                <a:solidFill>
                  <a:srgbClr val="03C1BC"/>
                </a:solidFill>
              </a:rPr>
              <a:t>, </a:t>
            </a:r>
            <a:r>
              <a:rPr lang="cs-CZ" dirty="0" err="1" smtClean="0">
                <a:solidFill>
                  <a:srgbClr val="03C1BC"/>
                </a:solidFill>
              </a:rPr>
              <a:t>based</a:t>
            </a:r>
            <a:r>
              <a:rPr lang="cs-CZ" dirty="0" smtClean="0">
                <a:solidFill>
                  <a:srgbClr val="03C1BC"/>
                </a:solidFill>
              </a:rPr>
              <a:t> on </a:t>
            </a:r>
            <a:r>
              <a:rPr lang="cs-CZ" dirty="0" err="1" smtClean="0">
                <a:solidFill>
                  <a:srgbClr val="03C1BC"/>
                </a:solidFill>
              </a:rPr>
              <a:t>stories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from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mines</a:t>
            </a:r>
            <a:r>
              <a:rPr lang="cs-CZ" dirty="0" smtClean="0">
                <a:solidFill>
                  <a:srgbClr val="03C1BC"/>
                </a:solidFill>
              </a:rPr>
              <a:t> in </a:t>
            </a:r>
            <a:r>
              <a:rPr lang="cs-CZ" dirty="0" err="1" smtClean="0">
                <a:solidFill>
                  <a:srgbClr val="03C1BC"/>
                </a:solidFill>
              </a:rPr>
              <a:t>California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err="1" smtClean="0">
                <a:solidFill>
                  <a:srgbClr val="0070C0"/>
                </a:solidFill>
              </a:rPr>
              <a:t>Life</a:t>
            </a:r>
            <a:r>
              <a:rPr lang="cs-CZ" b="1" dirty="0" smtClean="0">
                <a:solidFill>
                  <a:srgbClr val="0070C0"/>
                </a:solidFill>
              </a:rPr>
              <a:t> on </a:t>
            </a:r>
            <a:r>
              <a:rPr lang="cs-CZ" b="1" dirty="0" err="1" smtClean="0">
                <a:solidFill>
                  <a:srgbClr val="0070C0"/>
                </a:solidFill>
              </a:rPr>
              <a:t>the</a:t>
            </a:r>
            <a:r>
              <a:rPr lang="cs-CZ" b="1" dirty="0" smtClean="0">
                <a:solidFill>
                  <a:srgbClr val="0070C0"/>
                </a:solidFill>
              </a:rPr>
              <a:t> Mississippi</a:t>
            </a:r>
          </a:p>
          <a:p>
            <a:r>
              <a:rPr lang="cs-CZ" b="1" dirty="0" err="1" smtClean="0">
                <a:solidFill>
                  <a:srgbClr val="0070C0"/>
                </a:solidFill>
              </a:rPr>
              <a:t>The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Adventures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Tom </a:t>
            </a:r>
            <a:r>
              <a:rPr lang="cs-CZ" b="1" dirty="0" err="1" smtClean="0">
                <a:solidFill>
                  <a:srgbClr val="0070C0"/>
                </a:solidFill>
              </a:rPr>
              <a:t>Sawyer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b="1" dirty="0" err="1" smtClean="0">
                <a:solidFill>
                  <a:srgbClr val="0070C0"/>
                </a:solidFill>
              </a:rPr>
              <a:t>The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Adventures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Huckleberry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Finn</a:t>
            </a:r>
            <a:endParaRPr lang="cs-CZ" b="1" dirty="0" smtClean="0">
              <a:solidFill>
                <a:srgbClr val="0070C0"/>
              </a:solidFill>
            </a:endParaRPr>
          </a:p>
          <a:p>
            <a:pPr lvl="1"/>
            <a:r>
              <a:rPr lang="cs-CZ" sz="2000" dirty="0" smtClean="0">
                <a:solidFill>
                  <a:srgbClr val="03C1BC"/>
                </a:solidFill>
              </a:rPr>
              <a:t>set in CW, </a:t>
            </a:r>
            <a:r>
              <a:rPr lang="cs-CZ" sz="2000" dirty="0" err="1" smtClean="0">
                <a:solidFill>
                  <a:srgbClr val="03C1BC"/>
                </a:solidFill>
              </a:rPr>
              <a:t>slavery</a:t>
            </a:r>
            <a:r>
              <a:rPr lang="cs-CZ" sz="2000" dirty="0" smtClean="0">
                <a:solidFill>
                  <a:srgbClr val="03C1BC"/>
                </a:solidFill>
              </a:rPr>
              <a:t>, </a:t>
            </a:r>
            <a:r>
              <a:rPr lang="cs-CZ" sz="2000" dirty="0" err="1" smtClean="0">
                <a:solidFill>
                  <a:srgbClr val="03C1BC"/>
                </a:solidFill>
              </a:rPr>
              <a:t>serious</a:t>
            </a:r>
            <a:r>
              <a:rPr lang="cs-CZ" sz="2000" dirty="0" smtClean="0">
                <a:solidFill>
                  <a:srgbClr val="03C1BC"/>
                </a:solidFill>
              </a:rPr>
              <a:t> </a:t>
            </a:r>
            <a:r>
              <a:rPr lang="cs-CZ" sz="2000" dirty="0" err="1" smtClean="0">
                <a:solidFill>
                  <a:srgbClr val="03C1BC"/>
                </a:solidFill>
              </a:rPr>
              <a:t>Amer</a:t>
            </a:r>
            <a:r>
              <a:rPr lang="cs-CZ" sz="2000" dirty="0" smtClean="0">
                <a:solidFill>
                  <a:srgbClr val="03C1BC"/>
                </a:solidFill>
              </a:rPr>
              <a:t>. </a:t>
            </a:r>
            <a:r>
              <a:rPr lang="cs-CZ" sz="2000" dirty="0" err="1" smtClean="0">
                <a:solidFill>
                  <a:srgbClr val="03C1BC"/>
                </a:solidFill>
              </a:rPr>
              <a:t>problems</a:t>
            </a:r>
            <a:r>
              <a:rPr lang="cs-CZ" sz="2000" dirty="0" smtClean="0">
                <a:solidFill>
                  <a:srgbClr val="03C1BC"/>
                </a:solidFill>
              </a:rPr>
              <a:t>, </a:t>
            </a:r>
            <a:r>
              <a:rPr lang="cs-CZ" sz="2000" dirty="0" err="1" smtClean="0">
                <a:solidFill>
                  <a:srgbClr val="03C1BC"/>
                </a:solidFill>
              </a:rPr>
              <a:t>hipocricy</a:t>
            </a:r>
            <a:r>
              <a:rPr lang="cs-CZ" sz="2000" dirty="0" smtClean="0">
                <a:solidFill>
                  <a:srgbClr val="03C1BC"/>
                </a:solidFill>
              </a:rPr>
              <a:t> </a:t>
            </a:r>
            <a:r>
              <a:rPr lang="cs-CZ" sz="2000" dirty="0" err="1" smtClean="0">
                <a:solidFill>
                  <a:srgbClr val="03C1BC"/>
                </a:solidFill>
              </a:rPr>
              <a:t>of</a:t>
            </a:r>
            <a:r>
              <a:rPr lang="cs-CZ" sz="2000" dirty="0" smtClean="0">
                <a:solidFill>
                  <a:srgbClr val="03C1BC"/>
                </a:solidFill>
              </a:rPr>
              <a:t> </a:t>
            </a:r>
            <a:r>
              <a:rPr lang="cs-CZ" sz="2000" dirty="0" err="1" smtClean="0">
                <a:solidFill>
                  <a:srgbClr val="03C1BC"/>
                </a:solidFill>
              </a:rPr>
              <a:t>religious</a:t>
            </a:r>
            <a:r>
              <a:rPr lang="cs-CZ" sz="2000" dirty="0" smtClean="0">
                <a:solidFill>
                  <a:srgbClr val="03C1BC"/>
                </a:solidFill>
              </a:rPr>
              <a:t> </a:t>
            </a:r>
            <a:r>
              <a:rPr lang="cs-CZ" sz="2000" dirty="0" err="1" smtClean="0">
                <a:solidFill>
                  <a:srgbClr val="03C1BC"/>
                </a:solidFill>
              </a:rPr>
              <a:t>people</a:t>
            </a:r>
            <a:r>
              <a:rPr lang="cs-CZ" sz="2000" dirty="0" smtClean="0">
                <a:solidFill>
                  <a:srgbClr val="03C1BC"/>
                </a:solidFill>
              </a:rPr>
              <a:t>, </a:t>
            </a:r>
            <a:r>
              <a:rPr lang="cs-CZ" sz="2000" dirty="0" err="1" smtClean="0">
                <a:solidFill>
                  <a:srgbClr val="03C1BC"/>
                </a:solidFill>
              </a:rPr>
              <a:t>good</a:t>
            </a:r>
            <a:r>
              <a:rPr lang="cs-CZ" sz="2000" dirty="0" smtClean="0">
                <a:solidFill>
                  <a:srgbClr val="03C1BC"/>
                </a:solidFill>
              </a:rPr>
              <a:t> – </a:t>
            </a:r>
            <a:r>
              <a:rPr lang="cs-CZ" sz="2000" dirty="0" err="1" smtClean="0">
                <a:solidFill>
                  <a:srgbClr val="03C1BC"/>
                </a:solidFill>
              </a:rPr>
              <a:t>bad</a:t>
            </a:r>
            <a:r>
              <a:rPr lang="cs-CZ" sz="2000" dirty="0" smtClean="0">
                <a:solidFill>
                  <a:srgbClr val="03C1BC"/>
                </a:solidFill>
              </a:rPr>
              <a:t> </a:t>
            </a:r>
            <a:r>
              <a:rPr lang="cs-CZ" sz="2000" dirty="0" err="1" smtClean="0">
                <a:solidFill>
                  <a:srgbClr val="03C1BC"/>
                </a:solidFill>
              </a:rPr>
              <a:t>boys</a:t>
            </a:r>
            <a:r>
              <a:rPr lang="cs-CZ" sz="2000" dirty="0" smtClean="0">
                <a:solidFill>
                  <a:srgbClr val="03C1BC"/>
                </a:solidFill>
              </a:rPr>
              <a:t> </a:t>
            </a:r>
            <a:r>
              <a:rPr lang="cs-CZ" sz="2000" dirty="0" smtClean="0">
                <a:solidFill>
                  <a:srgbClr val="03C1BC"/>
                </a:solidFill>
                <a:sym typeface="Wingdings" pitchFamily="2" charset="2"/>
              </a:rPr>
              <a:t></a:t>
            </a:r>
            <a:r>
              <a:rPr lang="en-US" sz="2000" dirty="0" smtClean="0">
                <a:solidFill>
                  <a:srgbClr val="03C1BC"/>
                </a:solidFill>
                <a:sym typeface="Wingdings" pitchFamily="2" charset="2"/>
              </a:rPr>
              <a:t> against  the stupidity of the adult world</a:t>
            </a:r>
            <a:endParaRPr lang="cs-CZ" sz="2000" dirty="0" smtClean="0">
              <a:solidFill>
                <a:srgbClr val="03C1BC"/>
              </a:solidFill>
            </a:endParaRPr>
          </a:p>
          <a:p>
            <a:pPr lvl="1"/>
            <a:r>
              <a:rPr lang="cs-CZ" sz="2000" dirty="0" smtClean="0">
                <a:solidFill>
                  <a:srgbClr val="03C1BC"/>
                </a:solidFill>
              </a:rPr>
              <a:t>Tom: </a:t>
            </a:r>
            <a:r>
              <a:rPr lang="cs-CZ" sz="2000" dirty="0" err="1" smtClean="0">
                <a:solidFill>
                  <a:srgbClr val="03C1BC"/>
                </a:solidFill>
              </a:rPr>
              <a:t>eastern</a:t>
            </a:r>
            <a:r>
              <a:rPr lang="cs-CZ" sz="2000" dirty="0" smtClean="0">
                <a:solidFill>
                  <a:srgbClr val="03C1BC"/>
                </a:solidFill>
              </a:rPr>
              <a:t> – </a:t>
            </a:r>
            <a:r>
              <a:rPr lang="cs-CZ" sz="2000" dirty="0" err="1" smtClean="0">
                <a:solidFill>
                  <a:srgbClr val="03C1BC"/>
                </a:solidFill>
              </a:rPr>
              <a:t>European</a:t>
            </a:r>
            <a:r>
              <a:rPr lang="cs-CZ" sz="2000" dirty="0" smtClean="0">
                <a:solidFill>
                  <a:srgbClr val="03C1BC"/>
                </a:solidFill>
              </a:rPr>
              <a:t>, </a:t>
            </a:r>
            <a:r>
              <a:rPr lang="cs-CZ" sz="2000" dirty="0" err="1" smtClean="0">
                <a:solidFill>
                  <a:srgbClr val="03C1BC"/>
                </a:solidFill>
              </a:rPr>
              <a:t>educated</a:t>
            </a:r>
            <a:r>
              <a:rPr lang="cs-CZ" sz="2000" dirty="0" smtClean="0">
                <a:solidFill>
                  <a:srgbClr val="03C1BC"/>
                </a:solidFill>
              </a:rPr>
              <a:t>, has </a:t>
            </a:r>
            <a:r>
              <a:rPr lang="cs-CZ" sz="2000" dirty="0" err="1" smtClean="0">
                <a:solidFill>
                  <a:srgbClr val="03C1BC"/>
                </a:solidFill>
              </a:rPr>
              <a:t>family</a:t>
            </a:r>
            <a:r>
              <a:rPr lang="cs-CZ" sz="2000" dirty="0" smtClean="0">
                <a:solidFill>
                  <a:srgbClr val="03C1BC"/>
                </a:solidFill>
              </a:rPr>
              <a:t>, more </a:t>
            </a:r>
            <a:r>
              <a:rPr lang="cs-CZ" sz="2000" dirty="0" err="1" smtClean="0">
                <a:solidFill>
                  <a:srgbClr val="03C1BC"/>
                </a:solidFill>
              </a:rPr>
              <a:t>romantic</a:t>
            </a:r>
            <a:endParaRPr lang="cs-CZ" sz="2000" dirty="0" smtClean="0">
              <a:solidFill>
                <a:srgbClr val="03C1BC"/>
              </a:solidFill>
            </a:endParaRPr>
          </a:p>
          <a:p>
            <a:pPr lvl="1"/>
            <a:r>
              <a:rPr lang="cs-CZ" sz="2000" dirty="0" err="1" smtClean="0">
                <a:solidFill>
                  <a:srgbClr val="03C1BC"/>
                </a:solidFill>
              </a:rPr>
              <a:t>Finn</a:t>
            </a:r>
            <a:r>
              <a:rPr lang="cs-CZ" sz="2000" dirty="0" smtClean="0">
                <a:solidFill>
                  <a:srgbClr val="03C1BC"/>
                </a:solidFill>
              </a:rPr>
              <a:t>: western, </a:t>
            </a:r>
            <a:r>
              <a:rPr lang="cs-CZ" sz="2000" dirty="0" err="1" smtClean="0">
                <a:solidFill>
                  <a:srgbClr val="03C1BC"/>
                </a:solidFill>
              </a:rPr>
              <a:t>uneducated</a:t>
            </a:r>
            <a:r>
              <a:rPr lang="cs-CZ" sz="2000" dirty="0" smtClean="0">
                <a:solidFill>
                  <a:srgbClr val="03C1BC"/>
                </a:solidFill>
              </a:rPr>
              <a:t>, </a:t>
            </a:r>
            <a:r>
              <a:rPr lang="cs-CZ" sz="2000" dirty="0" err="1" smtClean="0">
                <a:solidFill>
                  <a:srgbClr val="03C1BC"/>
                </a:solidFill>
              </a:rPr>
              <a:t>natural</a:t>
            </a:r>
            <a:r>
              <a:rPr lang="cs-CZ" sz="2000" dirty="0" smtClean="0">
                <a:solidFill>
                  <a:srgbClr val="03C1BC"/>
                </a:solidFill>
              </a:rPr>
              <a:t>, </a:t>
            </a:r>
            <a:r>
              <a:rPr lang="cs-CZ" sz="2000" dirty="0" err="1" smtClean="0">
                <a:solidFill>
                  <a:srgbClr val="03C1BC"/>
                </a:solidFill>
              </a:rPr>
              <a:t>practical</a:t>
            </a:r>
            <a:r>
              <a:rPr lang="cs-CZ" sz="2000" dirty="0" smtClean="0">
                <a:solidFill>
                  <a:srgbClr val="03C1BC"/>
                </a:solidFill>
              </a:rPr>
              <a:t>, rebel</a:t>
            </a:r>
            <a:r>
              <a:rPr lang="en-US" sz="2000" dirty="0" smtClean="0">
                <a:solidFill>
                  <a:srgbClr val="03C1BC"/>
                </a:solidFill>
              </a:rPr>
              <a:t> X </a:t>
            </a:r>
            <a:r>
              <a:rPr lang="en-US" sz="2000" dirty="0" smtClean="0">
                <a:solidFill>
                  <a:srgbClr val="FF0000"/>
                </a:solidFill>
              </a:rPr>
              <a:t>reading banned</a:t>
            </a:r>
            <a:endParaRPr lang="cs-CZ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4"/>
          <p:cNvSpPr>
            <a:spLocks noGrp="1"/>
          </p:cNvSpPr>
          <p:nvPr>
            <p:ph type="title"/>
          </p:nvPr>
        </p:nvSpPr>
        <p:spPr>
          <a:xfrm>
            <a:off x="539552" y="1773238"/>
            <a:ext cx="2522736" cy="1582737"/>
          </a:xfrm>
        </p:spPr>
        <p:txBody>
          <a:bodyPr/>
          <a:lstStyle/>
          <a:p>
            <a:pPr eaLnBrk="1" hangingPunct="1"/>
            <a:r>
              <a:rPr lang="en-US" sz="2400" dirty="0" smtClean="0"/>
              <a:t>Huckleberry Finn</a:t>
            </a:r>
            <a:endParaRPr lang="cs-CZ" sz="2400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>
          <a:xfrm>
            <a:off x="827088" y="5589588"/>
            <a:ext cx="7272337" cy="8048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N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ázev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: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Huckleberry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finn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with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</a:t>
            </a:r>
            <a:r>
              <a:rPr lang="cs-CZ" sz="9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rabbit.jpg</a:t>
            </a:r>
            <a:endParaRPr lang="cs-CZ" sz="9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Autor: 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Edward Winsor Kemble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b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Zdroj:</a:t>
            </a:r>
            <a:r>
              <a:rPr lang="en-US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cs-CZ" sz="9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http://en.wikipedhttp://cs.wikipedia.org/wiki/Soubor:Huckleberry-finn-with-rabbit.jpg</a:t>
            </a:r>
          </a:p>
        </p:txBody>
      </p:sp>
      <p:pic>
        <p:nvPicPr>
          <p:cNvPr id="7170" name="Picture 2" descr="http://upload.wikimedia.org/wikipedia/commons/thumb/5/56/Huckleberry-finn-with-rabbit.jpg/388px-Huckleberry-finn-with-rabb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68813">
            <a:off x="4287291" y="717292"/>
            <a:ext cx="3310404" cy="468673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229600" cy="13684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b="1" dirty="0" smtClean="0"/>
              <a:t>	</a:t>
            </a:r>
            <a:br>
              <a:rPr lang="en-US" b="1" dirty="0" smtClean="0"/>
            </a:br>
            <a:r>
              <a:rPr lang="cs-CZ" b="1" dirty="0" smtClean="0"/>
              <a:t>	</a:t>
            </a:r>
            <a:r>
              <a:rPr lang="cs-CZ" b="1" dirty="0" smtClean="0">
                <a:solidFill>
                  <a:srgbClr val="03C1BC"/>
                </a:solidFill>
              </a:rPr>
              <a:t>HERRIET</a:t>
            </a:r>
            <a:r>
              <a:rPr lang="en-US" b="1" dirty="0" smtClean="0">
                <a:solidFill>
                  <a:srgbClr val="03C1BC"/>
                </a:solidFill>
              </a:rPr>
              <a:t> </a:t>
            </a:r>
            <a:r>
              <a:rPr lang="cs-CZ" b="1" dirty="0" smtClean="0">
                <a:solidFill>
                  <a:srgbClr val="03C1BC"/>
                </a:solidFill>
              </a:rPr>
              <a:t>BEACHER STOWE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>
              <a:solidFill>
                <a:srgbClr val="37609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4389437"/>
          </a:xfrm>
        </p:spPr>
        <p:txBody>
          <a:bodyPr rtlCol="0">
            <a:normAutofit/>
          </a:bodyPr>
          <a:lstStyle/>
          <a:p>
            <a:pPr lvl="0"/>
            <a:r>
              <a:rPr lang="cs-CZ" b="1" dirty="0" smtClean="0">
                <a:solidFill>
                  <a:srgbClr val="0070C0"/>
                </a:solidFill>
              </a:rPr>
              <a:t>1811 -1896</a:t>
            </a:r>
            <a:endParaRPr lang="cs-CZ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lvl="0"/>
            <a:r>
              <a:rPr lang="cs-CZ" dirty="0" err="1" smtClean="0">
                <a:solidFill>
                  <a:srgbClr val="03C1BC"/>
                </a:solidFill>
              </a:rPr>
              <a:t>antislavery</a:t>
            </a:r>
            <a:r>
              <a:rPr lang="cs-CZ" dirty="0" smtClean="0">
                <a:solidFill>
                  <a:srgbClr val="03C1BC"/>
                </a:solidFill>
              </a:rPr>
              <a:t> novel, </a:t>
            </a:r>
            <a:r>
              <a:rPr lang="cs-CZ" dirty="0" err="1" smtClean="0">
                <a:solidFill>
                  <a:srgbClr val="03C1BC"/>
                </a:solidFill>
              </a:rPr>
              <a:t>negro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slaves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and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white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masters</a:t>
            </a:r>
            <a:endParaRPr lang="cs-CZ" dirty="0" smtClean="0">
              <a:solidFill>
                <a:srgbClr val="03C1BC"/>
              </a:solidFill>
            </a:endParaRPr>
          </a:p>
          <a:p>
            <a:pPr lvl="0">
              <a:buNone/>
            </a:pPr>
            <a:endParaRPr lang="cs-CZ" dirty="0" smtClean="0">
              <a:solidFill>
                <a:srgbClr val="03C1BC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Uncle</a:t>
            </a:r>
            <a:r>
              <a:rPr lang="cs-CZ" b="1" dirty="0" smtClean="0">
                <a:solidFill>
                  <a:srgbClr val="0070C0"/>
                </a:solidFill>
              </a:rPr>
              <a:t> Tom`s </a:t>
            </a:r>
            <a:r>
              <a:rPr lang="cs-CZ" b="1" dirty="0" err="1" smtClean="0">
                <a:solidFill>
                  <a:srgbClr val="0070C0"/>
                </a:solidFill>
              </a:rPr>
              <a:t>Cabin</a:t>
            </a:r>
            <a:endParaRPr lang="cs-CZ" b="1" dirty="0" smtClean="0">
              <a:solidFill>
                <a:srgbClr val="0070C0"/>
              </a:solidFill>
            </a:endParaRPr>
          </a:p>
          <a:p>
            <a:pPr lvl="1"/>
            <a:r>
              <a:rPr lang="cs-CZ" dirty="0" err="1" smtClean="0">
                <a:solidFill>
                  <a:srgbClr val="03C1BC"/>
                </a:solidFill>
              </a:rPr>
              <a:t>criticism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of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American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slavery</a:t>
            </a:r>
            <a:endParaRPr lang="cs-CZ" dirty="0" smtClean="0">
              <a:solidFill>
                <a:srgbClr val="03C1BC"/>
              </a:solidFill>
            </a:endParaRPr>
          </a:p>
          <a:p>
            <a:pPr lvl="1"/>
            <a:r>
              <a:rPr lang="cs-CZ" dirty="0" err="1" smtClean="0">
                <a:solidFill>
                  <a:srgbClr val="03C1BC"/>
                </a:solidFill>
              </a:rPr>
              <a:t>first</a:t>
            </a:r>
            <a:r>
              <a:rPr lang="cs-CZ" dirty="0" smtClean="0">
                <a:solidFill>
                  <a:srgbClr val="03C1BC"/>
                </a:solidFill>
              </a:rPr>
              <a:t> </a:t>
            </a:r>
            <a:r>
              <a:rPr lang="cs-CZ" dirty="0" err="1" smtClean="0">
                <a:solidFill>
                  <a:srgbClr val="03C1BC"/>
                </a:solidFill>
              </a:rPr>
              <a:t>Amer</a:t>
            </a:r>
            <a:r>
              <a:rPr lang="cs-CZ" dirty="0" smtClean="0">
                <a:solidFill>
                  <a:srgbClr val="03C1BC"/>
                </a:solidFill>
              </a:rPr>
              <a:t>. bestseller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	</a:t>
            </a:r>
            <a:r>
              <a:rPr lang="cs-CZ" b="1" dirty="0" err="1" smtClean="0">
                <a:solidFill>
                  <a:srgbClr val="03C1BC"/>
                </a:solidFill>
              </a:rPr>
              <a:t>Poetry</a:t>
            </a:r>
            <a:r>
              <a:rPr lang="cs-CZ" b="1" dirty="0" smtClean="0">
                <a:solidFill>
                  <a:srgbClr val="03C1BC"/>
                </a:solidFill>
              </a:rPr>
              <a:t> </a:t>
            </a:r>
            <a:r>
              <a:rPr lang="cs-CZ" b="1" dirty="0" err="1" smtClean="0">
                <a:solidFill>
                  <a:srgbClr val="03C1BC"/>
                </a:solidFill>
              </a:rPr>
              <a:t>of</a:t>
            </a:r>
            <a:r>
              <a:rPr lang="cs-CZ" b="1" dirty="0" smtClean="0">
                <a:solidFill>
                  <a:srgbClr val="03C1BC"/>
                </a:solidFill>
              </a:rPr>
              <a:t> </a:t>
            </a:r>
            <a:r>
              <a:rPr lang="cs-CZ" b="1" dirty="0" err="1" smtClean="0">
                <a:solidFill>
                  <a:srgbClr val="03C1BC"/>
                </a:solidFill>
              </a:rPr>
              <a:t>the</a:t>
            </a:r>
            <a:r>
              <a:rPr lang="cs-CZ" b="1" dirty="0" smtClean="0">
                <a:solidFill>
                  <a:srgbClr val="03C1BC"/>
                </a:solidFill>
              </a:rPr>
              <a:t> 19th </a:t>
            </a:r>
            <a:r>
              <a:rPr lang="cs-CZ" b="1" dirty="0" err="1" smtClean="0">
                <a:solidFill>
                  <a:srgbClr val="03C1BC"/>
                </a:solidFill>
              </a:rPr>
              <a:t>century</a:t>
            </a:r>
            <a:endParaRPr lang="cs-CZ" b="1" dirty="0" smtClean="0">
              <a:solidFill>
                <a:srgbClr val="03C1BC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03C1BC"/>
                </a:solidFill>
              </a:rPr>
              <a:t>some successful poets in these times now considered as minor poets…and vice versa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solidFill>
                  <a:srgbClr val="0070C0"/>
                </a:solidFill>
              </a:rPr>
              <a:t>The New England Brahmins</a:t>
            </a:r>
            <a:r>
              <a:rPr lang="en-US" dirty="0" smtClean="0">
                <a:solidFill>
                  <a:srgbClr val="03C1BC"/>
                </a:solidFill>
              </a:rPr>
              <a:t> – academic writing, formal poetry, intellectual, too sophisticated, Eur. pattern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the most significant today: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Walt Whitman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b="1" dirty="0" smtClean="0">
                <a:solidFill>
                  <a:srgbClr val="0070C0"/>
                </a:solidFill>
              </a:rPr>
              <a:t>Emily </a:t>
            </a:r>
            <a:r>
              <a:rPr lang="en-US" b="1" dirty="0" smtClean="0">
                <a:solidFill>
                  <a:srgbClr val="0070C0"/>
                </a:solidFill>
              </a:rPr>
              <a:t>Elizabeth Dickinson</a:t>
            </a:r>
          </a:p>
          <a:p>
            <a:pPr marL="641033" lvl="1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">
      <a:dk1>
        <a:srgbClr val="FF0000"/>
      </a:dk1>
      <a:lt1>
        <a:srgbClr val="FFFFFF"/>
      </a:lt1>
      <a:dk2>
        <a:srgbClr val="0070C0"/>
      </a:dk2>
      <a:lt2>
        <a:srgbClr val="FFFFFF"/>
      </a:lt2>
      <a:accent1>
        <a:srgbClr val="0070C0"/>
      </a:accent1>
      <a:accent2>
        <a:srgbClr val="009DD9"/>
      </a:accent2>
      <a:accent3>
        <a:srgbClr val="0BD0D9"/>
      </a:accent3>
      <a:accent4>
        <a:srgbClr val="FF0000"/>
      </a:accent4>
      <a:accent5>
        <a:srgbClr val="0070C0"/>
      </a:accent5>
      <a:accent6>
        <a:srgbClr val="FFFFFF"/>
      </a:accent6>
      <a:hlink>
        <a:srgbClr val="FFFFFF"/>
      </a:hlink>
      <a:folHlink>
        <a:srgbClr val="FF000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">
    <a:dk1>
      <a:srgbClr val="FF0000"/>
    </a:dk1>
    <a:lt1>
      <a:srgbClr val="FFFFFF"/>
    </a:lt1>
    <a:dk2>
      <a:srgbClr val="0070C0"/>
    </a:dk2>
    <a:lt2>
      <a:srgbClr val="FFFFFF"/>
    </a:lt2>
    <a:accent1>
      <a:srgbClr val="0070C0"/>
    </a:accent1>
    <a:accent2>
      <a:srgbClr val="009DD9"/>
    </a:accent2>
    <a:accent3>
      <a:srgbClr val="0BD0D9"/>
    </a:accent3>
    <a:accent4>
      <a:srgbClr val="FF0000"/>
    </a:accent4>
    <a:accent5>
      <a:srgbClr val="0070C0"/>
    </a:accent5>
    <a:accent6>
      <a:srgbClr val="FFFFFF"/>
    </a:accent6>
    <a:hlink>
      <a:srgbClr val="FFFFFF"/>
    </a:hlink>
    <a:folHlink>
      <a:srgbClr val="FF0000"/>
    </a:folHlink>
  </a:clrScheme>
</a:themeOverride>
</file>

<file path=ppt/theme/themeOverride2.xml><?xml version="1.0" encoding="utf-8"?>
<a:themeOverride xmlns:a="http://schemas.openxmlformats.org/drawingml/2006/main">
  <a:clrScheme name="Vlastní 1">
    <a:dk1>
      <a:srgbClr val="FF0000"/>
    </a:dk1>
    <a:lt1>
      <a:srgbClr val="FFFFFF"/>
    </a:lt1>
    <a:dk2>
      <a:srgbClr val="0070C0"/>
    </a:dk2>
    <a:lt2>
      <a:srgbClr val="FFFFFF"/>
    </a:lt2>
    <a:accent1>
      <a:srgbClr val="0070C0"/>
    </a:accent1>
    <a:accent2>
      <a:srgbClr val="009DD9"/>
    </a:accent2>
    <a:accent3>
      <a:srgbClr val="0BD0D9"/>
    </a:accent3>
    <a:accent4>
      <a:srgbClr val="FF0000"/>
    </a:accent4>
    <a:accent5>
      <a:srgbClr val="0070C0"/>
    </a:accent5>
    <a:accent6>
      <a:srgbClr val="FFFFFF"/>
    </a:accent6>
    <a:hlink>
      <a:srgbClr val="FFFFFF"/>
    </a:hlink>
    <a:folHlink>
      <a:srgbClr val="FF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1104</TotalTime>
  <Words>470</Words>
  <Application>Microsoft Office PowerPoint</Application>
  <PresentationFormat>Předvádění na obrazovce (4:3)</PresentationFormat>
  <Paragraphs>89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American literature II</vt:lpstr>
      <vt:lpstr>  After the Civil War</vt:lpstr>
      <vt:lpstr>  JACK LONDON</vt:lpstr>
      <vt:lpstr>               MARK TWAIN </vt:lpstr>
      <vt:lpstr> Jack London</vt:lpstr>
      <vt:lpstr> Books by Mark Twain</vt:lpstr>
      <vt:lpstr>Huckleberry Finn</vt:lpstr>
      <vt:lpstr>              HERRIET BEACHER STOWE </vt:lpstr>
      <vt:lpstr> Poetry of the 19th century</vt:lpstr>
      <vt:lpstr>  WALT WHITMAN</vt:lpstr>
      <vt:lpstr>  EMILY DICKINSON</vt:lpstr>
      <vt:lpstr>e.m.i.l.y  d.i.c.k.i.n.s.o.n</vt:lpstr>
      <vt:lpstr>Thank you for your attention.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Darina</cp:lastModifiedBy>
  <cp:revision>122</cp:revision>
  <dcterms:created xsi:type="dcterms:W3CDTF">2011-12-03T14:12:28Z</dcterms:created>
  <dcterms:modified xsi:type="dcterms:W3CDTF">2013-06-13T06:08:37Z</dcterms:modified>
</cp:coreProperties>
</file>